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99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420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B3CFE-3C88-4177-A938-8FB08FD3B253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B1FE-F63C-4D5E-BA0F-36F0F96059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003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B3CFE-3C88-4177-A938-8FB08FD3B253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B1FE-F63C-4D5E-BA0F-36F0F96059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832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B3CFE-3C88-4177-A938-8FB08FD3B253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B1FE-F63C-4D5E-BA0F-36F0F96059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384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B3CFE-3C88-4177-A938-8FB08FD3B253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B1FE-F63C-4D5E-BA0F-36F0F96059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538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B3CFE-3C88-4177-A938-8FB08FD3B253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B1FE-F63C-4D5E-BA0F-36F0F96059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599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B3CFE-3C88-4177-A938-8FB08FD3B253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B1FE-F63C-4D5E-BA0F-36F0F96059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3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B3CFE-3C88-4177-A938-8FB08FD3B253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B1FE-F63C-4D5E-BA0F-36F0F96059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735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B3CFE-3C88-4177-A938-8FB08FD3B253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B1FE-F63C-4D5E-BA0F-36F0F96059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3115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B3CFE-3C88-4177-A938-8FB08FD3B253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B1FE-F63C-4D5E-BA0F-36F0F96059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748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B3CFE-3C88-4177-A938-8FB08FD3B253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B1FE-F63C-4D5E-BA0F-36F0F96059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721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B3CFE-3C88-4177-A938-8FB08FD3B253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B1FE-F63C-4D5E-BA0F-36F0F96059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8806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B3CFE-3C88-4177-A938-8FB08FD3B253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9B1FE-F63C-4D5E-BA0F-36F0F96059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6561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10" Type="http://schemas.openxmlformats.org/officeDocument/2006/relationships/image" Target="../media/image1.jpeg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image" Target="../media/image2.wmf"/><Relationship Id="rId7" Type="http://schemas.openxmlformats.org/officeDocument/2006/relationships/image" Target="../media/image8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7.wmf"/><Relationship Id="rId12" Type="http://schemas.openxmlformats.org/officeDocument/2006/relationships/image" Target="../media/image13.em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wmf"/><Relationship Id="rId11" Type="http://schemas.openxmlformats.org/officeDocument/2006/relationships/image" Target="../media/image12.wmf"/><Relationship Id="rId5" Type="http://schemas.openxmlformats.org/officeDocument/2006/relationships/image" Target="../media/image3.wmf"/><Relationship Id="rId15" Type="http://schemas.openxmlformats.org/officeDocument/2006/relationships/image" Target="../media/image16.jpeg"/><Relationship Id="rId10" Type="http://schemas.openxmlformats.org/officeDocument/2006/relationships/image" Target="../media/image11.emf"/><Relationship Id="rId4" Type="http://schemas.openxmlformats.org/officeDocument/2006/relationships/image" Target="../media/image2.wmf"/><Relationship Id="rId9" Type="http://schemas.openxmlformats.org/officeDocument/2006/relationships/image" Target="../media/image1.jpeg"/><Relationship Id="rId14" Type="http://schemas.openxmlformats.org/officeDocument/2006/relationships/image" Target="../media/image15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image" Target="../media/image2.wmf"/><Relationship Id="rId7" Type="http://schemas.openxmlformats.org/officeDocument/2006/relationships/image" Target="../media/image8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wmf"/><Relationship Id="rId11" Type="http://schemas.openxmlformats.org/officeDocument/2006/relationships/image" Target="../media/image19.wmf"/><Relationship Id="rId5" Type="http://schemas.openxmlformats.org/officeDocument/2006/relationships/image" Target="../media/image4.wmf"/><Relationship Id="rId10" Type="http://schemas.openxmlformats.org/officeDocument/2006/relationships/image" Target="../media/image18.wmf"/><Relationship Id="rId4" Type="http://schemas.openxmlformats.org/officeDocument/2006/relationships/image" Target="../media/image3.wmf"/><Relationship Id="rId9" Type="http://schemas.openxmlformats.org/officeDocument/2006/relationships/image" Target="../media/image17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intertax.ru/netcat_files/11_19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7958" y="6381328"/>
            <a:ext cx="809265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19672" y="1628800"/>
            <a:ext cx="5978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</a:rPr>
              <a:t>Красноярск. Группа компаний «Интертакс»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9529" y="2564904"/>
            <a:ext cx="56187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</a:rPr>
              <a:t>ВОЙТКЕВИЧ КАЗИМИР СТАНИСЛАВОВИЧ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2557" y="3513782"/>
            <a:ext cx="79759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«Организация </a:t>
            </a:r>
            <a:r>
              <a:rPr lang="ru-RU" sz="2400" b="1" dirty="0" err="1" smtClean="0">
                <a:solidFill>
                  <a:schemeClr val="tx2"/>
                </a:solidFill>
              </a:rPr>
              <a:t>межпровайдерского</a:t>
            </a:r>
            <a:r>
              <a:rPr lang="ru-RU" sz="2400" b="1" dirty="0" smtClean="0">
                <a:solidFill>
                  <a:schemeClr val="tx2"/>
                </a:solidFill>
              </a:rPr>
              <a:t> обмена данными как</a:t>
            </a:r>
          </a:p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средство формирования региональной информационной</a:t>
            </a:r>
          </a:p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среды. Переход количества в качество.»</a:t>
            </a:r>
            <a:endParaRPr lang="ru-RU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97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2" descr="EndUs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199" y="4679829"/>
            <a:ext cx="426244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2" descr="EndUs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0341" y="4675159"/>
            <a:ext cx="426244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2" descr="EndUs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516" y="4679829"/>
            <a:ext cx="426244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 descr="EndUs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1327" y="4633601"/>
            <a:ext cx="426244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2" descr="EndUs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584" y="4633601"/>
            <a:ext cx="426244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2" descr="EndUs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351" y="4658527"/>
            <a:ext cx="426244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2" descr="EndUs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820" y="4675159"/>
            <a:ext cx="426244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2" descr="EndUs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124" y="4679829"/>
            <a:ext cx="426244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2" descr="EndUs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04" y="4679829"/>
            <a:ext cx="426244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8" name="Группа 17"/>
          <p:cNvGrpSpPr/>
          <p:nvPr/>
        </p:nvGrpSpPr>
        <p:grpSpPr>
          <a:xfrm>
            <a:off x="552866" y="3185483"/>
            <a:ext cx="1647478" cy="1008112"/>
            <a:chOff x="257324" y="4365105"/>
            <a:chExt cx="1647478" cy="1008112"/>
          </a:xfrm>
        </p:grpSpPr>
        <p:pic>
          <p:nvPicPr>
            <p:cNvPr id="15" name="Picture 14"/>
            <p:cNvPicPr>
              <a:picLocks noChangeArrowheads="1"/>
            </p:cNvPicPr>
            <p:nvPr/>
          </p:nvPicPr>
          <p:blipFill>
            <a:blip r:embed="rId3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324" y="4365105"/>
              <a:ext cx="1647478" cy="1008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28"/>
            <p:cNvPicPr>
              <a:picLocks noChangeArrowheads="1"/>
            </p:cNvPicPr>
            <p:nvPr/>
          </p:nvPicPr>
          <p:blipFill>
            <a:blip r:embed="rId4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780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28"/>
            <p:cNvPicPr>
              <a:picLocks noChangeArrowheads="1"/>
            </p:cNvPicPr>
            <p:nvPr/>
          </p:nvPicPr>
          <p:blipFill>
            <a:blip r:embed="rId4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5049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28"/>
            <p:cNvPicPr>
              <a:picLocks noChangeArrowheads="1"/>
            </p:cNvPicPr>
            <p:nvPr/>
          </p:nvPicPr>
          <p:blipFill>
            <a:blip r:embed="rId4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1440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9" name="Группа 18"/>
          <p:cNvGrpSpPr/>
          <p:nvPr/>
        </p:nvGrpSpPr>
        <p:grpSpPr>
          <a:xfrm>
            <a:off x="3387859" y="2607729"/>
            <a:ext cx="1647478" cy="1008112"/>
            <a:chOff x="257324" y="4365105"/>
            <a:chExt cx="1647478" cy="1008112"/>
          </a:xfrm>
        </p:grpSpPr>
        <p:pic>
          <p:nvPicPr>
            <p:cNvPr id="20" name="Picture 14"/>
            <p:cNvPicPr>
              <a:picLocks noChangeArrowheads="1"/>
            </p:cNvPicPr>
            <p:nvPr/>
          </p:nvPicPr>
          <p:blipFill>
            <a:blip r:embed="rId3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324" y="4365105"/>
              <a:ext cx="1647478" cy="1008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28"/>
            <p:cNvPicPr>
              <a:picLocks noChangeArrowheads="1"/>
            </p:cNvPicPr>
            <p:nvPr/>
          </p:nvPicPr>
          <p:blipFill>
            <a:blip r:embed="rId4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780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28"/>
            <p:cNvPicPr>
              <a:picLocks noChangeArrowheads="1"/>
            </p:cNvPicPr>
            <p:nvPr/>
          </p:nvPicPr>
          <p:blipFill>
            <a:blip r:embed="rId4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5049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Picture 28"/>
            <p:cNvPicPr>
              <a:picLocks noChangeArrowheads="1"/>
            </p:cNvPicPr>
            <p:nvPr/>
          </p:nvPicPr>
          <p:blipFill>
            <a:blip r:embed="rId4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1440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4" name="Группа 23"/>
          <p:cNvGrpSpPr/>
          <p:nvPr/>
        </p:nvGrpSpPr>
        <p:grpSpPr>
          <a:xfrm>
            <a:off x="6497959" y="3100768"/>
            <a:ext cx="1647478" cy="1008112"/>
            <a:chOff x="257324" y="4365105"/>
            <a:chExt cx="1647478" cy="1008112"/>
          </a:xfrm>
        </p:grpSpPr>
        <p:pic>
          <p:nvPicPr>
            <p:cNvPr id="25" name="Picture 14"/>
            <p:cNvPicPr>
              <a:picLocks noChangeArrowheads="1"/>
            </p:cNvPicPr>
            <p:nvPr/>
          </p:nvPicPr>
          <p:blipFill>
            <a:blip r:embed="rId3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324" y="4365105"/>
              <a:ext cx="1647478" cy="1008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" name="Picture 28"/>
            <p:cNvPicPr>
              <a:picLocks noChangeArrowheads="1"/>
            </p:cNvPicPr>
            <p:nvPr/>
          </p:nvPicPr>
          <p:blipFill>
            <a:blip r:embed="rId4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780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28"/>
            <p:cNvPicPr>
              <a:picLocks noChangeArrowheads="1"/>
            </p:cNvPicPr>
            <p:nvPr/>
          </p:nvPicPr>
          <p:blipFill>
            <a:blip r:embed="rId4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5049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28"/>
            <p:cNvPicPr>
              <a:picLocks noChangeArrowheads="1"/>
            </p:cNvPicPr>
            <p:nvPr/>
          </p:nvPicPr>
          <p:blipFill>
            <a:blip r:embed="rId4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1440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1" name="Группа 30"/>
          <p:cNvGrpSpPr/>
          <p:nvPr/>
        </p:nvGrpSpPr>
        <p:grpSpPr>
          <a:xfrm>
            <a:off x="3286660" y="692696"/>
            <a:ext cx="1713092" cy="1224137"/>
            <a:chOff x="1990427" y="2060848"/>
            <a:chExt cx="1713092" cy="1224137"/>
          </a:xfrm>
        </p:grpSpPr>
        <p:pic>
          <p:nvPicPr>
            <p:cNvPr id="29" name="Picture 24"/>
            <p:cNvPicPr>
              <a:picLocks noChangeArrowheads="1"/>
            </p:cNvPicPr>
            <p:nvPr/>
          </p:nvPicPr>
          <p:blipFill>
            <a:blip r:embed="rId5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0427" y="2060848"/>
              <a:ext cx="1713092" cy="1224137"/>
            </a:xfrm>
            <a:prstGeom prst="rect">
              <a:avLst/>
            </a:prstGeom>
            <a:noFill/>
            <a:ln>
              <a:noFill/>
            </a:ln>
            <a:effectLst>
              <a:glow rad="127000">
                <a:schemeClr val="tx2">
                  <a:lumMod val="40000"/>
                  <a:lumOff val="60000"/>
                </a:schemeClr>
              </a:glo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2"/>
            <p:cNvPicPr>
              <a:picLocks noChangeArrowheads="1"/>
            </p:cNvPicPr>
            <p:nvPr/>
          </p:nvPicPr>
          <p:blipFill>
            <a:blip r:embed="rId6" cstate="print">
              <a:lum bright="40000" contrast="-4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44367" y="2068984"/>
              <a:ext cx="1435775" cy="799224"/>
            </a:xfrm>
            <a:prstGeom prst="rect">
              <a:avLst/>
            </a:prstGeom>
            <a:noFill/>
            <a:ln>
              <a:noFill/>
            </a:ln>
            <a:effectLst>
              <a:glow rad="127000">
                <a:schemeClr val="accent1">
                  <a:alpha val="39000"/>
                </a:schemeClr>
              </a:glow>
              <a:outerShdw sx="1000" sy="1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7" name="Группа 36"/>
          <p:cNvGrpSpPr/>
          <p:nvPr/>
        </p:nvGrpSpPr>
        <p:grpSpPr>
          <a:xfrm>
            <a:off x="874949" y="1622644"/>
            <a:ext cx="1816751" cy="1061145"/>
            <a:chOff x="1830753" y="2655887"/>
            <a:chExt cx="1816751" cy="1061145"/>
          </a:xfrm>
        </p:grpSpPr>
        <p:pic>
          <p:nvPicPr>
            <p:cNvPr id="35" name="Picture 12"/>
            <p:cNvPicPr>
              <a:picLocks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0753" y="2655887"/>
              <a:ext cx="1816751" cy="1061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" name="Picture 21"/>
            <p:cNvPicPr>
              <a:picLocks noChangeArrowheads="1"/>
            </p:cNvPicPr>
            <p:nvPr/>
          </p:nvPicPr>
          <p:blipFill>
            <a:blip r:embed="rId8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9249" y="2846945"/>
              <a:ext cx="859757" cy="6790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8" name="Группа 37"/>
          <p:cNvGrpSpPr/>
          <p:nvPr/>
        </p:nvGrpSpPr>
        <p:grpSpPr>
          <a:xfrm>
            <a:off x="6023053" y="1680450"/>
            <a:ext cx="1816751" cy="1061145"/>
            <a:chOff x="1830753" y="2655887"/>
            <a:chExt cx="1816751" cy="1061145"/>
          </a:xfrm>
        </p:grpSpPr>
        <p:pic>
          <p:nvPicPr>
            <p:cNvPr id="39" name="Picture 12"/>
            <p:cNvPicPr>
              <a:picLocks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0753" y="2655887"/>
              <a:ext cx="1816751" cy="1061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" name="Picture 21"/>
            <p:cNvPicPr>
              <a:picLocks noChangeArrowheads="1"/>
            </p:cNvPicPr>
            <p:nvPr/>
          </p:nvPicPr>
          <p:blipFill>
            <a:blip r:embed="rId8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9249" y="2846945"/>
              <a:ext cx="859757" cy="6790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42" name="Прямая соединительная линия 41"/>
          <p:cNvCxnSpPr>
            <a:stCxn id="5" idx="0"/>
            <a:endCxn id="15" idx="2"/>
          </p:cNvCxnSpPr>
          <p:nvPr/>
        </p:nvCxnSpPr>
        <p:spPr>
          <a:xfrm flipV="1">
            <a:off x="857321" y="4193595"/>
            <a:ext cx="519284" cy="486234"/>
          </a:xfrm>
          <a:prstGeom prst="line">
            <a:avLst/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stCxn id="7" idx="0"/>
            <a:endCxn id="15" idx="2"/>
          </p:cNvCxnSpPr>
          <p:nvPr/>
        </p:nvCxnSpPr>
        <p:spPr>
          <a:xfrm flipH="1" flipV="1">
            <a:off x="1376605" y="4193595"/>
            <a:ext cx="822033" cy="486234"/>
          </a:xfrm>
          <a:prstGeom prst="line">
            <a:avLst/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>
            <a:stCxn id="8" idx="0"/>
            <a:endCxn id="20" idx="2"/>
          </p:cNvCxnSpPr>
          <p:nvPr/>
        </p:nvCxnSpPr>
        <p:spPr>
          <a:xfrm flipV="1">
            <a:off x="3914449" y="3615841"/>
            <a:ext cx="297149" cy="1017760"/>
          </a:xfrm>
          <a:prstGeom prst="line">
            <a:avLst/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stCxn id="9" idx="0"/>
            <a:endCxn id="20" idx="2"/>
          </p:cNvCxnSpPr>
          <p:nvPr/>
        </p:nvCxnSpPr>
        <p:spPr>
          <a:xfrm flipH="1" flipV="1">
            <a:off x="4211598" y="3615841"/>
            <a:ext cx="369108" cy="1017760"/>
          </a:xfrm>
          <a:prstGeom prst="line">
            <a:avLst/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>
            <a:stCxn id="10" idx="0"/>
            <a:endCxn id="20" idx="2"/>
          </p:cNvCxnSpPr>
          <p:nvPr/>
        </p:nvCxnSpPr>
        <p:spPr>
          <a:xfrm flipH="1" flipV="1">
            <a:off x="4211598" y="3615841"/>
            <a:ext cx="1018875" cy="1042686"/>
          </a:xfrm>
          <a:prstGeom prst="line">
            <a:avLst/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>
            <a:stCxn id="11" idx="0"/>
            <a:endCxn id="25" idx="2"/>
          </p:cNvCxnSpPr>
          <p:nvPr/>
        </p:nvCxnSpPr>
        <p:spPr>
          <a:xfrm flipV="1">
            <a:off x="6778942" y="4108880"/>
            <a:ext cx="542756" cy="566279"/>
          </a:xfrm>
          <a:prstGeom prst="line">
            <a:avLst/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>
            <a:stCxn id="12" idx="0"/>
            <a:endCxn id="25" idx="2"/>
          </p:cNvCxnSpPr>
          <p:nvPr/>
        </p:nvCxnSpPr>
        <p:spPr>
          <a:xfrm flipH="1" flipV="1">
            <a:off x="7321698" y="4108880"/>
            <a:ext cx="93548" cy="570949"/>
          </a:xfrm>
          <a:prstGeom prst="line">
            <a:avLst/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>
            <a:stCxn id="13" idx="0"/>
            <a:endCxn id="25" idx="2"/>
          </p:cNvCxnSpPr>
          <p:nvPr/>
        </p:nvCxnSpPr>
        <p:spPr>
          <a:xfrm flipH="1" flipV="1">
            <a:off x="7321698" y="4108880"/>
            <a:ext cx="710628" cy="570949"/>
          </a:xfrm>
          <a:prstGeom prst="line">
            <a:avLst/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>
            <a:stCxn id="15" idx="0"/>
            <a:endCxn id="35" idx="2"/>
          </p:cNvCxnSpPr>
          <p:nvPr/>
        </p:nvCxnSpPr>
        <p:spPr>
          <a:xfrm flipV="1">
            <a:off x="1376605" y="2683789"/>
            <a:ext cx="406720" cy="501694"/>
          </a:xfrm>
          <a:prstGeom prst="line">
            <a:avLst/>
          </a:prstGeom>
          <a:ln w="31750" cap="flat" cmpd="sng">
            <a:solidFill>
              <a:schemeClr val="accent6">
                <a:lumMod val="75000"/>
              </a:schemeClr>
            </a:solidFill>
            <a:prstDash val="solid"/>
            <a:miter lim="800000"/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>
            <a:stCxn id="20" idx="1"/>
            <a:endCxn id="35" idx="2"/>
          </p:cNvCxnSpPr>
          <p:nvPr/>
        </p:nvCxnSpPr>
        <p:spPr>
          <a:xfrm flipH="1" flipV="1">
            <a:off x="1783325" y="2683789"/>
            <a:ext cx="1604534" cy="427996"/>
          </a:xfrm>
          <a:prstGeom prst="line">
            <a:avLst/>
          </a:prstGeom>
          <a:ln w="31750">
            <a:solidFill>
              <a:schemeClr val="accent6">
                <a:lumMod val="75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>
            <a:stCxn id="20" idx="3"/>
            <a:endCxn id="39" idx="2"/>
          </p:cNvCxnSpPr>
          <p:nvPr/>
        </p:nvCxnSpPr>
        <p:spPr>
          <a:xfrm flipV="1">
            <a:off x="5035337" y="2741595"/>
            <a:ext cx="1896092" cy="370190"/>
          </a:xfrm>
          <a:prstGeom prst="line">
            <a:avLst/>
          </a:prstGeom>
          <a:ln w="31750">
            <a:solidFill>
              <a:schemeClr val="accent6">
                <a:lumMod val="75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>
            <a:stCxn id="25" idx="0"/>
            <a:endCxn id="39" idx="2"/>
          </p:cNvCxnSpPr>
          <p:nvPr/>
        </p:nvCxnSpPr>
        <p:spPr>
          <a:xfrm flipH="1" flipV="1">
            <a:off x="6931429" y="2741595"/>
            <a:ext cx="390269" cy="359173"/>
          </a:xfrm>
          <a:prstGeom prst="line">
            <a:avLst/>
          </a:prstGeom>
          <a:ln w="31750">
            <a:solidFill>
              <a:schemeClr val="accent6">
                <a:lumMod val="75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>
            <a:stCxn id="35" idx="3"/>
          </p:cNvCxnSpPr>
          <p:nvPr/>
        </p:nvCxnSpPr>
        <p:spPr>
          <a:xfrm flipV="1">
            <a:off x="2691700" y="1752182"/>
            <a:ext cx="1009627" cy="401035"/>
          </a:xfrm>
          <a:prstGeom prst="line">
            <a:avLst/>
          </a:prstGeom>
          <a:ln w="44450">
            <a:solidFill>
              <a:schemeClr val="accent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>
            <a:stCxn id="39" idx="1"/>
          </p:cNvCxnSpPr>
          <p:nvPr/>
        </p:nvCxnSpPr>
        <p:spPr>
          <a:xfrm flipH="1" flipV="1">
            <a:off x="4793828" y="1752182"/>
            <a:ext cx="1229225" cy="458841"/>
          </a:xfrm>
          <a:prstGeom prst="line">
            <a:avLst/>
          </a:prstGeom>
          <a:ln w="44450">
            <a:solidFill>
              <a:schemeClr val="accent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6" idx="0"/>
            <a:endCxn id="15" idx="2"/>
          </p:cNvCxnSpPr>
          <p:nvPr/>
        </p:nvCxnSpPr>
        <p:spPr>
          <a:xfrm flipH="1" flipV="1">
            <a:off x="1376605" y="4193595"/>
            <a:ext cx="166858" cy="481564"/>
          </a:xfrm>
          <a:prstGeom prst="line">
            <a:avLst/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 flipV="1">
            <a:off x="26454" y="2310756"/>
            <a:ext cx="9108504" cy="38124"/>
          </a:xfrm>
          <a:prstGeom prst="line">
            <a:avLst/>
          </a:prstGeom>
          <a:ln w="3492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8138790" y="3643660"/>
            <a:ext cx="897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ГОРОД</a:t>
            </a:r>
            <a:endParaRPr lang="ru-RU" dirty="0">
              <a:solidFill>
                <a:srgbClr val="00B050"/>
              </a:solidFill>
            </a:endParaRPr>
          </a:p>
        </p:txBody>
      </p:sp>
      <p:cxnSp>
        <p:nvCxnSpPr>
          <p:cNvPr id="104" name="Прямая соединительная линия 103"/>
          <p:cNvCxnSpPr/>
          <p:nvPr/>
        </p:nvCxnSpPr>
        <p:spPr>
          <a:xfrm flipV="1">
            <a:off x="35496" y="1263160"/>
            <a:ext cx="9108504" cy="38124"/>
          </a:xfrm>
          <a:prstGeom prst="line">
            <a:avLst/>
          </a:prstGeom>
          <a:ln w="34925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8047584" y="1796936"/>
            <a:ext cx="1080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РЕГИОН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8232673" y="915778"/>
            <a:ext cx="808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МИР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65" name="Дуга 64"/>
          <p:cNvSpPr/>
          <p:nvPr/>
        </p:nvSpPr>
        <p:spPr>
          <a:xfrm>
            <a:off x="644200" y="1623477"/>
            <a:ext cx="7601248" cy="8699359"/>
          </a:xfrm>
          <a:prstGeom prst="arc">
            <a:avLst>
              <a:gd name="adj1" fmla="val 12053950"/>
              <a:gd name="adj2" fmla="val 20280850"/>
            </a:avLst>
          </a:prstGeom>
          <a:ln w="38100">
            <a:solidFill>
              <a:srgbClr val="FF000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Дуга 66"/>
          <p:cNvSpPr/>
          <p:nvPr/>
        </p:nvSpPr>
        <p:spPr>
          <a:xfrm>
            <a:off x="5356049" y="2439559"/>
            <a:ext cx="2033923" cy="5607284"/>
          </a:xfrm>
          <a:prstGeom prst="arc">
            <a:avLst>
              <a:gd name="adj1" fmla="val 12923821"/>
              <a:gd name="adj2" fmla="val 19467490"/>
            </a:avLst>
          </a:prstGeom>
          <a:ln w="38100">
            <a:solidFill>
              <a:srgbClr val="FF000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8" name="Picture 2" descr="http://intertax.ru/netcat_files/11_195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3010" y="6381328"/>
            <a:ext cx="809265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" name="Дуга 69"/>
          <p:cNvSpPr/>
          <p:nvPr/>
        </p:nvSpPr>
        <p:spPr>
          <a:xfrm>
            <a:off x="3838665" y="3006908"/>
            <a:ext cx="742041" cy="1799147"/>
          </a:xfrm>
          <a:prstGeom prst="arc">
            <a:avLst>
              <a:gd name="adj1" fmla="val 7105460"/>
              <a:gd name="adj2" fmla="val 3744314"/>
            </a:avLst>
          </a:prstGeom>
          <a:ln w="38100">
            <a:solidFill>
              <a:srgbClr val="FF000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TextBox 106"/>
          <p:cNvSpPr txBox="1"/>
          <p:nvPr/>
        </p:nvSpPr>
        <p:spPr>
          <a:xfrm>
            <a:off x="683568" y="98444"/>
            <a:ext cx="7719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chemeClr val="tx2"/>
                </a:solidFill>
              </a:rPr>
              <a:t>Казимир </a:t>
            </a:r>
            <a:r>
              <a:rPr lang="ru-RU" sz="1400" b="1" dirty="0" err="1" smtClean="0">
                <a:solidFill>
                  <a:schemeClr val="tx2"/>
                </a:solidFill>
              </a:rPr>
              <a:t>Войткевич</a:t>
            </a:r>
            <a:r>
              <a:rPr lang="ru-RU" sz="1400" b="1" dirty="0" smtClean="0">
                <a:solidFill>
                  <a:schemeClr val="tx2"/>
                </a:solidFill>
              </a:rPr>
              <a:t>, тема: «</a:t>
            </a:r>
            <a:r>
              <a:rPr lang="ru-RU" sz="1400" b="1" dirty="0" err="1" smtClean="0">
                <a:solidFill>
                  <a:schemeClr val="tx2"/>
                </a:solidFill>
              </a:rPr>
              <a:t>Пиринг</a:t>
            </a:r>
            <a:r>
              <a:rPr lang="ru-RU" sz="1400" b="1" dirty="0" smtClean="0">
                <a:solidFill>
                  <a:schemeClr val="tx2"/>
                </a:solidFill>
              </a:rPr>
              <a:t> как формирование региональной информационной среды»</a:t>
            </a:r>
            <a:endParaRPr lang="ru-RU" sz="1400" b="1" dirty="0">
              <a:solidFill>
                <a:schemeClr val="tx2"/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4030342" y="6441993"/>
            <a:ext cx="40445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chemeClr val="tx2"/>
                </a:solidFill>
              </a:rPr>
              <a:t>Красноярск, Группа компаний «Интертакс»</a:t>
            </a:r>
            <a:endParaRPr lang="ru-RU" sz="1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60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Picture 22" descr="EndUs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199" y="4679829"/>
            <a:ext cx="426244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" name="Picture 22" descr="EndUs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0341" y="4675159"/>
            <a:ext cx="426244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" name="Picture 22" descr="EndUs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516" y="4679829"/>
            <a:ext cx="426244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" name="Picture 22" descr="EndUs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820" y="4675159"/>
            <a:ext cx="426244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5" name="Picture 22" descr="EndUs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124" y="4679829"/>
            <a:ext cx="426244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8" name="Picture 22" descr="EndUs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04" y="4679829"/>
            <a:ext cx="426244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1" name="Группа 90"/>
          <p:cNvGrpSpPr/>
          <p:nvPr/>
        </p:nvGrpSpPr>
        <p:grpSpPr>
          <a:xfrm>
            <a:off x="552866" y="3185483"/>
            <a:ext cx="1647478" cy="1008112"/>
            <a:chOff x="257324" y="4365105"/>
            <a:chExt cx="1647478" cy="1008112"/>
          </a:xfrm>
        </p:grpSpPr>
        <p:pic>
          <p:nvPicPr>
            <p:cNvPr id="92" name="Picture 14"/>
            <p:cNvPicPr>
              <a:picLocks noChangeArrowheads="1"/>
            </p:cNvPicPr>
            <p:nvPr/>
          </p:nvPicPr>
          <p:blipFill>
            <a:blip r:embed="rId3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324" y="4365105"/>
              <a:ext cx="1647478" cy="1008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3" name="Picture 28"/>
            <p:cNvPicPr>
              <a:picLocks noChangeArrowheads="1"/>
            </p:cNvPicPr>
            <p:nvPr/>
          </p:nvPicPr>
          <p:blipFill>
            <a:blip r:embed="rId4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780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4" name="Picture 28"/>
            <p:cNvPicPr>
              <a:picLocks noChangeArrowheads="1"/>
            </p:cNvPicPr>
            <p:nvPr/>
          </p:nvPicPr>
          <p:blipFill>
            <a:blip r:embed="rId4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5049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5" name="Picture 28"/>
            <p:cNvPicPr>
              <a:picLocks noChangeArrowheads="1"/>
            </p:cNvPicPr>
            <p:nvPr/>
          </p:nvPicPr>
          <p:blipFill>
            <a:blip r:embed="rId4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1440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6" name="Группа 95"/>
          <p:cNvGrpSpPr/>
          <p:nvPr/>
        </p:nvGrpSpPr>
        <p:grpSpPr>
          <a:xfrm>
            <a:off x="3388156" y="2599458"/>
            <a:ext cx="1647478" cy="1008112"/>
            <a:chOff x="257324" y="4365105"/>
            <a:chExt cx="1647478" cy="1008112"/>
          </a:xfrm>
        </p:grpSpPr>
        <p:pic>
          <p:nvPicPr>
            <p:cNvPr id="97" name="Picture 14"/>
            <p:cNvPicPr>
              <a:picLocks noChangeArrowheads="1"/>
            </p:cNvPicPr>
            <p:nvPr/>
          </p:nvPicPr>
          <p:blipFill>
            <a:blip r:embed="rId3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324" y="4365105"/>
              <a:ext cx="1647478" cy="1008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8" name="Picture 28"/>
            <p:cNvPicPr>
              <a:picLocks noChangeArrowheads="1"/>
            </p:cNvPicPr>
            <p:nvPr/>
          </p:nvPicPr>
          <p:blipFill>
            <a:blip r:embed="rId4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780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9" name="Picture 28"/>
            <p:cNvPicPr>
              <a:picLocks noChangeArrowheads="1"/>
            </p:cNvPicPr>
            <p:nvPr/>
          </p:nvPicPr>
          <p:blipFill>
            <a:blip r:embed="rId4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5049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0" name="Picture 28"/>
            <p:cNvPicPr>
              <a:picLocks noChangeArrowheads="1"/>
            </p:cNvPicPr>
            <p:nvPr/>
          </p:nvPicPr>
          <p:blipFill>
            <a:blip r:embed="rId4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1440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1" name="Группа 100"/>
          <p:cNvGrpSpPr/>
          <p:nvPr/>
        </p:nvGrpSpPr>
        <p:grpSpPr>
          <a:xfrm>
            <a:off x="6497959" y="3100768"/>
            <a:ext cx="1647478" cy="1008112"/>
            <a:chOff x="257324" y="4365105"/>
            <a:chExt cx="1647478" cy="1008112"/>
          </a:xfrm>
        </p:grpSpPr>
        <p:pic>
          <p:nvPicPr>
            <p:cNvPr id="102" name="Picture 14"/>
            <p:cNvPicPr>
              <a:picLocks noChangeArrowheads="1"/>
            </p:cNvPicPr>
            <p:nvPr/>
          </p:nvPicPr>
          <p:blipFill>
            <a:blip r:embed="rId3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324" y="4365105"/>
              <a:ext cx="1647478" cy="1008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" name="Picture 28"/>
            <p:cNvPicPr>
              <a:picLocks noChangeArrowheads="1"/>
            </p:cNvPicPr>
            <p:nvPr/>
          </p:nvPicPr>
          <p:blipFill>
            <a:blip r:embed="rId4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780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" name="Picture 28"/>
            <p:cNvPicPr>
              <a:picLocks noChangeArrowheads="1"/>
            </p:cNvPicPr>
            <p:nvPr/>
          </p:nvPicPr>
          <p:blipFill>
            <a:blip r:embed="rId4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5049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5" name="Picture 28"/>
            <p:cNvPicPr>
              <a:picLocks noChangeArrowheads="1"/>
            </p:cNvPicPr>
            <p:nvPr/>
          </p:nvPicPr>
          <p:blipFill>
            <a:blip r:embed="rId4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1440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6" name="Группа 105"/>
          <p:cNvGrpSpPr/>
          <p:nvPr/>
        </p:nvGrpSpPr>
        <p:grpSpPr>
          <a:xfrm>
            <a:off x="3286660" y="692696"/>
            <a:ext cx="1713092" cy="1224137"/>
            <a:chOff x="1990427" y="2060848"/>
            <a:chExt cx="1713092" cy="1224137"/>
          </a:xfrm>
        </p:grpSpPr>
        <p:pic>
          <p:nvPicPr>
            <p:cNvPr id="107" name="Picture 24"/>
            <p:cNvPicPr>
              <a:picLocks noChangeArrowheads="1"/>
            </p:cNvPicPr>
            <p:nvPr/>
          </p:nvPicPr>
          <p:blipFill>
            <a:blip r:embed="rId5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0427" y="2060848"/>
              <a:ext cx="1713092" cy="1224137"/>
            </a:xfrm>
            <a:prstGeom prst="rect">
              <a:avLst/>
            </a:prstGeom>
            <a:noFill/>
            <a:ln>
              <a:noFill/>
            </a:ln>
            <a:effectLst>
              <a:glow rad="127000">
                <a:schemeClr val="tx2">
                  <a:lumMod val="40000"/>
                  <a:lumOff val="60000"/>
                </a:schemeClr>
              </a:glo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8" name="Picture 2"/>
            <p:cNvPicPr>
              <a:picLocks noChangeArrowheads="1"/>
            </p:cNvPicPr>
            <p:nvPr/>
          </p:nvPicPr>
          <p:blipFill>
            <a:blip r:embed="rId6" cstate="print">
              <a:lum bright="40000" contrast="-4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44367" y="2068984"/>
              <a:ext cx="1435775" cy="799224"/>
            </a:xfrm>
            <a:prstGeom prst="rect">
              <a:avLst/>
            </a:prstGeom>
            <a:noFill/>
            <a:ln>
              <a:noFill/>
            </a:ln>
            <a:effectLst>
              <a:glow rad="127000">
                <a:schemeClr val="accent1">
                  <a:alpha val="39000"/>
                </a:schemeClr>
              </a:glow>
              <a:outerShdw sx="1000" sy="1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9" name="Группа 108"/>
          <p:cNvGrpSpPr/>
          <p:nvPr/>
        </p:nvGrpSpPr>
        <p:grpSpPr>
          <a:xfrm>
            <a:off x="874949" y="1622644"/>
            <a:ext cx="1816751" cy="1061145"/>
            <a:chOff x="1830753" y="2655887"/>
            <a:chExt cx="1816751" cy="1061145"/>
          </a:xfrm>
        </p:grpSpPr>
        <p:pic>
          <p:nvPicPr>
            <p:cNvPr id="110" name="Picture 12"/>
            <p:cNvPicPr>
              <a:picLocks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0753" y="2655887"/>
              <a:ext cx="1816751" cy="1061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1" name="Picture 21"/>
            <p:cNvPicPr>
              <a:picLocks noChangeArrowheads="1"/>
            </p:cNvPicPr>
            <p:nvPr/>
          </p:nvPicPr>
          <p:blipFill>
            <a:blip r:embed="rId8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9249" y="2846945"/>
              <a:ext cx="859757" cy="6790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12" name="Группа 111"/>
          <p:cNvGrpSpPr/>
          <p:nvPr/>
        </p:nvGrpSpPr>
        <p:grpSpPr>
          <a:xfrm>
            <a:off x="6023053" y="1680450"/>
            <a:ext cx="1816751" cy="1061145"/>
            <a:chOff x="1830753" y="2655887"/>
            <a:chExt cx="1816751" cy="1061145"/>
          </a:xfrm>
        </p:grpSpPr>
        <p:pic>
          <p:nvPicPr>
            <p:cNvPr id="113" name="Picture 12"/>
            <p:cNvPicPr>
              <a:picLocks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0753" y="2655887"/>
              <a:ext cx="1816751" cy="1061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4" name="Picture 21"/>
            <p:cNvPicPr>
              <a:picLocks noChangeArrowheads="1"/>
            </p:cNvPicPr>
            <p:nvPr/>
          </p:nvPicPr>
          <p:blipFill>
            <a:blip r:embed="rId8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9249" y="2846945"/>
              <a:ext cx="859757" cy="6790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15" name="Прямая соединительная линия 114"/>
          <p:cNvCxnSpPr>
            <a:stCxn id="63" idx="0"/>
            <a:endCxn id="92" idx="2"/>
          </p:cNvCxnSpPr>
          <p:nvPr/>
        </p:nvCxnSpPr>
        <p:spPr>
          <a:xfrm flipV="1">
            <a:off x="857321" y="4193595"/>
            <a:ext cx="519284" cy="486234"/>
          </a:xfrm>
          <a:prstGeom prst="line">
            <a:avLst/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/>
          <p:cNvCxnSpPr>
            <a:stCxn id="65" idx="0"/>
            <a:endCxn id="92" idx="2"/>
          </p:cNvCxnSpPr>
          <p:nvPr/>
        </p:nvCxnSpPr>
        <p:spPr>
          <a:xfrm flipH="1" flipV="1">
            <a:off x="1376605" y="4193595"/>
            <a:ext cx="822033" cy="486234"/>
          </a:xfrm>
          <a:prstGeom prst="line">
            <a:avLst/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>
            <a:stCxn id="81" idx="0"/>
            <a:endCxn id="102" idx="2"/>
          </p:cNvCxnSpPr>
          <p:nvPr/>
        </p:nvCxnSpPr>
        <p:spPr>
          <a:xfrm flipV="1">
            <a:off x="6778942" y="4108880"/>
            <a:ext cx="542756" cy="566279"/>
          </a:xfrm>
          <a:prstGeom prst="line">
            <a:avLst/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>
            <a:stCxn id="85" idx="0"/>
            <a:endCxn id="102" idx="2"/>
          </p:cNvCxnSpPr>
          <p:nvPr/>
        </p:nvCxnSpPr>
        <p:spPr>
          <a:xfrm flipH="1" flipV="1">
            <a:off x="7321698" y="4108880"/>
            <a:ext cx="93548" cy="570949"/>
          </a:xfrm>
          <a:prstGeom prst="line">
            <a:avLst/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>
            <a:stCxn id="88" idx="0"/>
            <a:endCxn id="102" idx="2"/>
          </p:cNvCxnSpPr>
          <p:nvPr/>
        </p:nvCxnSpPr>
        <p:spPr>
          <a:xfrm flipH="1" flipV="1">
            <a:off x="7321698" y="4108880"/>
            <a:ext cx="710628" cy="570949"/>
          </a:xfrm>
          <a:prstGeom prst="line">
            <a:avLst/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Прямая соединительная линия 122"/>
          <p:cNvCxnSpPr>
            <a:stCxn id="92" idx="0"/>
            <a:endCxn id="110" idx="2"/>
          </p:cNvCxnSpPr>
          <p:nvPr/>
        </p:nvCxnSpPr>
        <p:spPr>
          <a:xfrm flipV="1">
            <a:off x="1376605" y="2683789"/>
            <a:ext cx="406720" cy="501694"/>
          </a:xfrm>
          <a:prstGeom prst="line">
            <a:avLst/>
          </a:prstGeom>
          <a:ln w="31750" cap="flat" cmpd="sng">
            <a:solidFill>
              <a:schemeClr val="accent6">
                <a:lumMod val="75000"/>
              </a:schemeClr>
            </a:solidFill>
            <a:prstDash val="solid"/>
            <a:miter lim="800000"/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>
            <a:stCxn id="97" idx="1"/>
            <a:endCxn id="110" idx="2"/>
          </p:cNvCxnSpPr>
          <p:nvPr/>
        </p:nvCxnSpPr>
        <p:spPr>
          <a:xfrm flipH="1" flipV="1">
            <a:off x="1783325" y="2683789"/>
            <a:ext cx="1604831" cy="419725"/>
          </a:xfrm>
          <a:prstGeom prst="line">
            <a:avLst/>
          </a:prstGeom>
          <a:ln w="31750">
            <a:solidFill>
              <a:schemeClr val="accent6">
                <a:lumMod val="75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Прямая соединительная линия 124"/>
          <p:cNvCxnSpPr>
            <a:stCxn id="97" idx="3"/>
            <a:endCxn id="113" idx="2"/>
          </p:cNvCxnSpPr>
          <p:nvPr/>
        </p:nvCxnSpPr>
        <p:spPr>
          <a:xfrm flipV="1">
            <a:off x="5035634" y="2741595"/>
            <a:ext cx="1895795" cy="361919"/>
          </a:xfrm>
          <a:prstGeom prst="line">
            <a:avLst/>
          </a:prstGeom>
          <a:ln w="31750">
            <a:solidFill>
              <a:schemeClr val="accent6">
                <a:lumMod val="75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Прямая соединительная линия 125"/>
          <p:cNvCxnSpPr>
            <a:stCxn id="102" idx="0"/>
            <a:endCxn id="113" idx="2"/>
          </p:cNvCxnSpPr>
          <p:nvPr/>
        </p:nvCxnSpPr>
        <p:spPr>
          <a:xfrm flipH="1" flipV="1">
            <a:off x="6931429" y="2741595"/>
            <a:ext cx="390269" cy="359173"/>
          </a:xfrm>
          <a:prstGeom prst="line">
            <a:avLst/>
          </a:prstGeom>
          <a:ln w="31750">
            <a:solidFill>
              <a:schemeClr val="accent6">
                <a:lumMod val="75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Прямая соединительная линия 126"/>
          <p:cNvCxnSpPr>
            <a:stCxn id="110" idx="3"/>
          </p:cNvCxnSpPr>
          <p:nvPr/>
        </p:nvCxnSpPr>
        <p:spPr>
          <a:xfrm flipV="1">
            <a:off x="2691700" y="1752182"/>
            <a:ext cx="1009627" cy="401035"/>
          </a:xfrm>
          <a:prstGeom prst="line">
            <a:avLst/>
          </a:prstGeom>
          <a:ln w="44450">
            <a:solidFill>
              <a:srgbClr val="00B0F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Прямая соединительная линия 127"/>
          <p:cNvCxnSpPr>
            <a:stCxn id="113" idx="1"/>
          </p:cNvCxnSpPr>
          <p:nvPr/>
        </p:nvCxnSpPr>
        <p:spPr>
          <a:xfrm flipH="1" flipV="1">
            <a:off x="4793828" y="1752182"/>
            <a:ext cx="1229225" cy="458841"/>
          </a:xfrm>
          <a:prstGeom prst="line">
            <a:avLst/>
          </a:prstGeom>
          <a:ln w="44450">
            <a:solidFill>
              <a:srgbClr val="00B0F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Прямая соединительная линия 128"/>
          <p:cNvCxnSpPr>
            <a:stCxn id="64" idx="0"/>
            <a:endCxn id="92" idx="2"/>
          </p:cNvCxnSpPr>
          <p:nvPr/>
        </p:nvCxnSpPr>
        <p:spPr>
          <a:xfrm flipH="1" flipV="1">
            <a:off x="1376605" y="4193595"/>
            <a:ext cx="166858" cy="481564"/>
          </a:xfrm>
          <a:prstGeom prst="line">
            <a:avLst/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/>
          <p:cNvCxnSpPr/>
          <p:nvPr/>
        </p:nvCxnSpPr>
        <p:spPr>
          <a:xfrm flipV="1">
            <a:off x="26454" y="2310756"/>
            <a:ext cx="9108504" cy="38124"/>
          </a:xfrm>
          <a:prstGeom prst="line">
            <a:avLst/>
          </a:prstGeom>
          <a:ln w="3492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8138790" y="3643660"/>
            <a:ext cx="897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ГОРОД</a:t>
            </a:r>
            <a:endParaRPr lang="ru-RU" dirty="0">
              <a:solidFill>
                <a:srgbClr val="00B050"/>
              </a:solidFill>
            </a:endParaRPr>
          </a:p>
        </p:txBody>
      </p:sp>
      <p:cxnSp>
        <p:nvCxnSpPr>
          <p:cNvPr id="132" name="Прямая соединительная линия 131"/>
          <p:cNvCxnSpPr/>
          <p:nvPr/>
        </p:nvCxnSpPr>
        <p:spPr>
          <a:xfrm flipV="1">
            <a:off x="35496" y="1263160"/>
            <a:ext cx="9108504" cy="38124"/>
          </a:xfrm>
          <a:prstGeom prst="line">
            <a:avLst/>
          </a:prstGeom>
          <a:ln w="34925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8047584" y="1796936"/>
            <a:ext cx="1080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РЕГИОН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8232673" y="915778"/>
            <a:ext cx="808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МИР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4030342" y="6441993"/>
            <a:ext cx="40445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chemeClr val="tx2"/>
                </a:solidFill>
              </a:rPr>
              <a:t>Красноярск, Группа компаний «Интертакс»</a:t>
            </a:r>
            <a:endParaRPr lang="ru-RU" sz="1600" b="1" dirty="0">
              <a:solidFill>
                <a:schemeClr val="tx2"/>
              </a:solidFill>
            </a:endParaRPr>
          </a:p>
        </p:txBody>
      </p:sp>
      <p:pic>
        <p:nvPicPr>
          <p:cNvPr id="139" name="Picture 25"/>
          <p:cNvPicPr>
            <a:picLocks noChangeArrowheads="1"/>
          </p:cNvPicPr>
          <p:nvPr/>
        </p:nvPicPr>
        <p:blipFill>
          <a:blip r:embed="rId9" cstate="print">
            <a:duotone>
              <a:prstClr val="black"/>
              <a:schemeClr val="tx2">
                <a:lumMod val="60000"/>
                <a:lumOff val="4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054" y="3848367"/>
            <a:ext cx="2736304" cy="188312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0" name="Прямая соединительная линия 139"/>
          <p:cNvCxnSpPr>
            <a:stCxn id="139" idx="1"/>
          </p:cNvCxnSpPr>
          <p:nvPr/>
        </p:nvCxnSpPr>
        <p:spPr>
          <a:xfrm flipH="1" flipV="1">
            <a:off x="1893067" y="4125908"/>
            <a:ext cx="1206987" cy="664020"/>
          </a:xfrm>
          <a:prstGeom prst="line">
            <a:avLst/>
          </a:prstGeom>
          <a:ln w="31750">
            <a:solidFill>
              <a:srgbClr val="002060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Прямая соединительная линия 140"/>
          <p:cNvCxnSpPr>
            <a:stCxn id="139" idx="0"/>
          </p:cNvCxnSpPr>
          <p:nvPr/>
        </p:nvCxnSpPr>
        <p:spPr>
          <a:xfrm flipH="1" flipV="1">
            <a:off x="4371747" y="3461994"/>
            <a:ext cx="96459" cy="386373"/>
          </a:xfrm>
          <a:prstGeom prst="line">
            <a:avLst/>
          </a:prstGeom>
          <a:ln w="31750">
            <a:solidFill>
              <a:srgbClr val="002060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Прямая соединительная линия 141"/>
          <p:cNvCxnSpPr/>
          <p:nvPr/>
        </p:nvCxnSpPr>
        <p:spPr>
          <a:xfrm flipH="1">
            <a:off x="5831360" y="3991197"/>
            <a:ext cx="947582" cy="753984"/>
          </a:xfrm>
          <a:prstGeom prst="line">
            <a:avLst/>
          </a:prstGeom>
          <a:ln w="31750">
            <a:solidFill>
              <a:srgbClr val="002060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Прямая соединительная линия 142"/>
          <p:cNvCxnSpPr/>
          <p:nvPr/>
        </p:nvCxnSpPr>
        <p:spPr>
          <a:xfrm flipH="1">
            <a:off x="5148064" y="2550535"/>
            <a:ext cx="1106215" cy="1558345"/>
          </a:xfrm>
          <a:prstGeom prst="line">
            <a:avLst/>
          </a:prstGeom>
          <a:ln w="31750">
            <a:solidFill>
              <a:srgbClr val="002060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Прямая соединительная линия 143"/>
          <p:cNvCxnSpPr/>
          <p:nvPr/>
        </p:nvCxnSpPr>
        <p:spPr>
          <a:xfrm flipH="1" flipV="1">
            <a:off x="2411760" y="2550537"/>
            <a:ext cx="1410852" cy="1643058"/>
          </a:xfrm>
          <a:prstGeom prst="line">
            <a:avLst/>
          </a:prstGeom>
          <a:ln w="31750">
            <a:solidFill>
              <a:srgbClr val="002060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Прямоугольник 145"/>
          <p:cNvSpPr/>
          <p:nvPr/>
        </p:nvSpPr>
        <p:spPr>
          <a:xfrm>
            <a:off x="3440600" y="4374924"/>
            <a:ext cx="208262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8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пиринг</a:t>
            </a:r>
            <a:endParaRPr lang="ru-RU" sz="48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49" name="Picture 2" descr="http://intertax.ru/netcat_files/11_195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3010" y="6381328"/>
            <a:ext cx="809265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0" name="Дуга 149"/>
          <p:cNvSpPr/>
          <p:nvPr/>
        </p:nvSpPr>
        <p:spPr>
          <a:xfrm>
            <a:off x="1453695" y="4005064"/>
            <a:ext cx="742041" cy="1295091"/>
          </a:xfrm>
          <a:prstGeom prst="arc">
            <a:avLst>
              <a:gd name="adj1" fmla="val 10531412"/>
              <a:gd name="adj2" fmla="val 794090"/>
            </a:avLst>
          </a:prstGeom>
          <a:ln w="38100">
            <a:solidFill>
              <a:srgbClr val="FF000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1" name="Дуга 150"/>
          <p:cNvSpPr/>
          <p:nvPr/>
        </p:nvSpPr>
        <p:spPr>
          <a:xfrm>
            <a:off x="905211" y="4293096"/>
            <a:ext cx="6546669" cy="872551"/>
          </a:xfrm>
          <a:prstGeom prst="arc">
            <a:avLst>
              <a:gd name="adj1" fmla="val 10802016"/>
              <a:gd name="adj2" fmla="val 15946"/>
            </a:avLst>
          </a:prstGeom>
          <a:ln w="38100">
            <a:solidFill>
              <a:srgbClr val="FF000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" name="Дуга 152"/>
          <p:cNvSpPr/>
          <p:nvPr/>
        </p:nvSpPr>
        <p:spPr>
          <a:xfrm rot="10800000">
            <a:off x="2339752" y="1263160"/>
            <a:ext cx="3965397" cy="2930432"/>
          </a:xfrm>
          <a:prstGeom prst="arc">
            <a:avLst>
              <a:gd name="adj1" fmla="val 10624607"/>
              <a:gd name="adj2" fmla="val 254720"/>
            </a:avLst>
          </a:prstGeom>
          <a:ln w="38100">
            <a:solidFill>
              <a:srgbClr val="FF000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TextBox 61"/>
          <p:cNvSpPr txBox="1"/>
          <p:nvPr/>
        </p:nvSpPr>
        <p:spPr>
          <a:xfrm>
            <a:off x="683568" y="98444"/>
            <a:ext cx="7719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chemeClr val="tx2"/>
                </a:solidFill>
              </a:rPr>
              <a:t>Казимир </a:t>
            </a:r>
            <a:r>
              <a:rPr lang="ru-RU" sz="1400" b="1" dirty="0" err="1" smtClean="0">
                <a:solidFill>
                  <a:schemeClr val="tx2"/>
                </a:solidFill>
              </a:rPr>
              <a:t>Войткевич</a:t>
            </a:r>
            <a:r>
              <a:rPr lang="ru-RU" sz="1400" b="1" dirty="0" smtClean="0">
                <a:solidFill>
                  <a:schemeClr val="tx2"/>
                </a:solidFill>
              </a:rPr>
              <a:t>, тема: «</a:t>
            </a:r>
            <a:r>
              <a:rPr lang="ru-RU" sz="1400" b="1" dirty="0" err="1" smtClean="0">
                <a:solidFill>
                  <a:schemeClr val="tx2"/>
                </a:solidFill>
              </a:rPr>
              <a:t>Пиринг</a:t>
            </a:r>
            <a:r>
              <a:rPr lang="ru-RU" sz="1400" b="1" dirty="0" smtClean="0">
                <a:solidFill>
                  <a:schemeClr val="tx2"/>
                </a:solidFill>
              </a:rPr>
              <a:t> как формирование региональной информационной среды»</a:t>
            </a:r>
            <a:endParaRPr lang="ru-RU" sz="1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81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Picture 25"/>
          <p:cNvPicPr>
            <a:picLocks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lumMod val="60000"/>
                <a:lumOff val="4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2348" y="1635061"/>
            <a:ext cx="2736304" cy="18831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22" descr="EndUs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747" y="5436985"/>
            <a:ext cx="426244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2" descr="EndUs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9889" y="5432315"/>
            <a:ext cx="426244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2" descr="EndUs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5064" y="5436985"/>
            <a:ext cx="426244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2" descr="EndUs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3448" y="5551034"/>
            <a:ext cx="426244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2" descr="EndUs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9752" y="5555704"/>
            <a:ext cx="426244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2" descr="EndUs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6832" y="5555704"/>
            <a:ext cx="426244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Группа 7"/>
          <p:cNvGrpSpPr/>
          <p:nvPr/>
        </p:nvGrpSpPr>
        <p:grpSpPr>
          <a:xfrm>
            <a:off x="672414" y="3942639"/>
            <a:ext cx="1647478" cy="1008112"/>
            <a:chOff x="257324" y="4365105"/>
            <a:chExt cx="1647478" cy="1008112"/>
          </a:xfrm>
        </p:grpSpPr>
        <p:pic>
          <p:nvPicPr>
            <p:cNvPr id="9" name="Picture 14"/>
            <p:cNvPicPr>
              <a:picLocks noChangeArrowheads="1"/>
            </p:cNvPicPr>
            <p:nvPr/>
          </p:nvPicPr>
          <p:blipFill>
            <a:blip r:embed="rId4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324" y="4365105"/>
              <a:ext cx="1647478" cy="1008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28"/>
            <p:cNvPicPr>
              <a:picLocks noChangeArrowheads="1"/>
            </p:cNvPicPr>
            <p:nvPr/>
          </p:nvPicPr>
          <p:blipFill>
            <a:blip r:embed="rId5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780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28"/>
            <p:cNvPicPr>
              <a:picLocks noChangeArrowheads="1"/>
            </p:cNvPicPr>
            <p:nvPr/>
          </p:nvPicPr>
          <p:blipFill>
            <a:blip r:embed="rId5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5049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28"/>
            <p:cNvPicPr>
              <a:picLocks noChangeArrowheads="1"/>
            </p:cNvPicPr>
            <p:nvPr/>
          </p:nvPicPr>
          <p:blipFill>
            <a:blip r:embed="rId5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1440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3" name="Группа 12"/>
          <p:cNvGrpSpPr/>
          <p:nvPr/>
        </p:nvGrpSpPr>
        <p:grpSpPr>
          <a:xfrm>
            <a:off x="3824723" y="4025565"/>
            <a:ext cx="1647478" cy="1008112"/>
            <a:chOff x="257324" y="4365105"/>
            <a:chExt cx="1647478" cy="1008112"/>
          </a:xfrm>
        </p:grpSpPr>
        <p:pic>
          <p:nvPicPr>
            <p:cNvPr id="14" name="Picture 14"/>
            <p:cNvPicPr>
              <a:picLocks noChangeArrowheads="1"/>
            </p:cNvPicPr>
            <p:nvPr/>
          </p:nvPicPr>
          <p:blipFill>
            <a:blip r:embed="rId4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324" y="4365105"/>
              <a:ext cx="1647478" cy="1008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28"/>
            <p:cNvPicPr>
              <a:picLocks noChangeArrowheads="1"/>
            </p:cNvPicPr>
            <p:nvPr/>
          </p:nvPicPr>
          <p:blipFill>
            <a:blip r:embed="rId5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780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28"/>
            <p:cNvPicPr>
              <a:picLocks noChangeArrowheads="1"/>
            </p:cNvPicPr>
            <p:nvPr/>
          </p:nvPicPr>
          <p:blipFill>
            <a:blip r:embed="rId5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5049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28"/>
            <p:cNvPicPr>
              <a:picLocks noChangeArrowheads="1"/>
            </p:cNvPicPr>
            <p:nvPr/>
          </p:nvPicPr>
          <p:blipFill>
            <a:blip r:embed="rId5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1440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8" name="Группа 17"/>
          <p:cNvGrpSpPr/>
          <p:nvPr/>
        </p:nvGrpSpPr>
        <p:grpSpPr>
          <a:xfrm>
            <a:off x="6515587" y="3976643"/>
            <a:ext cx="1647478" cy="1008112"/>
            <a:chOff x="257324" y="4365105"/>
            <a:chExt cx="1647478" cy="1008112"/>
          </a:xfrm>
        </p:grpSpPr>
        <p:pic>
          <p:nvPicPr>
            <p:cNvPr id="19" name="Picture 14"/>
            <p:cNvPicPr>
              <a:picLocks noChangeArrowheads="1"/>
            </p:cNvPicPr>
            <p:nvPr/>
          </p:nvPicPr>
          <p:blipFill>
            <a:blip r:embed="rId4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324" y="4365105"/>
              <a:ext cx="1647478" cy="1008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28"/>
            <p:cNvPicPr>
              <a:picLocks noChangeArrowheads="1"/>
            </p:cNvPicPr>
            <p:nvPr/>
          </p:nvPicPr>
          <p:blipFill>
            <a:blip r:embed="rId5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780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28"/>
            <p:cNvPicPr>
              <a:picLocks noChangeArrowheads="1"/>
            </p:cNvPicPr>
            <p:nvPr/>
          </p:nvPicPr>
          <p:blipFill>
            <a:blip r:embed="rId5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5049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28"/>
            <p:cNvPicPr>
              <a:picLocks noChangeArrowheads="1"/>
            </p:cNvPicPr>
            <p:nvPr/>
          </p:nvPicPr>
          <p:blipFill>
            <a:blip r:embed="rId5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1440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6" name="Группа 25"/>
          <p:cNvGrpSpPr/>
          <p:nvPr/>
        </p:nvGrpSpPr>
        <p:grpSpPr>
          <a:xfrm>
            <a:off x="671206" y="1929985"/>
            <a:ext cx="1816751" cy="1061145"/>
            <a:chOff x="1830753" y="2655887"/>
            <a:chExt cx="1816751" cy="1061145"/>
          </a:xfrm>
        </p:grpSpPr>
        <p:pic>
          <p:nvPicPr>
            <p:cNvPr id="27" name="Picture 12"/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0753" y="2655887"/>
              <a:ext cx="1816751" cy="1061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21"/>
            <p:cNvPicPr>
              <a:picLocks noChangeArrowheads="1"/>
            </p:cNvPicPr>
            <p:nvPr/>
          </p:nvPicPr>
          <p:blipFill>
            <a:blip r:embed="rId7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9249" y="2846945"/>
              <a:ext cx="859757" cy="6790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9" name="Группа 28"/>
          <p:cNvGrpSpPr/>
          <p:nvPr/>
        </p:nvGrpSpPr>
        <p:grpSpPr>
          <a:xfrm>
            <a:off x="6397601" y="1930976"/>
            <a:ext cx="1816751" cy="1061145"/>
            <a:chOff x="1830753" y="2655887"/>
            <a:chExt cx="1816751" cy="1061145"/>
          </a:xfrm>
        </p:grpSpPr>
        <p:pic>
          <p:nvPicPr>
            <p:cNvPr id="30" name="Picture 12"/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0753" y="2655887"/>
              <a:ext cx="1816751" cy="1061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" name="Picture 21"/>
            <p:cNvPicPr>
              <a:picLocks noChangeArrowheads="1"/>
            </p:cNvPicPr>
            <p:nvPr/>
          </p:nvPicPr>
          <p:blipFill>
            <a:blip r:embed="rId7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9249" y="2846945"/>
              <a:ext cx="859757" cy="6790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32" name="Прямая соединительная линия 31"/>
          <p:cNvCxnSpPr>
            <a:stCxn id="2" idx="0"/>
            <a:endCxn id="9" idx="2"/>
          </p:cNvCxnSpPr>
          <p:nvPr/>
        </p:nvCxnSpPr>
        <p:spPr>
          <a:xfrm flipV="1">
            <a:off x="976869" y="4950751"/>
            <a:ext cx="519284" cy="486234"/>
          </a:xfrm>
          <a:prstGeom prst="line">
            <a:avLst/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4" idx="0"/>
            <a:endCxn id="9" idx="2"/>
          </p:cNvCxnSpPr>
          <p:nvPr/>
        </p:nvCxnSpPr>
        <p:spPr>
          <a:xfrm flipH="1" flipV="1">
            <a:off x="1496153" y="4950751"/>
            <a:ext cx="822033" cy="486234"/>
          </a:xfrm>
          <a:prstGeom prst="line">
            <a:avLst/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stCxn id="5" idx="0"/>
            <a:endCxn id="19" idx="2"/>
          </p:cNvCxnSpPr>
          <p:nvPr/>
        </p:nvCxnSpPr>
        <p:spPr>
          <a:xfrm flipV="1">
            <a:off x="6796570" y="4984755"/>
            <a:ext cx="542756" cy="566279"/>
          </a:xfrm>
          <a:prstGeom prst="line">
            <a:avLst/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6" idx="0"/>
            <a:endCxn id="19" idx="2"/>
          </p:cNvCxnSpPr>
          <p:nvPr/>
        </p:nvCxnSpPr>
        <p:spPr>
          <a:xfrm flipH="1" flipV="1">
            <a:off x="7339326" y="4984755"/>
            <a:ext cx="93548" cy="570949"/>
          </a:xfrm>
          <a:prstGeom prst="line">
            <a:avLst/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7" idx="0"/>
            <a:endCxn id="19" idx="2"/>
          </p:cNvCxnSpPr>
          <p:nvPr/>
        </p:nvCxnSpPr>
        <p:spPr>
          <a:xfrm flipH="1" flipV="1">
            <a:off x="7339326" y="4984755"/>
            <a:ext cx="710628" cy="570949"/>
          </a:xfrm>
          <a:prstGeom prst="line">
            <a:avLst/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3" idx="0"/>
            <a:endCxn id="9" idx="2"/>
          </p:cNvCxnSpPr>
          <p:nvPr/>
        </p:nvCxnSpPr>
        <p:spPr>
          <a:xfrm flipH="1" flipV="1">
            <a:off x="1496153" y="4950751"/>
            <a:ext cx="166858" cy="481564"/>
          </a:xfrm>
          <a:prstGeom prst="line">
            <a:avLst/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946095" y="3219237"/>
            <a:ext cx="897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ГОРОД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915816" y="1347029"/>
            <a:ext cx="1080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РЕГИОН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030342" y="6441993"/>
            <a:ext cx="40445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chemeClr val="tx2"/>
                </a:solidFill>
              </a:rPr>
              <a:t>Красноярск, Группа компаний «Интертакс»</a:t>
            </a:r>
            <a:endParaRPr lang="ru-RU" sz="1600" b="1" dirty="0">
              <a:solidFill>
                <a:schemeClr val="tx2"/>
              </a:solidFill>
            </a:endParaRPr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 flipH="1">
            <a:off x="2245157" y="3132729"/>
            <a:ext cx="1117620" cy="1181968"/>
          </a:xfrm>
          <a:prstGeom prst="line">
            <a:avLst/>
          </a:prstGeom>
          <a:ln w="31750">
            <a:solidFill>
              <a:srgbClr val="002060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H="1" flipV="1">
            <a:off x="5796136" y="3036761"/>
            <a:ext cx="1153908" cy="988804"/>
          </a:xfrm>
          <a:prstGeom prst="line">
            <a:avLst/>
          </a:prstGeom>
          <a:ln w="31750">
            <a:solidFill>
              <a:srgbClr val="002060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>
            <a:stCxn id="30" idx="1"/>
            <a:endCxn id="85" idx="3"/>
          </p:cNvCxnSpPr>
          <p:nvPr/>
        </p:nvCxnSpPr>
        <p:spPr>
          <a:xfrm flipH="1">
            <a:off x="5878652" y="2461549"/>
            <a:ext cx="518949" cy="115073"/>
          </a:xfrm>
          <a:prstGeom prst="line">
            <a:avLst/>
          </a:prstGeom>
          <a:ln w="31750">
            <a:solidFill>
              <a:srgbClr val="002060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stCxn id="85" idx="1"/>
            <a:endCxn id="27" idx="3"/>
          </p:cNvCxnSpPr>
          <p:nvPr/>
        </p:nvCxnSpPr>
        <p:spPr>
          <a:xfrm flipH="1" flipV="1">
            <a:off x="2487957" y="2460558"/>
            <a:ext cx="654391" cy="116064"/>
          </a:xfrm>
          <a:prstGeom prst="line">
            <a:avLst/>
          </a:prstGeom>
          <a:ln w="31750">
            <a:solidFill>
              <a:srgbClr val="002060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Прямоугольник 56"/>
          <p:cNvSpPr/>
          <p:nvPr/>
        </p:nvSpPr>
        <p:spPr>
          <a:xfrm>
            <a:off x="3585140" y="2161124"/>
            <a:ext cx="208262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8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пиринг</a:t>
            </a:r>
            <a:endParaRPr lang="ru-RU" sz="48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58" name="Picture 2" descr="http://intertax.ru/netcat_files/11_195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3010" y="6381328"/>
            <a:ext cx="809265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22" descr="EndUs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7762" y="5535961"/>
            <a:ext cx="426244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" name="Picture 22" descr="EndUs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904" y="5531291"/>
            <a:ext cx="426244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" name="Picture 22" descr="EndUs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9079" y="5535961"/>
            <a:ext cx="426244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3" name="Прямая соединительная линия 72"/>
          <p:cNvCxnSpPr/>
          <p:nvPr/>
        </p:nvCxnSpPr>
        <p:spPr>
          <a:xfrm flipV="1">
            <a:off x="4286634" y="5045057"/>
            <a:ext cx="519284" cy="486234"/>
          </a:xfrm>
          <a:prstGeom prst="line">
            <a:avLst/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H="1" flipV="1">
            <a:off x="4805918" y="5045057"/>
            <a:ext cx="822033" cy="486234"/>
          </a:xfrm>
          <a:prstGeom prst="line">
            <a:avLst/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 flipH="1" flipV="1">
            <a:off x="4821344" y="5045057"/>
            <a:ext cx="166858" cy="481564"/>
          </a:xfrm>
          <a:prstGeom prst="line">
            <a:avLst/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194130" y="2667429"/>
            <a:ext cx="9108504" cy="38124"/>
          </a:xfrm>
          <a:prstGeom prst="line">
            <a:avLst/>
          </a:prstGeom>
          <a:ln w="3492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>
            <a:stCxn id="85" idx="2"/>
            <a:endCxn id="14" idx="0"/>
          </p:cNvCxnSpPr>
          <p:nvPr/>
        </p:nvCxnSpPr>
        <p:spPr>
          <a:xfrm>
            <a:off x="4510500" y="3518182"/>
            <a:ext cx="137962" cy="507383"/>
          </a:xfrm>
          <a:prstGeom prst="line">
            <a:avLst/>
          </a:prstGeom>
          <a:ln w="31750">
            <a:solidFill>
              <a:srgbClr val="002060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8" name="Группа 127"/>
          <p:cNvGrpSpPr/>
          <p:nvPr/>
        </p:nvGrpSpPr>
        <p:grpSpPr>
          <a:xfrm>
            <a:off x="5549351" y="684975"/>
            <a:ext cx="1647478" cy="1008112"/>
            <a:chOff x="257324" y="4365105"/>
            <a:chExt cx="1647478" cy="1008112"/>
          </a:xfrm>
        </p:grpSpPr>
        <p:pic>
          <p:nvPicPr>
            <p:cNvPr id="129" name="Picture 14"/>
            <p:cNvPicPr>
              <a:picLocks noChangeArrowheads="1"/>
            </p:cNvPicPr>
            <p:nvPr/>
          </p:nvPicPr>
          <p:blipFill>
            <a:blip r:embed="rId4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324" y="4365105"/>
              <a:ext cx="1647478" cy="1008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0" name="Picture 28"/>
            <p:cNvPicPr>
              <a:picLocks noChangeArrowheads="1"/>
            </p:cNvPicPr>
            <p:nvPr/>
          </p:nvPicPr>
          <p:blipFill>
            <a:blip r:embed="rId5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780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1" name="Picture 28"/>
            <p:cNvPicPr>
              <a:picLocks noChangeArrowheads="1"/>
            </p:cNvPicPr>
            <p:nvPr/>
          </p:nvPicPr>
          <p:blipFill>
            <a:blip r:embed="rId5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5049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2" name="Picture 28"/>
            <p:cNvPicPr>
              <a:picLocks noChangeArrowheads="1"/>
            </p:cNvPicPr>
            <p:nvPr/>
          </p:nvPicPr>
          <p:blipFill>
            <a:blip r:embed="rId5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1440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33" name="Группа 132"/>
          <p:cNvGrpSpPr/>
          <p:nvPr/>
        </p:nvGrpSpPr>
        <p:grpSpPr>
          <a:xfrm>
            <a:off x="1892088" y="684975"/>
            <a:ext cx="1647478" cy="1008112"/>
            <a:chOff x="257324" y="4365105"/>
            <a:chExt cx="1647478" cy="1008112"/>
          </a:xfrm>
        </p:grpSpPr>
        <p:pic>
          <p:nvPicPr>
            <p:cNvPr id="134" name="Picture 14"/>
            <p:cNvPicPr>
              <a:picLocks noChangeArrowheads="1"/>
            </p:cNvPicPr>
            <p:nvPr/>
          </p:nvPicPr>
          <p:blipFill>
            <a:blip r:embed="rId4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324" y="4365105"/>
              <a:ext cx="1647478" cy="1008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5" name="Picture 28"/>
            <p:cNvPicPr>
              <a:picLocks noChangeArrowheads="1"/>
            </p:cNvPicPr>
            <p:nvPr/>
          </p:nvPicPr>
          <p:blipFill>
            <a:blip r:embed="rId5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780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6" name="Picture 28"/>
            <p:cNvPicPr>
              <a:picLocks noChangeArrowheads="1"/>
            </p:cNvPicPr>
            <p:nvPr/>
          </p:nvPicPr>
          <p:blipFill>
            <a:blip r:embed="rId5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5049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7" name="Picture 28"/>
            <p:cNvPicPr>
              <a:picLocks noChangeArrowheads="1"/>
            </p:cNvPicPr>
            <p:nvPr/>
          </p:nvPicPr>
          <p:blipFill>
            <a:blip r:embed="rId5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1440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38" name="Прямая соединительная линия 137"/>
          <p:cNvCxnSpPr>
            <a:stCxn id="134" idx="2"/>
          </p:cNvCxnSpPr>
          <p:nvPr/>
        </p:nvCxnSpPr>
        <p:spPr>
          <a:xfrm flipH="1">
            <a:off x="2245157" y="1693087"/>
            <a:ext cx="470670" cy="367761"/>
          </a:xfrm>
          <a:prstGeom prst="line">
            <a:avLst/>
          </a:prstGeom>
          <a:ln w="31750">
            <a:solidFill>
              <a:srgbClr val="002060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Прямая соединительная линия 140"/>
          <p:cNvCxnSpPr>
            <a:endCxn id="129" idx="2"/>
          </p:cNvCxnSpPr>
          <p:nvPr/>
        </p:nvCxnSpPr>
        <p:spPr>
          <a:xfrm flipH="1" flipV="1">
            <a:off x="6373090" y="1693087"/>
            <a:ext cx="322585" cy="367761"/>
          </a:xfrm>
          <a:prstGeom prst="line">
            <a:avLst/>
          </a:prstGeom>
          <a:ln w="31750">
            <a:solidFill>
              <a:srgbClr val="002060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Дуга 143"/>
          <p:cNvSpPr/>
          <p:nvPr/>
        </p:nvSpPr>
        <p:spPr>
          <a:xfrm>
            <a:off x="1591276" y="4782357"/>
            <a:ext cx="742041" cy="1295091"/>
          </a:xfrm>
          <a:prstGeom prst="arc">
            <a:avLst>
              <a:gd name="adj1" fmla="val 10531412"/>
              <a:gd name="adj2" fmla="val 794090"/>
            </a:avLst>
          </a:prstGeom>
          <a:ln w="38100">
            <a:solidFill>
              <a:srgbClr val="FF000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5" name="Дуга 144"/>
          <p:cNvSpPr/>
          <p:nvPr/>
        </p:nvSpPr>
        <p:spPr>
          <a:xfrm>
            <a:off x="4312192" y="3272746"/>
            <a:ext cx="2446906" cy="4026186"/>
          </a:xfrm>
          <a:prstGeom prst="arc">
            <a:avLst>
              <a:gd name="adj1" fmla="val 10255860"/>
              <a:gd name="adj2" fmla="val 794090"/>
            </a:avLst>
          </a:prstGeom>
          <a:ln w="38100">
            <a:solidFill>
              <a:srgbClr val="FF000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8" name="Полилиния 147"/>
          <p:cNvSpPr/>
          <p:nvPr/>
        </p:nvSpPr>
        <p:spPr>
          <a:xfrm>
            <a:off x="983974" y="1649896"/>
            <a:ext cx="5774910" cy="3727174"/>
          </a:xfrm>
          <a:custGeom>
            <a:avLst/>
            <a:gdLst>
              <a:gd name="connsiteX0" fmla="*/ 5526156 w 5774910"/>
              <a:gd name="connsiteY0" fmla="*/ 0 h 3727174"/>
              <a:gd name="connsiteX1" fmla="*/ 5546035 w 5774910"/>
              <a:gd name="connsiteY1" fmla="*/ 636104 h 3727174"/>
              <a:gd name="connsiteX2" fmla="*/ 3101009 w 5774910"/>
              <a:gd name="connsiteY2" fmla="*/ 1351721 h 3727174"/>
              <a:gd name="connsiteX3" fmla="*/ 0 w 5774910"/>
              <a:gd name="connsiteY3" fmla="*/ 3727174 h 3727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4910" h="3727174">
                <a:moveTo>
                  <a:pt x="5526156" y="0"/>
                </a:moveTo>
                <a:cubicBezTo>
                  <a:pt x="5738191" y="205408"/>
                  <a:pt x="5950226" y="410817"/>
                  <a:pt x="5546035" y="636104"/>
                </a:cubicBezTo>
                <a:cubicBezTo>
                  <a:pt x="5141844" y="861391"/>
                  <a:pt x="4025348" y="836543"/>
                  <a:pt x="3101009" y="1351721"/>
                </a:cubicBezTo>
                <a:cubicBezTo>
                  <a:pt x="2176670" y="1866899"/>
                  <a:pt x="495300" y="3347831"/>
                  <a:pt x="0" y="3727174"/>
                </a:cubicBezTo>
              </a:path>
            </a:pathLst>
          </a:custGeom>
          <a:ln w="38100">
            <a:solidFill>
              <a:srgbClr val="FF000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83568" y="98444"/>
            <a:ext cx="7719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chemeClr val="tx2"/>
                </a:solidFill>
              </a:rPr>
              <a:t>Казимир </a:t>
            </a:r>
            <a:r>
              <a:rPr lang="ru-RU" sz="1400" b="1" dirty="0" err="1" smtClean="0">
                <a:solidFill>
                  <a:schemeClr val="tx2"/>
                </a:solidFill>
              </a:rPr>
              <a:t>Войткевич</a:t>
            </a:r>
            <a:r>
              <a:rPr lang="ru-RU" sz="1400" b="1" dirty="0" smtClean="0">
                <a:solidFill>
                  <a:schemeClr val="tx2"/>
                </a:solidFill>
              </a:rPr>
              <a:t>, тема: «</a:t>
            </a:r>
            <a:r>
              <a:rPr lang="ru-RU" sz="1400" b="1" dirty="0" err="1" smtClean="0">
                <a:solidFill>
                  <a:schemeClr val="tx2"/>
                </a:solidFill>
              </a:rPr>
              <a:t>Пиринг</a:t>
            </a:r>
            <a:r>
              <a:rPr lang="ru-RU" sz="1400" b="1" dirty="0" smtClean="0">
                <a:solidFill>
                  <a:schemeClr val="tx2"/>
                </a:solidFill>
              </a:rPr>
              <a:t> как формирование региональной информационной среды»</a:t>
            </a:r>
            <a:endParaRPr lang="ru-RU" sz="1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5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2" descr="http://cs937.userapi.com/u7148212/-5/x_d3b5c6c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9838" y="548910"/>
            <a:ext cx="658182" cy="863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" name="Picture 2" descr="http://cs937.userapi.com/u7148212/-5/x_d3b5c6c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5528" y="5288174"/>
            <a:ext cx="792598" cy="1040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5"/>
          <p:cNvPicPr>
            <a:picLocks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lumMod val="60000"/>
                <a:lumOff val="4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2348" y="1635061"/>
            <a:ext cx="2736304" cy="1883121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22" descr="EndUs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9889" y="5432315"/>
            <a:ext cx="426244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2" descr="EndUs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9752" y="5555704"/>
            <a:ext cx="426244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Группа 8"/>
          <p:cNvGrpSpPr/>
          <p:nvPr/>
        </p:nvGrpSpPr>
        <p:grpSpPr>
          <a:xfrm>
            <a:off x="672414" y="3942639"/>
            <a:ext cx="1647478" cy="1008112"/>
            <a:chOff x="257324" y="4365105"/>
            <a:chExt cx="1647478" cy="1008112"/>
          </a:xfrm>
        </p:grpSpPr>
        <p:pic>
          <p:nvPicPr>
            <p:cNvPr id="10" name="Picture 14"/>
            <p:cNvPicPr>
              <a:picLocks noChangeArrowheads="1"/>
            </p:cNvPicPr>
            <p:nvPr/>
          </p:nvPicPr>
          <p:blipFill>
            <a:blip r:embed="rId5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324" y="4365105"/>
              <a:ext cx="1647478" cy="1008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28"/>
            <p:cNvPicPr>
              <a:picLocks noChangeArrowheads="1"/>
            </p:cNvPicPr>
            <p:nvPr/>
          </p:nvPicPr>
          <p:blipFill>
            <a:blip r:embed="rId6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780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28"/>
            <p:cNvPicPr>
              <a:picLocks noChangeArrowheads="1"/>
            </p:cNvPicPr>
            <p:nvPr/>
          </p:nvPicPr>
          <p:blipFill>
            <a:blip r:embed="rId6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5049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28"/>
            <p:cNvPicPr>
              <a:picLocks noChangeArrowheads="1"/>
            </p:cNvPicPr>
            <p:nvPr/>
          </p:nvPicPr>
          <p:blipFill>
            <a:blip r:embed="rId6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1440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4" name="Группа 13"/>
          <p:cNvGrpSpPr/>
          <p:nvPr/>
        </p:nvGrpSpPr>
        <p:grpSpPr>
          <a:xfrm>
            <a:off x="3824723" y="4025565"/>
            <a:ext cx="1647478" cy="1008112"/>
            <a:chOff x="257324" y="4365105"/>
            <a:chExt cx="1647478" cy="1008112"/>
          </a:xfrm>
        </p:grpSpPr>
        <p:pic>
          <p:nvPicPr>
            <p:cNvPr id="15" name="Picture 14"/>
            <p:cNvPicPr>
              <a:picLocks noChangeArrowheads="1"/>
            </p:cNvPicPr>
            <p:nvPr/>
          </p:nvPicPr>
          <p:blipFill>
            <a:blip r:embed="rId5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324" y="4365105"/>
              <a:ext cx="1647478" cy="1008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28"/>
            <p:cNvPicPr>
              <a:picLocks noChangeArrowheads="1"/>
            </p:cNvPicPr>
            <p:nvPr/>
          </p:nvPicPr>
          <p:blipFill>
            <a:blip r:embed="rId6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780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28"/>
            <p:cNvPicPr>
              <a:picLocks noChangeArrowheads="1"/>
            </p:cNvPicPr>
            <p:nvPr/>
          </p:nvPicPr>
          <p:blipFill>
            <a:blip r:embed="rId6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5049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28"/>
            <p:cNvPicPr>
              <a:picLocks noChangeArrowheads="1"/>
            </p:cNvPicPr>
            <p:nvPr/>
          </p:nvPicPr>
          <p:blipFill>
            <a:blip r:embed="rId6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1440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9" name="Группа 18"/>
          <p:cNvGrpSpPr/>
          <p:nvPr/>
        </p:nvGrpSpPr>
        <p:grpSpPr>
          <a:xfrm>
            <a:off x="6515587" y="3976643"/>
            <a:ext cx="1647478" cy="1008112"/>
            <a:chOff x="257324" y="4365105"/>
            <a:chExt cx="1647478" cy="1008112"/>
          </a:xfrm>
        </p:grpSpPr>
        <p:pic>
          <p:nvPicPr>
            <p:cNvPr id="20" name="Picture 14"/>
            <p:cNvPicPr>
              <a:picLocks noChangeArrowheads="1"/>
            </p:cNvPicPr>
            <p:nvPr/>
          </p:nvPicPr>
          <p:blipFill>
            <a:blip r:embed="rId5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324" y="4365105"/>
              <a:ext cx="1647478" cy="1008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28"/>
            <p:cNvPicPr>
              <a:picLocks noChangeArrowheads="1"/>
            </p:cNvPicPr>
            <p:nvPr/>
          </p:nvPicPr>
          <p:blipFill>
            <a:blip r:embed="rId6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780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28"/>
            <p:cNvPicPr>
              <a:picLocks noChangeArrowheads="1"/>
            </p:cNvPicPr>
            <p:nvPr/>
          </p:nvPicPr>
          <p:blipFill>
            <a:blip r:embed="rId6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5049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Picture 28"/>
            <p:cNvPicPr>
              <a:picLocks noChangeArrowheads="1"/>
            </p:cNvPicPr>
            <p:nvPr/>
          </p:nvPicPr>
          <p:blipFill>
            <a:blip r:embed="rId6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1440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4" name="Группа 23"/>
          <p:cNvGrpSpPr/>
          <p:nvPr/>
        </p:nvGrpSpPr>
        <p:grpSpPr>
          <a:xfrm>
            <a:off x="671206" y="1929985"/>
            <a:ext cx="1816751" cy="1061145"/>
            <a:chOff x="1830753" y="2655887"/>
            <a:chExt cx="1816751" cy="1061145"/>
          </a:xfrm>
        </p:grpSpPr>
        <p:pic>
          <p:nvPicPr>
            <p:cNvPr id="25" name="Picture 12"/>
            <p:cNvPicPr>
              <a:picLocks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0753" y="2655887"/>
              <a:ext cx="1816751" cy="1061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" name="Picture 21"/>
            <p:cNvPicPr>
              <a:picLocks noChangeArrowheads="1"/>
            </p:cNvPicPr>
            <p:nvPr/>
          </p:nvPicPr>
          <p:blipFill>
            <a:blip r:embed="rId8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9249" y="2846945"/>
              <a:ext cx="859757" cy="6790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7" name="Группа 26"/>
          <p:cNvGrpSpPr/>
          <p:nvPr/>
        </p:nvGrpSpPr>
        <p:grpSpPr>
          <a:xfrm>
            <a:off x="6397601" y="1930976"/>
            <a:ext cx="1816751" cy="1061145"/>
            <a:chOff x="1830753" y="2655887"/>
            <a:chExt cx="1816751" cy="1061145"/>
          </a:xfrm>
        </p:grpSpPr>
        <p:pic>
          <p:nvPicPr>
            <p:cNvPr id="28" name="Picture 12"/>
            <p:cNvPicPr>
              <a:picLocks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0753" y="2655887"/>
              <a:ext cx="1816751" cy="1061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21"/>
            <p:cNvPicPr>
              <a:picLocks noChangeArrowheads="1"/>
            </p:cNvPicPr>
            <p:nvPr/>
          </p:nvPicPr>
          <p:blipFill>
            <a:blip r:embed="rId8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9249" y="2846945"/>
              <a:ext cx="859757" cy="6790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30" name="Прямая соединительная линия 29"/>
          <p:cNvCxnSpPr>
            <a:stCxn id="69" idx="3"/>
            <a:endCxn id="10" idx="2"/>
          </p:cNvCxnSpPr>
          <p:nvPr/>
        </p:nvCxnSpPr>
        <p:spPr>
          <a:xfrm flipV="1">
            <a:off x="888591" y="4950751"/>
            <a:ext cx="607562" cy="229503"/>
          </a:xfrm>
          <a:prstGeom prst="line">
            <a:avLst/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endCxn id="10" idx="2"/>
          </p:cNvCxnSpPr>
          <p:nvPr/>
        </p:nvCxnSpPr>
        <p:spPr>
          <a:xfrm flipH="1" flipV="1">
            <a:off x="1496153" y="4950751"/>
            <a:ext cx="822033" cy="486234"/>
          </a:xfrm>
          <a:prstGeom prst="line">
            <a:avLst/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endCxn id="20" idx="2"/>
          </p:cNvCxnSpPr>
          <p:nvPr/>
        </p:nvCxnSpPr>
        <p:spPr>
          <a:xfrm flipV="1">
            <a:off x="6796570" y="4984755"/>
            <a:ext cx="542756" cy="566279"/>
          </a:xfrm>
          <a:prstGeom prst="line">
            <a:avLst/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7" idx="0"/>
            <a:endCxn id="20" idx="2"/>
          </p:cNvCxnSpPr>
          <p:nvPr/>
        </p:nvCxnSpPr>
        <p:spPr>
          <a:xfrm flipH="1" flipV="1">
            <a:off x="7339326" y="4984755"/>
            <a:ext cx="93548" cy="570949"/>
          </a:xfrm>
          <a:prstGeom prst="line">
            <a:avLst/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endCxn id="20" idx="2"/>
          </p:cNvCxnSpPr>
          <p:nvPr/>
        </p:nvCxnSpPr>
        <p:spPr>
          <a:xfrm flipH="1" flipV="1">
            <a:off x="7339326" y="4984755"/>
            <a:ext cx="710628" cy="570949"/>
          </a:xfrm>
          <a:prstGeom prst="line">
            <a:avLst/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4" idx="0"/>
            <a:endCxn id="10" idx="2"/>
          </p:cNvCxnSpPr>
          <p:nvPr/>
        </p:nvCxnSpPr>
        <p:spPr>
          <a:xfrm flipH="1" flipV="1">
            <a:off x="1496153" y="4950751"/>
            <a:ext cx="166858" cy="481564"/>
          </a:xfrm>
          <a:prstGeom prst="line">
            <a:avLst/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7946095" y="3219237"/>
            <a:ext cx="897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ГОРОД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915816" y="1347029"/>
            <a:ext cx="1080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РЕГИОН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030342" y="6441993"/>
            <a:ext cx="40445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chemeClr val="tx2"/>
                </a:solidFill>
              </a:rPr>
              <a:t>Красноярск, Группа компаний «Интертакс»</a:t>
            </a:r>
            <a:endParaRPr lang="ru-RU" sz="1600" b="1" dirty="0">
              <a:solidFill>
                <a:schemeClr val="tx2"/>
              </a:solidFill>
            </a:endParaRP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 flipH="1">
            <a:off x="2245157" y="3132729"/>
            <a:ext cx="1117620" cy="1181968"/>
          </a:xfrm>
          <a:prstGeom prst="line">
            <a:avLst/>
          </a:prstGeom>
          <a:ln w="31750">
            <a:solidFill>
              <a:srgbClr val="002060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 flipV="1">
            <a:off x="5796136" y="3036761"/>
            <a:ext cx="1153908" cy="988804"/>
          </a:xfrm>
          <a:prstGeom prst="line">
            <a:avLst/>
          </a:prstGeom>
          <a:ln w="31750">
            <a:solidFill>
              <a:srgbClr val="002060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>
            <a:stCxn id="28" idx="1"/>
            <a:endCxn id="2" idx="3"/>
          </p:cNvCxnSpPr>
          <p:nvPr/>
        </p:nvCxnSpPr>
        <p:spPr>
          <a:xfrm flipH="1">
            <a:off x="5878652" y="2461549"/>
            <a:ext cx="518949" cy="115073"/>
          </a:xfrm>
          <a:prstGeom prst="line">
            <a:avLst/>
          </a:prstGeom>
          <a:ln w="31750">
            <a:solidFill>
              <a:srgbClr val="002060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2" idx="1"/>
            <a:endCxn id="25" idx="3"/>
          </p:cNvCxnSpPr>
          <p:nvPr/>
        </p:nvCxnSpPr>
        <p:spPr>
          <a:xfrm flipH="1" flipV="1">
            <a:off x="2487957" y="2460558"/>
            <a:ext cx="654391" cy="116064"/>
          </a:xfrm>
          <a:prstGeom prst="line">
            <a:avLst/>
          </a:prstGeom>
          <a:ln w="31750">
            <a:solidFill>
              <a:srgbClr val="002060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3585140" y="2161124"/>
            <a:ext cx="208262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8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пиринг</a:t>
            </a:r>
            <a:endParaRPr lang="ru-RU" sz="48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5" name="Picture 2" descr="http://intertax.ru/netcat_files/11_195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3010" y="6381328"/>
            <a:ext cx="809265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2" descr="EndUs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904" y="5531291"/>
            <a:ext cx="426244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9" name="Прямая соединительная линия 48"/>
          <p:cNvCxnSpPr/>
          <p:nvPr/>
        </p:nvCxnSpPr>
        <p:spPr>
          <a:xfrm flipV="1">
            <a:off x="4151517" y="5033677"/>
            <a:ext cx="519284" cy="486234"/>
          </a:xfrm>
          <a:prstGeom prst="line">
            <a:avLst/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H="1" flipV="1">
            <a:off x="4805918" y="5045057"/>
            <a:ext cx="822033" cy="486234"/>
          </a:xfrm>
          <a:prstGeom prst="line">
            <a:avLst/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H="1" flipV="1">
            <a:off x="4821344" y="5045057"/>
            <a:ext cx="166858" cy="481564"/>
          </a:xfrm>
          <a:prstGeom prst="line">
            <a:avLst/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V="1">
            <a:off x="194130" y="2667429"/>
            <a:ext cx="9108504" cy="38124"/>
          </a:xfrm>
          <a:prstGeom prst="line">
            <a:avLst/>
          </a:prstGeom>
          <a:ln w="3492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>
            <a:stCxn id="2" idx="2"/>
            <a:endCxn id="15" idx="0"/>
          </p:cNvCxnSpPr>
          <p:nvPr/>
        </p:nvCxnSpPr>
        <p:spPr>
          <a:xfrm>
            <a:off x="4510500" y="3518182"/>
            <a:ext cx="137962" cy="507383"/>
          </a:xfrm>
          <a:prstGeom prst="line">
            <a:avLst/>
          </a:prstGeom>
          <a:ln w="31750">
            <a:solidFill>
              <a:srgbClr val="002060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Группа 53"/>
          <p:cNvGrpSpPr/>
          <p:nvPr/>
        </p:nvGrpSpPr>
        <p:grpSpPr>
          <a:xfrm>
            <a:off x="5549351" y="684975"/>
            <a:ext cx="1647478" cy="1008112"/>
            <a:chOff x="257324" y="4365105"/>
            <a:chExt cx="1647478" cy="1008112"/>
          </a:xfrm>
        </p:grpSpPr>
        <p:pic>
          <p:nvPicPr>
            <p:cNvPr id="55" name="Picture 14"/>
            <p:cNvPicPr>
              <a:picLocks noChangeArrowheads="1"/>
            </p:cNvPicPr>
            <p:nvPr/>
          </p:nvPicPr>
          <p:blipFill>
            <a:blip r:embed="rId5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324" y="4365105"/>
              <a:ext cx="1647478" cy="1008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6" name="Picture 28"/>
            <p:cNvPicPr>
              <a:picLocks noChangeArrowheads="1"/>
            </p:cNvPicPr>
            <p:nvPr/>
          </p:nvPicPr>
          <p:blipFill>
            <a:blip r:embed="rId6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780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7" name="Picture 28"/>
            <p:cNvPicPr>
              <a:picLocks noChangeArrowheads="1"/>
            </p:cNvPicPr>
            <p:nvPr/>
          </p:nvPicPr>
          <p:blipFill>
            <a:blip r:embed="rId6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5049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8" name="Picture 28"/>
            <p:cNvPicPr>
              <a:picLocks noChangeArrowheads="1"/>
            </p:cNvPicPr>
            <p:nvPr/>
          </p:nvPicPr>
          <p:blipFill>
            <a:blip r:embed="rId6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1440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9" name="Группа 58"/>
          <p:cNvGrpSpPr/>
          <p:nvPr/>
        </p:nvGrpSpPr>
        <p:grpSpPr>
          <a:xfrm>
            <a:off x="1892088" y="684975"/>
            <a:ext cx="1647478" cy="1008112"/>
            <a:chOff x="257324" y="4365105"/>
            <a:chExt cx="1647478" cy="1008112"/>
          </a:xfrm>
        </p:grpSpPr>
        <p:pic>
          <p:nvPicPr>
            <p:cNvPr id="60" name="Picture 14"/>
            <p:cNvPicPr>
              <a:picLocks noChangeArrowheads="1"/>
            </p:cNvPicPr>
            <p:nvPr/>
          </p:nvPicPr>
          <p:blipFill>
            <a:blip r:embed="rId5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324" y="4365105"/>
              <a:ext cx="1647478" cy="1008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" name="Picture 28"/>
            <p:cNvPicPr>
              <a:picLocks noChangeArrowheads="1"/>
            </p:cNvPicPr>
            <p:nvPr/>
          </p:nvPicPr>
          <p:blipFill>
            <a:blip r:embed="rId6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780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" name="Picture 28"/>
            <p:cNvPicPr>
              <a:picLocks noChangeArrowheads="1"/>
            </p:cNvPicPr>
            <p:nvPr/>
          </p:nvPicPr>
          <p:blipFill>
            <a:blip r:embed="rId6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5049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3" name="Picture 28"/>
            <p:cNvPicPr>
              <a:picLocks noChangeArrowheads="1"/>
            </p:cNvPicPr>
            <p:nvPr/>
          </p:nvPicPr>
          <p:blipFill>
            <a:blip r:embed="rId6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1440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4" name="Прямая соединительная линия 63"/>
          <p:cNvCxnSpPr>
            <a:stCxn id="60" idx="2"/>
          </p:cNvCxnSpPr>
          <p:nvPr/>
        </p:nvCxnSpPr>
        <p:spPr>
          <a:xfrm flipH="1">
            <a:off x="2245157" y="1693087"/>
            <a:ext cx="470670" cy="367761"/>
          </a:xfrm>
          <a:prstGeom prst="line">
            <a:avLst/>
          </a:prstGeom>
          <a:ln w="31750">
            <a:solidFill>
              <a:srgbClr val="002060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>
            <a:endCxn id="55" idx="2"/>
          </p:cNvCxnSpPr>
          <p:nvPr/>
        </p:nvCxnSpPr>
        <p:spPr>
          <a:xfrm flipH="1" flipV="1">
            <a:off x="6373090" y="1693087"/>
            <a:ext cx="322585" cy="367761"/>
          </a:xfrm>
          <a:prstGeom prst="line">
            <a:avLst/>
          </a:prstGeom>
          <a:ln w="31750">
            <a:solidFill>
              <a:srgbClr val="002060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Дуга 66"/>
          <p:cNvSpPr/>
          <p:nvPr/>
        </p:nvSpPr>
        <p:spPr>
          <a:xfrm>
            <a:off x="4077055" y="3132729"/>
            <a:ext cx="2682043" cy="4166203"/>
          </a:xfrm>
          <a:prstGeom prst="arc">
            <a:avLst>
              <a:gd name="adj1" fmla="val 10812549"/>
              <a:gd name="adj2" fmla="val 794090"/>
            </a:avLst>
          </a:prstGeom>
          <a:ln w="38100">
            <a:solidFill>
              <a:srgbClr val="FF000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9" name="Picture 68" descr="Wireless Router, Added 04/20/2004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928414"/>
            <a:ext cx="565063" cy="503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" name="Picture 2"/>
          <p:cNvPicPr>
            <a:picLocks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53" y="5460922"/>
            <a:ext cx="168929" cy="560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" name="Picture 2"/>
          <p:cNvPicPr>
            <a:picLocks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41" y="5453073"/>
            <a:ext cx="168929" cy="560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" name="Picture 70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2316" y="5564567"/>
            <a:ext cx="617203" cy="392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" name="Picture 13" descr="MainframeApr99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777" y="5168809"/>
            <a:ext cx="788740" cy="991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" name="Picture 52" descr="HDTV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6934" y="602634"/>
            <a:ext cx="452587" cy="360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" name="Picture 70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476" y="553449"/>
            <a:ext cx="494922" cy="314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" name="Picture 52" descr="HDTV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5116" y="5523173"/>
            <a:ext cx="615787" cy="489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3" name="Picture 22" descr="EndUs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5230" y="567061"/>
            <a:ext cx="301494" cy="431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4" name="Дуга 83"/>
          <p:cNvSpPr/>
          <p:nvPr/>
        </p:nvSpPr>
        <p:spPr>
          <a:xfrm>
            <a:off x="4151517" y="4831279"/>
            <a:ext cx="1516244" cy="1295091"/>
          </a:xfrm>
          <a:prstGeom prst="arc">
            <a:avLst>
              <a:gd name="adj1" fmla="val 11716229"/>
              <a:gd name="adj2" fmla="val 794090"/>
            </a:avLst>
          </a:prstGeom>
          <a:ln w="38100">
            <a:solidFill>
              <a:srgbClr val="FF000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Полилиния 86"/>
          <p:cNvSpPr/>
          <p:nvPr/>
        </p:nvSpPr>
        <p:spPr>
          <a:xfrm>
            <a:off x="3824723" y="785191"/>
            <a:ext cx="2995673" cy="4415557"/>
          </a:xfrm>
          <a:custGeom>
            <a:avLst/>
            <a:gdLst>
              <a:gd name="connsiteX0" fmla="*/ 1779105 w 2904379"/>
              <a:gd name="connsiteY0" fmla="*/ 0 h 4731026"/>
              <a:gd name="connsiteX1" fmla="*/ 2345635 w 2904379"/>
              <a:gd name="connsiteY1" fmla="*/ 546652 h 4731026"/>
              <a:gd name="connsiteX2" fmla="*/ 2822713 w 2904379"/>
              <a:gd name="connsiteY2" fmla="*/ 1580322 h 4731026"/>
              <a:gd name="connsiteX3" fmla="*/ 556592 w 2904379"/>
              <a:gd name="connsiteY3" fmla="*/ 2385392 h 4731026"/>
              <a:gd name="connsiteX4" fmla="*/ 0 w 2904379"/>
              <a:gd name="connsiteY4" fmla="*/ 4731026 h 4731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04379" h="4731026">
                <a:moveTo>
                  <a:pt x="1779105" y="0"/>
                </a:moveTo>
                <a:cubicBezTo>
                  <a:pt x="1975402" y="141632"/>
                  <a:pt x="2171700" y="283265"/>
                  <a:pt x="2345635" y="546652"/>
                </a:cubicBezTo>
                <a:cubicBezTo>
                  <a:pt x="2519570" y="810039"/>
                  <a:pt x="3120887" y="1273865"/>
                  <a:pt x="2822713" y="1580322"/>
                </a:cubicBezTo>
                <a:cubicBezTo>
                  <a:pt x="2524539" y="1886779"/>
                  <a:pt x="1027044" y="1860275"/>
                  <a:pt x="556592" y="2385392"/>
                </a:cubicBezTo>
                <a:cubicBezTo>
                  <a:pt x="86140" y="2910509"/>
                  <a:pt x="86139" y="4340087"/>
                  <a:pt x="0" y="4731026"/>
                </a:cubicBezTo>
              </a:path>
            </a:pathLst>
          </a:custGeom>
          <a:ln w="38100">
            <a:solidFill>
              <a:srgbClr val="FF000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9" name="Дуга 88"/>
          <p:cNvSpPr/>
          <p:nvPr/>
        </p:nvSpPr>
        <p:spPr>
          <a:xfrm rot="10800000">
            <a:off x="1876132" y="-99393"/>
            <a:ext cx="5429842" cy="2029377"/>
          </a:xfrm>
          <a:prstGeom prst="arc">
            <a:avLst>
              <a:gd name="adj1" fmla="val 10745381"/>
              <a:gd name="adj2" fmla="val 138767"/>
            </a:avLst>
          </a:prstGeom>
          <a:ln w="38100">
            <a:solidFill>
              <a:srgbClr val="FF000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3" name="Picture 4" descr="http://www.easyvectors.com/assets/images/vectors/afbig/light-bulb-clip-art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4328" y="5500277"/>
            <a:ext cx="332994" cy="51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5" name="Полилиния 94"/>
          <p:cNvSpPr/>
          <p:nvPr/>
        </p:nvSpPr>
        <p:spPr>
          <a:xfrm>
            <a:off x="3377948" y="924339"/>
            <a:ext cx="309469" cy="4214191"/>
          </a:xfrm>
          <a:custGeom>
            <a:avLst/>
            <a:gdLst>
              <a:gd name="connsiteX0" fmla="*/ 160382 w 309469"/>
              <a:gd name="connsiteY0" fmla="*/ 0 h 4214191"/>
              <a:gd name="connsiteX1" fmla="*/ 1356 w 309469"/>
              <a:gd name="connsiteY1" fmla="*/ 377687 h 4214191"/>
              <a:gd name="connsiteX2" fmla="*/ 239895 w 309469"/>
              <a:gd name="connsiteY2" fmla="*/ 1699591 h 4214191"/>
              <a:gd name="connsiteX3" fmla="*/ 309469 w 309469"/>
              <a:gd name="connsiteY3" fmla="*/ 4214191 h 421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469" h="4214191">
                <a:moveTo>
                  <a:pt x="160382" y="0"/>
                </a:moveTo>
                <a:cubicBezTo>
                  <a:pt x="74243" y="47211"/>
                  <a:pt x="-11896" y="94422"/>
                  <a:pt x="1356" y="377687"/>
                </a:cubicBezTo>
                <a:cubicBezTo>
                  <a:pt x="14608" y="660952"/>
                  <a:pt x="188543" y="1060174"/>
                  <a:pt x="239895" y="1699591"/>
                </a:cubicBezTo>
                <a:cubicBezTo>
                  <a:pt x="291247" y="2339008"/>
                  <a:pt x="294560" y="3819939"/>
                  <a:pt x="309469" y="4214191"/>
                </a:cubicBezTo>
              </a:path>
            </a:pathLst>
          </a:custGeom>
          <a:ln w="38100">
            <a:solidFill>
              <a:srgbClr val="FF000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7" name="Полилиния 96"/>
          <p:cNvSpPr/>
          <p:nvPr/>
        </p:nvSpPr>
        <p:spPr>
          <a:xfrm>
            <a:off x="775252" y="2981504"/>
            <a:ext cx="6758609" cy="2584409"/>
          </a:xfrm>
          <a:custGeom>
            <a:avLst/>
            <a:gdLst>
              <a:gd name="connsiteX0" fmla="*/ 0 w 6758609"/>
              <a:gd name="connsiteY0" fmla="*/ 2465139 h 2584409"/>
              <a:gd name="connsiteX1" fmla="*/ 3120887 w 6758609"/>
              <a:gd name="connsiteY1" fmla="*/ 235 h 2584409"/>
              <a:gd name="connsiteX2" fmla="*/ 6758609 w 6758609"/>
              <a:gd name="connsiteY2" fmla="*/ 2584409 h 2584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58609" h="2584409">
                <a:moveTo>
                  <a:pt x="0" y="2465139"/>
                </a:moveTo>
                <a:cubicBezTo>
                  <a:pt x="997226" y="1222748"/>
                  <a:pt x="1994452" y="-19643"/>
                  <a:pt x="3120887" y="235"/>
                </a:cubicBezTo>
                <a:cubicBezTo>
                  <a:pt x="4247322" y="20113"/>
                  <a:pt x="5502965" y="1302261"/>
                  <a:pt x="6758609" y="2584409"/>
                </a:cubicBezTo>
              </a:path>
            </a:pathLst>
          </a:custGeom>
          <a:ln w="38100">
            <a:solidFill>
              <a:srgbClr val="FF000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83568" y="98444"/>
            <a:ext cx="7719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chemeClr val="tx2"/>
                </a:solidFill>
              </a:rPr>
              <a:t>Казимир </a:t>
            </a:r>
            <a:r>
              <a:rPr lang="ru-RU" sz="1400" b="1" dirty="0" err="1" smtClean="0">
                <a:solidFill>
                  <a:schemeClr val="tx2"/>
                </a:solidFill>
              </a:rPr>
              <a:t>Войткевич</a:t>
            </a:r>
            <a:r>
              <a:rPr lang="ru-RU" sz="1400" b="1" dirty="0" smtClean="0">
                <a:solidFill>
                  <a:schemeClr val="tx2"/>
                </a:solidFill>
              </a:rPr>
              <a:t>, тема: «</a:t>
            </a:r>
            <a:r>
              <a:rPr lang="ru-RU" sz="1400" b="1" dirty="0" err="1" smtClean="0">
                <a:solidFill>
                  <a:schemeClr val="tx2"/>
                </a:solidFill>
              </a:rPr>
              <a:t>Пиринг</a:t>
            </a:r>
            <a:r>
              <a:rPr lang="ru-RU" sz="1400" b="1" dirty="0" smtClean="0">
                <a:solidFill>
                  <a:schemeClr val="tx2"/>
                </a:solidFill>
              </a:rPr>
              <a:t> как формирование региональной информационной среды»</a:t>
            </a:r>
            <a:endParaRPr lang="ru-RU" sz="1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96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5"/>
          <p:cNvPicPr>
            <a:picLocks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lumMod val="60000"/>
                <a:lumOff val="4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2348" y="1635061"/>
            <a:ext cx="2736304" cy="1883121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22" descr="EndUs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747" y="5436985"/>
            <a:ext cx="426244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2" descr="EndUs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9889" y="5432315"/>
            <a:ext cx="426244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2" descr="EndUs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9752" y="5555704"/>
            <a:ext cx="426244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2" descr="EndUs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6832" y="5555704"/>
            <a:ext cx="426244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" name="Группа 14"/>
          <p:cNvGrpSpPr/>
          <p:nvPr/>
        </p:nvGrpSpPr>
        <p:grpSpPr>
          <a:xfrm>
            <a:off x="672414" y="3942639"/>
            <a:ext cx="1647478" cy="1008112"/>
            <a:chOff x="257324" y="4365105"/>
            <a:chExt cx="1647478" cy="1008112"/>
          </a:xfrm>
        </p:grpSpPr>
        <p:pic>
          <p:nvPicPr>
            <p:cNvPr id="16" name="Picture 14"/>
            <p:cNvPicPr>
              <a:picLocks noChangeArrowheads="1"/>
            </p:cNvPicPr>
            <p:nvPr/>
          </p:nvPicPr>
          <p:blipFill>
            <a:blip r:embed="rId4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324" y="4365105"/>
              <a:ext cx="1647478" cy="1008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28"/>
            <p:cNvPicPr>
              <a:picLocks noChangeArrowheads="1"/>
            </p:cNvPicPr>
            <p:nvPr/>
          </p:nvPicPr>
          <p:blipFill>
            <a:blip r:embed="rId5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780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28"/>
            <p:cNvPicPr>
              <a:picLocks noChangeArrowheads="1"/>
            </p:cNvPicPr>
            <p:nvPr/>
          </p:nvPicPr>
          <p:blipFill>
            <a:blip r:embed="rId5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5049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28"/>
            <p:cNvPicPr>
              <a:picLocks noChangeArrowheads="1"/>
            </p:cNvPicPr>
            <p:nvPr/>
          </p:nvPicPr>
          <p:blipFill>
            <a:blip r:embed="rId5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1440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0" name="Группа 19"/>
          <p:cNvGrpSpPr/>
          <p:nvPr/>
        </p:nvGrpSpPr>
        <p:grpSpPr>
          <a:xfrm>
            <a:off x="3824723" y="4025565"/>
            <a:ext cx="1647478" cy="1008112"/>
            <a:chOff x="257324" y="4365105"/>
            <a:chExt cx="1647478" cy="1008112"/>
          </a:xfrm>
        </p:grpSpPr>
        <p:pic>
          <p:nvPicPr>
            <p:cNvPr id="21" name="Picture 14"/>
            <p:cNvPicPr>
              <a:picLocks noChangeArrowheads="1"/>
            </p:cNvPicPr>
            <p:nvPr/>
          </p:nvPicPr>
          <p:blipFill>
            <a:blip r:embed="rId4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324" y="4365105"/>
              <a:ext cx="1647478" cy="1008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28"/>
            <p:cNvPicPr>
              <a:picLocks noChangeArrowheads="1"/>
            </p:cNvPicPr>
            <p:nvPr/>
          </p:nvPicPr>
          <p:blipFill>
            <a:blip r:embed="rId5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780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Picture 28"/>
            <p:cNvPicPr>
              <a:picLocks noChangeArrowheads="1"/>
            </p:cNvPicPr>
            <p:nvPr/>
          </p:nvPicPr>
          <p:blipFill>
            <a:blip r:embed="rId5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5049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Picture 28"/>
            <p:cNvPicPr>
              <a:picLocks noChangeArrowheads="1"/>
            </p:cNvPicPr>
            <p:nvPr/>
          </p:nvPicPr>
          <p:blipFill>
            <a:blip r:embed="rId5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1440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5" name="Группа 24"/>
          <p:cNvGrpSpPr/>
          <p:nvPr/>
        </p:nvGrpSpPr>
        <p:grpSpPr>
          <a:xfrm>
            <a:off x="6515587" y="3976643"/>
            <a:ext cx="1647478" cy="1008112"/>
            <a:chOff x="257324" y="4365105"/>
            <a:chExt cx="1647478" cy="1008112"/>
          </a:xfrm>
        </p:grpSpPr>
        <p:pic>
          <p:nvPicPr>
            <p:cNvPr id="26" name="Picture 14"/>
            <p:cNvPicPr>
              <a:picLocks noChangeArrowheads="1"/>
            </p:cNvPicPr>
            <p:nvPr/>
          </p:nvPicPr>
          <p:blipFill>
            <a:blip r:embed="rId4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324" y="4365105"/>
              <a:ext cx="1647478" cy="1008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28"/>
            <p:cNvPicPr>
              <a:picLocks noChangeArrowheads="1"/>
            </p:cNvPicPr>
            <p:nvPr/>
          </p:nvPicPr>
          <p:blipFill>
            <a:blip r:embed="rId5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780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28"/>
            <p:cNvPicPr>
              <a:picLocks noChangeArrowheads="1"/>
            </p:cNvPicPr>
            <p:nvPr/>
          </p:nvPicPr>
          <p:blipFill>
            <a:blip r:embed="rId5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5049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28"/>
            <p:cNvPicPr>
              <a:picLocks noChangeArrowheads="1"/>
            </p:cNvPicPr>
            <p:nvPr/>
          </p:nvPicPr>
          <p:blipFill>
            <a:blip r:embed="rId5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1440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0" name="Группа 29"/>
          <p:cNvGrpSpPr/>
          <p:nvPr/>
        </p:nvGrpSpPr>
        <p:grpSpPr>
          <a:xfrm>
            <a:off x="671206" y="1929985"/>
            <a:ext cx="1816751" cy="1061145"/>
            <a:chOff x="1830753" y="2655887"/>
            <a:chExt cx="1816751" cy="1061145"/>
          </a:xfrm>
        </p:grpSpPr>
        <p:pic>
          <p:nvPicPr>
            <p:cNvPr id="31" name="Picture 12"/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0753" y="2655887"/>
              <a:ext cx="1816751" cy="1061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" name="Picture 21"/>
            <p:cNvPicPr>
              <a:picLocks noChangeArrowheads="1"/>
            </p:cNvPicPr>
            <p:nvPr/>
          </p:nvPicPr>
          <p:blipFill>
            <a:blip r:embed="rId7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9249" y="2846945"/>
              <a:ext cx="859757" cy="6790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3" name="Группа 32"/>
          <p:cNvGrpSpPr/>
          <p:nvPr/>
        </p:nvGrpSpPr>
        <p:grpSpPr>
          <a:xfrm>
            <a:off x="6397601" y="1930976"/>
            <a:ext cx="1816751" cy="1061145"/>
            <a:chOff x="1830753" y="2655887"/>
            <a:chExt cx="1816751" cy="1061145"/>
          </a:xfrm>
        </p:grpSpPr>
        <p:pic>
          <p:nvPicPr>
            <p:cNvPr id="34" name="Picture 12"/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0753" y="2655887"/>
              <a:ext cx="1816751" cy="1061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" name="Picture 21"/>
            <p:cNvPicPr>
              <a:picLocks noChangeArrowheads="1"/>
            </p:cNvPicPr>
            <p:nvPr/>
          </p:nvPicPr>
          <p:blipFill>
            <a:blip r:embed="rId7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9249" y="2846945"/>
              <a:ext cx="859757" cy="6790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36" name="Прямая соединительная линия 35"/>
          <p:cNvCxnSpPr>
            <a:stCxn id="9" idx="0"/>
            <a:endCxn id="16" idx="2"/>
          </p:cNvCxnSpPr>
          <p:nvPr/>
        </p:nvCxnSpPr>
        <p:spPr>
          <a:xfrm flipV="1">
            <a:off x="976869" y="4950751"/>
            <a:ext cx="519284" cy="486234"/>
          </a:xfrm>
          <a:prstGeom prst="line">
            <a:avLst/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V="1">
            <a:off x="6534382" y="4869160"/>
            <a:ext cx="548930" cy="671528"/>
          </a:xfrm>
          <a:prstGeom prst="line">
            <a:avLst/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13" idx="0"/>
            <a:endCxn id="26" idx="2"/>
          </p:cNvCxnSpPr>
          <p:nvPr/>
        </p:nvCxnSpPr>
        <p:spPr>
          <a:xfrm flipH="1" flipV="1">
            <a:off x="7339326" y="4984755"/>
            <a:ext cx="93548" cy="570949"/>
          </a:xfrm>
          <a:prstGeom prst="line">
            <a:avLst/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>
            <a:stCxn id="14" idx="0"/>
            <a:endCxn id="26" idx="2"/>
          </p:cNvCxnSpPr>
          <p:nvPr/>
        </p:nvCxnSpPr>
        <p:spPr>
          <a:xfrm flipH="1" flipV="1">
            <a:off x="7339326" y="4984755"/>
            <a:ext cx="710628" cy="570949"/>
          </a:xfrm>
          <a:prstGeom prst="line">
            <a:avLst/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10" idx="0"/>
            <a:endCxn id="16" idx="2"/>
          </p:cNvCxnSpPr>
          <p:nvPr/>
        </p:nvCxnSpPr>
        <p:spPr>
          <a:xfrm flipH="1" flipV="1">
            <a:off x="1496153" y="4950751"/>
            <a:ext cx="166858" cy="481564"/>
          </a:xfrm>
          <a:prstGeom prst="line">
            <a:avLst/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946095" y="3219237"/>
            <a:ext cx="897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ГОРОД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915816" y="1347029"/>
            <a:ext cx="1080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РЕГИОН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030342" y="6441993"/>
            <a:ext cx="40445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chemeClr val="tx2"/>
                </a:solidFill>
              </a:rPr>
              <a:t>Красноярск, Группа компаний «Интертакс»</a:t>
            </a:r>
            <a:endParaRPr lang="ru-RU" sz="1600" b="1" dirty="0">
              <a:solidFill>
                <a:schemeClr val="tx2"/>
              </a:solidFill>
            </a:endParaRP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 flipH="1">
            <a:off x="2245157" y="3132729"/>
            <a:ext cx="1117620" cy="1181968"/>
          </a:xfrm>
          <a:prstGeom prst="line">
            <a:avLst/>
          </a:prstGeom>
          <a:ln w="31750">
            <a:solidFill>
              <a:srgbClr val="002060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H="1" flipV="1">
            <a:off x="5796136" y="3036761"/>
            <a:ext cx="1153908" cy="988804"/>
          </a:xfrm>
          <a:prstGeom prst="line">
            <a:avLst/>
          </a:prstGeom>
          <a:ln w="31750">
            <a:solidFill>
              <a:srgbClr val="002060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>
            <a:stCxn id="34" idx="1"/>
            <a:endCxn id="8" idx="3"/>
          </p:cNvCxnSpPr>
          <p:nvPr/>
        </p:nvCxnSpPr>
        <p:spPr>
          <a:xfrm flipH="1">
            <a:off x="5878652" y="2461549"/>
            <a:ext cx="518949" cy="115073"/>
          </a:xfrm>
          <a:prstGeom prst="line">
            <a:avLst/>
          </a:prstGeom>
          <a:ln w="31750">
            <a:solidFill>
              <a:srgbClr val="002060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stCxn id="8" idx="1"/>
            <a:endCxn id="31" idx="3"/>
          </p:cNvCxnSpPr>
          <p:nvPr/>
        </p:nvCxnSpPr>
        <p:spPr>
          <a:xfrm flipH="1" flipV="1">
            <a:off x="2487957" y="2460558"/>
            <a:ext cx="654391" cy="116064"/>
          </a:xfrm>
          <a:prstGeom prst="line">
            <a:avLst/>
          </a:prstGeom>
          <a:ln w="31750">
            <a:solidFill>
              <a:srgbClr val="002060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Прямоугольник 49"/>
          <p:cNvSpPr/>
          <p:nvPr/>
        </p:nvSpPr>
        <p:spPr>
          <a:xfrm>
            <a:off x="3585140" y="2161124"/>
            <a:ext cx="208262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8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пиринг</a:t>
            </a:r>
            <a:endParaRPr lang="ru-RU" sz="48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51" name="Picture 2" descr="http://intertax.ru/netcat_files/11_195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3010" y="6381328"/>
            <a:ext cx="809265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2" descr="EndUs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904" y="5531291"/>
            <a:ext cx="426244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5" name="Прямая соединительная линия 54"/>
          <p:cNvCxnSpPr>
            <a:stCxn id="207" idx="3"/>
          </p:cNvCxnSpPr>
          <p:nvPr/>
        </p:nvCxnSpPr>
        <p:spPr>
          <a:xfrm flipV="1">
            <a:off x="3585140" y="4831284"/>
            <a:ext cx="674039" cy="709404"/>
          </a:xfrm>
          <a:prstGeom prst="line">
            <a:avLst/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H="1" flipV="1">
            <a:off x="5151727" y="4950754"/>
            <a:ext cx="631543" cy="604950"/>
          </a:xfrm>
          <a:prstGeom prst="line">
            <a:avLst/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H="1" flipV="1">
            <a:off x="4821344" y="5045057"/>
            <a:ext cx="166858" cy="481564"/>
          </a:xfrm>
          <a:prstGeom prst="line">
            <a:avLst/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194130" y="2667429"/>
            <a:ext cx="9108504" cy="38124"/>
          </a:xfrm>
          <a:prstGeom prst="line">
            <a:avLst/>
          </a:prstGeom>
          <a:ln w="3492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>
            <a:stCxn id="8" idx="2"/>
            <a:endCxn id="21" idx="0"/>
          </p:cNvCxnSpPr>
          <p:nvPr/>
        </p:nvCxnSpPr>
        <p:spPr>
          <a:xfrm>
            <a:off x="4510500" y="3518182"/>
            <a:ext cx="137962" cy="507383"/>
          </a:xfrm>
          <a:prstGeom prst="line">
            <a:avLst/>
          </a:prstGeom>
          <a:ln w="31750">
            <a:solidFill>
              <a:srgbClr val="002060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Группа 59"/>
          <p:cNvGrpSpPr/>
          <p:nvPr/>
        </p:nvGrpSpPr>
        <p:grpSpPr>
          <a:xfrm>
            <a:off x="5549351" y="684975"/>
            <a:ext cx="1647478" cy="1008112"/>
            <a:chOff x="257324" y="4365105"/>
            <a:chExt cx="1647478" cy="1008112"/>
          </a:xfrm>
        </p:grpSpPr>
        <p:pic>
          <p:nvPicPr>
            <p:cNvPr id="61" name="Picture 14"/>
            <p:cNvPicPr>
              <a:picLocks noChangeArrowheads="1"/>
            </p:cNvPicPr>
            <p:nvPr/>
          </p:nvPicPr>
          <p:blipFill>
            <a:blip r:embed="rId4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324" y="4365105"/>
              <a:ext cx="1647478" cy="1008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" name="Picture 28"/>
            <p:cNvPicPr>
              <a:picLocks noChangeArrowheads="1"/>
            </p:cNvPicPr>
            <p:nvPr/>
          </p:nvPicPr>
          <p:blipFill>
            <a:blip r:embed="rId5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780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3" name="Picture 28"/>
            <p:cNvPicPr>
              <a:picLocks noChangeArrowheads="1"/>
            </p:cNvPicPr>
            <p:nvPr/>
          </p:nvPicPr>
          <p:blipFill>
            <a:blip r:embed="rId5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5049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4" name="Picture 28"/>
            <p:cNvPicPr>
              <a:picLocks noChangeArrowheads="1"/>
            </p:cNvPicPr>
            <p:nvPr/>
          </p:nvPicPr>
          <p:blipFill>
            <a:blip r:embed="rId5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1440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5" name="Группа 64"/>
          <p:cNvGrpSpPr/>
          <p:nvPr/>
        </p:nvGrpSpPr>
        <p:grpSpPr>
          <a:xfrm>
            <a:off x="1892088" y="684975"/>
            <a:ext cx="1647478" cy="1008112"/>
            <a:chOff x="257324" y="4365105"/>
            <a:chExt cx="1647478" cy="1008112"/>
          </a:xfrm>
        </p:grpSpPr>
        <p:pic>
          <p:nvPicPr>
            <p:cNvPr id="66" name="Picture 14"/>
            <p:cNvPicPr>
              <a:picLocks noChangeArrowheads="1"/>
            </p:cNvPicPr>
            <p:nvPr/>
          </p:nvPicPr>
          <p:blipFill>
            <a:blip r:embed="rId4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324" y="4365105"/>
              <a:ext cx="1647478" cy="1008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7" name="Picture 28"/>
            <p:cNvPicPr>
              <a:picLocks noChangeArrowheads="1"/>
            </p:cNvPicPr>
            <p:nvPr/>
          </p:nvPicPr>
          <p:blipFill>
            <a:blip r:embed="rId5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780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8" name="Picture 28"/>
            <p:cNvPicPr>
              <a:picLocks noChangeArrowheads="1"/>
            </p:cNvPicPr>
            <p:nvPr/>
          </p:nvPicPr>
          <p:blipFill>
            <a:blip r:embed="rId5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5049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9" name="Picture 28"/>
            <p:cNvPicPr>
              <a:picLocks noChangeArrowheads="1"/>
            </p:cNvPicPr>
            <p:nvPr/>
          </p:nvPicPr>
          <p:blipFill>
            <a:blip r:embed="rId5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1440" y="4665348"/>
              <a:ext cx="711868" cy="50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70" name="Прямая соединительная линия 69"/>
          <p:cNvCxnSpPr>
            <a:stCxn id="66" idx="2"/>
          </p:cNvCxnSpPr>
          <p:nvPr/>
        </p:nvCxnSpPr>
        <p:spPr>
          <a:xfrm flipH="1">
            <a:off x="2245157" y="1693087"/>
            <a:ext cx="470670" cy="367761"/>
          </a:xfrm>
          <a:prstGeom prst="line">
            <a:avLst/>
          </a:prstGeom>
          <a:ln w="31750">
            <a:solidFill>
              <a:srgbClr val="002060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>
            <a:endCxn id="61" idx="2"/>
          </p:cNvCxnSpPr>
          <p:nvPr/>
        </p:nvCxnSpPr>
        <p:spPr>
          <a:xfrm flipH="1" flipV="1">
            <a:off x="6373090" y="1693087"/>
            <a:ext cx="322585" cy="367761"/>
          </a:xfrm>
          <a:prstGeom prst="line">
            <a:avLst/>
          </a:prstGeom>
          <a:ln w="31750">
            <a:solidFill>
              <a:srgbClr val="002060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oup 4"/>
          <p:cNvGrpSpPr>
            <a:grpSpLocks noChangeAspect="1"/>
          </p:cNvGrpSpPr>
          <p:nvPr/>
        </p:nvGrpSpPr>
        <p:grpSpPr bwMode="auto">
          <a:xfrm>
            <a:off x="401960" y="3036761"/>
            <a:ext cx="1902713" cy="718005"/>
            <a:chOff x="2472" y="3417"/>
            <a:chExt cx="954" cy="360"/>
          </a:xfrm>
        </p:grpSpPr>
        <p:sp>
          <p:nvSpPr>
            <p:cNvPr id="76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72" y="3417"/>
              <a:ext cx="954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7" name="Rectangle 5"/>
            <p:cNvSpPr>
              <a:spLocks noChangeArrowheads="1"/>
            </p:cNvSpPr>
            <p:nvPr/>
          </p:nvSpPr>
          <p:spPr bwMode="auto">
            <a:xfrm>
              <a:off x="2500" y="3421"/>
              <a:ext cx="898" cy="320"/>
            </a:xfrm>
            <a:prstGeom prst="rect">
              <a:avLst/>
            </a:prstGeom>
            <a:solidFill>
              <a:srgbClr val="C9C9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8" name="Rectangle 6"/>
            <p:cNvSpPr>
              <a:spLocks noChangeArrowheads="1"/>
            </p:cNvSpPr>
            <p:nvPr/>
          </p:nvSpPr>
          <p:spPr bwMode="auto">
            <a:xfrm>
              <a:off x="2500" y="3421"/>
              <a:ext cx="898" cy="320"/>
            </a:xfrm>
            <a:prstGeom prst="rect">
              <a:avLst/>
            </a:prstGeom>
            <a:solidFill>
              <a:srgbClr val="C9C9B6"/>
            </a:solidFill>
            <a:ln w="2">
              <a:solidFill>
                <a:srgbClr val="7A7A5A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79" name="Group 11"/>
            <p:cNvGrpSpPr>
              <a:grpSpLocks/>
            </p:cNvGrpSpPr>
            <p:nvPr/>
          </p:nvGrpSpPr>
          <p:grpSpPr bwMode="auto">
            <a:xfrm>
              <a:off x="2857" y="3591"/>
              <a:ext cx="181" cy="123"/>
              <a:chOff x="2857" y="3591"/>
              <a:chExt cx="181" cy="123"/>
            </a:xfrm>
          </p:grpSpPr>
          <p:sp>
            <p:nvSpPr>
              <p:cNvPr id="202" name="Rectangle 7"/>
              <p:cNvSpPr>
                <a:spLocks noChangeArrowheads="1"/>
              </p:cNvSpPr>
              <p:nvPr/>
            </p:nvSpPr>
            <p:spPr bwMode="auto">
              <a:xfrm>
                <a:off x="2857" y="3591"/>
                <a:ext cx="90" cy="123"/>
              </a:xfrm>
              <a:prstGeom prst="rect">
                <a:avLst/>
              </a:prstGeom>
              <a:solidFill>
                <a:srgbClr val="A5A5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3" name="Rectangle 8"/>
              <p:cNvSpPr>
                <a:spLocks noChangeArrowheads="1"/>
              </p:cNvSpPr>
              <p:nvPr/>
            </p:nvSpPr>
            <p:spPr bwMode="auto">
              <a:xfrm>
                <a:off x="2857" y="3591"/>
                <a:ext cx="90" cy="123"/>
              </a:xfrm>
              <a:prstGeom prst="rect">
                <a:avLst/>
              </a:prstGeom>
              <a:solidFill>
                <a:srgbClr val="A5A585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4" name="Rectangle 9"/>
              <p:cNvSpPr>
                <a:spLocks noChangeArrowheads="1"/>
              </p:cNvSpPr>
              <p:nvPr/>
            </p:nvSpPr>
            <p:spPr bwMode="auto">
              <a:xfrm>
                <a:off x="2949" y="3591"/>
                <a:ext cx="89" cy="123"/>
              </a:xfrm>
              <a:prstGeom prst="rect">
                <a:avLst/>
              </a:prstGeom>
              <a:solidFill>
                <a:srgbClr val="A5A5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" name="Rectangle 10"/>
              <p:cNvSpPr>
                <a:spLocks noChangeArrowheads="1"/>
              </p:cNvSpPr>
              <p:nvPr/>
            </p:nvSpPr>
            <p:spPr bwMode="auto">
              <a:xfrm>
                <a:off x="2949" y="3591"/>
                <a:ext cx="89" cy="123"/>
              </a:xfrm>
              <a:prstGeom prst="rect">
                <a:avLst/>
              </a:prstGeom>
              <a:solidFill>
                <a:srgbClr val="A5A585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80" name="Group 22"/>
            <p:cNvGrpSpPr>
              <a:grpSpLocks/>
            </p:cNvGrpSpPr>
            <p:nvPr/>
          </p:nvGrpSpPr>
          <p:grpSpPr bwMode="auto">
            <a:xfrm>
              <a:off x="2873" y="3607"/>
              <a:ext cx="58" cy="40"/>
              <a:chOff x="2873" y="3607"/>
              <a:chExt cx="58" cy="40"/>
            </a:xfrm>
          </p:grpSpPr>
          <p:grpSp>
            <p:nvGrpSpPr>
              <p:cNvPr id="192" name="Group 16"/>
              <p:cNvGrpSpPr>
                <a:grpSpLocks/>
              </p:cNvGrpSpPr>
              <p:nvPr/>
            </p:nvGrpSpPr>
            <p:grpSpPr bwMode="auto">
              <a:xfrm>
                <a:off x="2873" y="3607"/>
                <a:ext cx="23" cy="40"/>
                <a:chOff x="2873" y="3607"/>
                <a:chExt cx="23" cy="40"/>
              </a:xfrm>
            </p:grpSpPr>
            <p:sp>
              <p:nvSpPr>
                <p:cNvPr id="198" name="Rectangle 12"/>
                <p:cNvSpPr>
                  <a:spLocks noChangeArrowheads="1"/>
                </p:cNvSpPr>
                <p:nvPr/>
              </p:nvSpPr>
              <p:spPr bwMode="auto">
                <a:xfrm>
                  <a:off x="2873" y="3607"/>
                  <a:ext cx="23" cy="40"/>
                </a:xfrm>
                <a:prstGeom prst="rect">
                  <a:avLst/>
                </a:prstGeom>
                <a:solidFill>
                  <a:srgbClr val="000000"/>
                </a:solidFill>
                <a:ln w="2">
                  <a:solidFill>
                    <a:srgbClr val="7A7A5A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99" name="Rectangle 13"/>
                <p:cNvSpPr>
                  <a:spLocks noChangeArrowheads="1"/>
                </p:cNvSpPr>
                <p:nvPr/>
              </p:nvSpPr>
              <p:spPr bwMode="auto">
                <a:xfrm>
                  <a:off x="2873" y="3607"/>
                  <a:ext cx="23" cy="38"/>
                </a:xfrm>
                <a:prstGeom prst="rect">
                  <a:avLst/>
                </a:prstGeom>
                <a:solidFill>
                  <a:srgbClr val="AAE6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00" name="Rectangle 14"/>
                <p:cNvSpPr>
                  <a:spLocks noChangeArrowheads="1"/>
                </p:cNvSpPr>
                <p:nvPr/>
              </p:nvSpPr>
              <p:spPr bwMode="auto">
                <a:xfrm>
                  <a:off x="2873" y="3607"/>
                  <a:ext cx="23" cy="38"/>
                </a:xfrm>
                <a:prstGeom prst="rect">
                  <a:avLst/>
                </a:prstGeom>
                <a:solidFill>
                  <a:srgbClr val="AAE6FF"/>
                </a:solidFill>
                <a:ln w="2">
                  <a:solidFill>
                    <a:srgbClr val="626248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01" name="Freeform 15"/>
                <p:cNvSpPr>
                  <a:spLocks/>
                </p:cNvSpPr>
                <p:nvPr/>
              </p:nvSpPr>
              <p:spPr bwMode="auto">
                <a:xfrm>
                  <a:off x="2873" y="3607"/>
                  <a:ext cx="21" cy="38"/>
                </a:xfrm>
                <a:custGeom>
                  <a:avLst/>
                  <a:gdLst>
                    <a:gd name="T0" fmla="*/ 0 w 21"/>
                    <a:gd name="T1" fmla="*/ 0 h 38"/>
                    <a:gd name="T2" fmla="*/ 0 w 21"/>
                    <a:gd name="T3" fmla="*/ 38 h 38"/>
                    <a:gd name="T4" fmla="*/ 21 w 21"/>
                    <a:gd name="T5" fmla="*/ 38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" h="38">
                      <a:moveTo>
                        <a:pt x="0" y="0"/>
                      </a:moveTo>
                      <a:lnTo>
                        <a:pt x="0" y="38"/>
                      </a:lnTo>
                      <a:lnTo>
                        <a:pt x="21" y="38"/>
                      </a:lnTo>
                    </a:path>
                  </a:pathLst>
                </a:custGeom>
                <a:noFill/>
                <a:ln w="2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193" name="Group 21"/>
              <p:cNvGrpSpPr>
                <a:grpSpLocks/>
              </p:cNvGrpSpPr>
              <p:nvPr/>
            </p:nvGrpSpPr>
            <p:grpSpPr bwMode="auto">
              <a:xfrm>
                <a:off x="2908" y="3607"/>
                <a:ext cx="23" cy="40"/>
                <a:chOff x="2908" y="3607"/>
                <a:chExt cx="23" cy="40"/>
              </a:xfrm>
            </p:grpSpPr>
            <p:sp>
              <p:nvSpPr>
                <p:cNvPr id="194" name="Rectangle 17"/>
                <p:cNvSpPr>
                  <a:spLocks noChangeArrowheads="1"/>
                </p:cNvSpPr>
                <p:nvPr/>
              </p:nvSpPr>
              <p:spPr bwMode="auto">
                <a:xfrm>
                  <a:off x="2910" y="3607"/>
                  <a:ext cx="21" cy="40"/>
                </a:xfrm>
                <a:prstGeom prst="rect">
                  <a:avLst/>
                </a:prstGeom>
                <a:solidFill>
                  <a:srgbClr val="000000"/>
                </a:solidFill>
                <a:ln w="2">
                  <a:solidFill>
                    <a:srgbClr val="7A7A5A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95" name="Rectangle 18"/>
                <p:cNvSpPr>
                  <a:spLocks noChangeArrowheads="1"/>
                </p:cNvSpPr>
                <p:nvPr/>
              </p:nvSpPr>
              <p:spPr bwMode="auto">
                <a:xfrm>
                  <a:off x="2908" y="3607"/>
                  <a:ext cx="23" cy="38"/>
                </a:xfrm>
                <a:prstGeom prst="rect">
                  <a:avLst/>
                </a:prstGeom>
                <a:solidFill>
                  <a:srgbClr val="AAE6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96" name="Rectangle 19"/>
                <p:cNvSpPr>
                  <a:spLocks noChangeArrowheads="1"/>
                </p:cNvSpPr>
                <p:nvPr/>
              </p:nvSpPr>
              <p:spPr bwMode="auto">
                <a:xfrm>
                  <a:off x="2908" y="3607"/>
                  <a:ext cx="23" cy="38"/>
                </a:xfrm>
                <a:prstGeom prst="rect">
                  <a:avLst/>
                </a:prstGeom>
                <a:solidFill>
                  <a:srgbClr val="AAE6FF"/>
                </a:solidFill>
                <a:ln w="2">
                  <a:solidFill>
                    <a:srgbClr val="626248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97" name="Freeform 20"/>
                <p:cNvSpPr>
                  <a:spLocks/>
                </p:cNvSpPr>
                <p:nvPr/>
              </p:nvSpPr>
              <p:spPr bwMode="auto">
                <a:xfrm>
                  <a:off x="2908" y="3607"/>
                  <a:ext cx="23" cy="38"/>
                </a:xfrm>
                <a:custGeom>
                  <a:avLst/>
                  <a:gdLst>
                    <a:gd name="T0" fmla="*/ 0 w 23"/>
                    <a:gd name="T1" fmla="*/ 0 h 38"/>
                    <a:gd name="T2" fmla="*/ 0 w 23"/>
                    <a:gd name="T3" fmla="*/ 38 h 38"/>
                    <a:gd name="T4" fmla="*/ 23 w 23"/>
                    <a:gd name="T5" fmla="*/ 38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3" h="38">
                      <a:moveTo>
                        <a:pt x="0" y="0"/>
                      </a:moveTo>
                      <a:lnTo>
                        <a:pt x="0" y="38"/>
                      </a:lnTo>
                      <a:lnTo>
                        <a:pt x="23" y="38"/>
                      </a:lnTo>
                    </a:path>
                  </a:pathLst>
                </a:custGeom>
                <a:noFill/>
                <a:ln w="2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  <p:grpSp>
          <p:nvGrpSpPr>
            <p:cNvPr id="81" name="Group 25"/>
            <p:cNvGrpSpPr>
              <a:grpSpLocks/>
            </p:cNvGrpSpPr>
            <p:nvPr/>
          </p:nvGrpSpPr>
          <p:grpSpPr bwMode="auto">
            <a:xfrm>
              <a:off x="2935" y="3660"/>
              <a:ext cx="26" cy="21"/>
              <a:chOff x="2935" y="3660"/>
              <a:chExt cx="26" cy="21"/>
            </a:xfrm>
          </p:grpSpPr>
          <p:sp>
            <p:nvSpPr>
              <p:cNvPr id="190" name="Line 23"/>
              <p:cNvSpPr>
                <a:spLocks noChangeShapeType="1"/>
              </p:cNvSpPr>
              <p:nvPr/>
            </p:nvSpPr>
            <p:spPr bwMode="auto">
              <a:xfrm>
                <a:off x="2960" y="3660"/>
                <a:ext cx="1" cy="21"/>
              </a:xfrm>
              <a:prstGeom prst="line">
                <a:avLst/>
              </a:prstGeom>
              <a:noFill/>
              <a:ln w="5">
                <a:solidFill>
                  <a:srgbClr val="31312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91" name="Line 24"/>
              <p:cNvSpPr>
                <a:spLocks noChangeShapeType="1"/>
              </p:cNvSpPr>
              <p:nvPr/>
            </p:nvSpPr>
            <p:spPr bwMode="auto">
              <a:xfrm>
                <a:off x="2935" y="3660"/>
                <a:ext cx="1" cy="21"/>
              </a:xfrm>
              <a:prstGeom prst="line">
                <a:avLst/>
              </a:prstGeom>
              <a:noFill/>
              <a:ln w="5">
                <a:solidFill>
                  <a:srgbClr val="31312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82" name="Group 36"/>
            <p:cNvGrpSpPr>
              <a:grpSpLocks/>
            </p:cNvGrpSpPr>
            <p:nvPr/>
          </p:nvGrpSpPr>
          <p:grpSpPr bwMode="auto">
            <a:xfrm>
              <a:off x="2965" y="3607"/>
              <a:ext cx="57" cy="40"/>
              <a:chOff x="2965" y="3607"/>
              <a:chExt cx="57" cy="40"/>
            </a:xfrm>
          </p:grpSpPr>
          <p:grpSp>
            <p:nvGrpSpPr>
              <p:cNvPr id="180" name="Group 30"/>
              <p:cNvGrpSpPr>
                <a:grpSpLocks/>
              </p:cNvGrpSpPr>
              <p:nvPr/>
            </p:nvGrpSpPr>
            <p:grpSpPr bwMode="auto">
              <a:xfrm>
                <a:off x="2965" y="3607"/>
                <a:ext cx="23" cy="40"/>
                <a:chOff x="2965" y="3607"/>
                <a:chExt cx="23" cy="40"/>
              </a:xfrm>
            </p:grpSpPr>
            <p:sp>
              <p:nvSpPr>
                <p:cNvPr id="186" name="Rectangle 26"/>
                <p:cNvSpPr>
                  <a:spLocks noChangeArrowheads="1"/>
                </p:cNvSpPr>
                <p:nvPr/>
              </p:nvSpPr>
              <p:spPr bwMode="auto">
                <a:xfrm>
                  <a:off x="2965" y="3607"/>
                  <a:ext cx="23" cy="40"/>
                </a:xfrm>
                <a:prstGeom prst="rect">
                  <a:avLst/>
                </a:prstGeom>
                <a:solidFill>
                  <a:srgbClr val="000000"/>
                </a:solidFill>
                <a:ln w="2">
                  <a:solidFill>
                    <a:srgbClr val="7A7A5A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87" name="Rectangle 27"/>
                <p:cNvSpPr>
                  <a:spLocks noChangeArrowheads="1"/>
                </p:cNvSpPr>
                <p:nvPr/>
              </p:nvSpPr>
              <p:spPr bwMode="auto">
                <a:xfrm>
                  <a:off x="2965" y="3607"/>
                  <a:ext cx="23" cy="38"/>
                </a:xfrm>
                <a:prstGeom prst="rect">
                  <a:avLst/>
                </a:prstGeom>
                <a:solidFill>
                  <a:srgbClr val="AAE6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88" name="Rectangle 28"/>
                <p:cNvSpPr>
                  <a:spLocks noChangeArrowheads="1"/>
                </p:cNvSpPr>
                <p:nvPr/>
              </p:nvSpPr>
              <p:spPr bwMode="auto">
                <a:xfrm>
                  <a:off x="2965" y="3607"/>
                  <a:ext cx="23" cy="38"/>
                </a:xfrm>
                <a:prstGeom prst="rect">
                  <a:avLst/>
                </a:prstGeom>
                <a:solidFill>
                  <a:srgbClr val="AAE6FF"/>
                </a:solidFill>
                <a:ln w="2">
                  <a:solidFill>
                    <a:srgbClr val="626248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89" name="Freeform 29"/>
                <p:cNvSpPr>
                  <a:spLocks/>
                </p:cNvSpPr>
                <p:nvPr/>
              </p:nvSpPr>
              <p:spPr bwMode="auto">
                <a:xfrm>
                  <a:off x="2965" y="3607"/>
                  <a:ext cx="21" cy="38"/>
                </a:xfrm>
                <a:custGeom>
                  <a:avLst/>
                  <a:gdLst>
                    <a:gd name="T0" fmla="*/ 0 w 21"/>
                    <a:gd name="T1" fmla="*/ 0 h 38"/>
                    <a:gd name="T2" fmla="*/ 0 w 21"/>
                    <a:gd name="T3" fmla="*/ 38 h 38"/>
                    <a:gd name="T4" fmla="*/ 21 w 21"/>
                    <a:gd name="T5" fmla="*/ 38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" h="38">
                      <a:moveTo>
                        <a:pt x="0" y="0"/>
                      </a:moveTo>
                      <a:lnTo>
                        <a:pt x="0" y="38"/>
                      </a:lnTo>
                      <a:lnTo>
                        <a:pt x="21" y="38"/>
                      </a:lnTo>
                    </a:path>
                  </a:pathLst>
                </a:custGeom>
                <a:noFill/>
                <a:ln w="2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181" name="Group 35"/>
              <p:cNvGrpSpPr>
                <a:grpSpLocks/>
              </p:cNvGrpSpPr>
              <p:nvPr/>
            </p:nvGrpSpPr>
            <p:grpSpPr bwMode="auto">
              <a:xfrm>
                <a:off x="2999" y="3607"/>
                <a:ext cx="23" cy="40"/>
                <a:chOff x="2999" y="3607"/>
                <a:chExt cx="23" cy="40"/>
              </a:xfrm>
            </p:grpSpPr>
            <p:sp>
              <p:nvSpPr>
                <p:cNvPr id="182" name="Rectangle 31"/>
                <p:cNvSpPr>
                  <a:spLocks noChangeArrowheads="1"/>
                </p:cNvSpPr>
                <p:nvPr/>
              </p:nvSpPr>
              <p:spPr bwMode="auto">
                <a:xfrm>
                  <a:off x="3002" y="3607"/>
                  <a:ext cx="20" cy="40"/>
                </a:xfrm>
                <a:prstGeom prst="rect">
                  <a:avLst/>
                </a:prstGeom>
                <a:solidFill>
                  <a:srgbClr val="000000"/>
                </a:solidFill>
                <a:ln w="2">
                  <a:solidFill>
                    <a:srgbClr val="7A7A5A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83" name="Rectangle 32"/>
                <p:cNvSpPr>
                  <a:spLocks noChangeArrowheads="1"/>
                </p:cNvSpPr>
                <p:nvPr/>
              </p:nvSpPr>
              <p:spPr bwMode="auto">
                <a:xfrm>
                  <a:off x="2999" y="3607"/>
                  <a:ext cx="23" cy="38"/>
                </a:xfrm>
                <a:prstGeom prst="rect">
                  <a:avLst/>
                </a:prstGeom>
                <a:solidFill>
                  <a:srgbClr val="AAE6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84" name="Rectangle 33"/>
                <p:cNvSpPr>
                  <a:spLocks noChangeArrowheads="1"/>
                </p:cNvSpPr>
                <p:nvPr/>
              </p:nvSpPr>
              <p:spPr bwMode="auto">
                <a:xfrm>
                  <a:off x="2999" y="3607"/>
                  <a:ext cx="23" cy="38"/>
                </a:xfrm>
                <a:prstGeom prst="rect">
                  <a:avLst/>
                </a:prstGeom>
                <a:solidFill>
                  <a:srgbClr val="AAE6FF"/>
                </a:solidFill>
                <a:ln w="2">
                  <a:solidFill>
                    <a:srgbClr val="626248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85" name="Freeform 34"/>
                <p:cNvSpPr>
                  <a:spLocks/>
                </p:cNvSpPr>
                <p:nvPr/>
              </p:nvSpPr>
              <p:spPr bwMode="auto">
                <a:xfrm>
                  <a:off x="2999" y="3607"/>
                  <a:ext cx="23" cy="38"/>
                </a:xfrm>
                <a:custGeom>
                  <a:avLst/>
                  <a:gdLst>
                    <a:gd name="T0" fmla="*/ 0 w 23"/>
                    <a:gd name="T1" fmla="*/ 0 h 38"/>
                    <a:gd name="T2" fmla="*/ 0 w 23"/>
                    <a:gd name="T3" fmla="*/ 38 h 38"/>
                    <a:gd name="T4" fmla="*/ 23 w 23"/>
                    <a:gd name="T5" fmla="*/ 38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3" h="38">
                      <a:moveTo>
                        <a:pt x="0" y="0"/>
                      </a:moveTo>
                      <a:lnTo>
                        <a:pt x="0" y="38"/>
                      </a:lnTo>
                      <a:lnTo>
                        <a:pt x="23" y="38"/>
                      </a:lnTo>
                    </a:path>
                  </a:pathLst>
                </a:custGeom>
                <a:noFill/>
                <a:ln w="2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  <p:sp>
          <p:nvSpPr>
            <p:cNvPr id="83" name="Line 37"/>
            <p:cNvSpPr>
              <a:spLocks noChangeShapeType="1"/>
            </p:cNvSpPr>
            <p:nvPr/>
          </p:nvSpPr>
          <p:spPr bwMode="auto">
            <a:xfrm flipH="1">
              <a:off x="2500" y="3467"/>
              <a:ext cx="898" cy="1"/>
            </a:xfrm>
            <a:prstGeom prst="line">
              <a:avLst/>
            </a:prstGeom>
            <a:noFill/>
            <a:ln w="5">
              <a:solidFill>
                <a:srgbClr val="7A7A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4" name="Rectangle 38"/>
            <p:cNvSpPr>
              <a:spLocks noChangeArrowheads="1"/>
            </p:cNvSpPr>
            <p:nvPr/>
          </p:nvSpPr>
          <p:spPr bwMode="auto">
            <a:xfrm>
              <a:off x="2488" y="3716"/>
              <a:ext cx="929" cy="44"/>
            </a:xfrm>
            <a:prstGeom prst="rect">
              <a:avLst/>
            </a:prstGeom>
            <a:solidFill>
              <a:srgbClr val="A5A585"/>
            </a:solidFill>
            <a:ln w="2">
              <a:solidFill>
                <a:srgbClr val="7A7A5A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85" name="Group 69"/>
            <p:cNvGrpSpPr>
              <a:grpSpLocks/>
            </p:cNvGrpSpPr>
            <p:nvPr/>
          </p:nvGrpSpPr>
          <p:grpSpPr bwMode="auto">
            <a:xfrm>
              <a:off x="2532" y="3515"/>
              <a:ext cx="266" cy="168"/>
              <a:chOff x="2532" y="3515"/>
              <a:chExt cx="266" cy="168"/>
            </a:xfrm>
          </p:grpSpPr>
          <p:sp>
            <p:nvSpPr>
              <p:cNvPr id="150" name="Rectangle 39"/>
              <p:cNvSpPr>
                <a:spLocks noChangeArrowheads="1"/>
              </p:cNvSpPr>
              <p:nvPr/>
            </p:nvSpPr>
            <p:spPr bwMode="auto">
              <a:xfrm>
                <a:off x="2532" y="3515"/>
                <a:ext cx="36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51" name="Rectangle 40"/>
              <p:cNvSpPr>
                <a:spLocks noChangeArrowheads="1"/>
              </p:cNvSpPr>
              <p:nvPr/>
            </p:nvSpPr>
            <p:spPr bwMode="auto">
              <a:xfrm>
                <a:off x="2532" y="3515"/>
                <a:ext cx="36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52" name="Rectangle 41"/>
              <p:cNvSpPr>
                <a:spLocks noChangeArrowheads="1"/>
              </p:cNvSpPr>
              <p:nvPr/>
            </p:nvSpPr>
            <p:spPr bwMode="auto">
              <a:xfrm>
                <a:off x="2589" y="3515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53" name="Rectangle 42"/>
              <p:cNvSpPr>
                <a:spLocks noChangeArrowheads="1"/>
              </p:cNvSpPr>
              <p:nvPr/>
            </p:nvSpPr>
            <p:spPr bwMode="auto">
              <a:xfrm>
                <a:off x="2589" y="3515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54" name="Rectangle 43"/>
              <p:cNvSpPr>
                <a:spLocks noChangeArrowheads="1"/>
              </p:cNvSpPr>
              <p:nvPr/>
            </p:nvSpPr>
            <p:spPr bwMode="auto">
              <a:xfrm>
                <a:off x="2646" y="3515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55" name="Rectangle 44"/>
              <p:cNvSpPr>
                <a:spLocks noChangeArrowheads="1"/>
              </p:cNvSpPr>
              <p:nvPr/>
            </p:nvSpPr>
            <p:spPr bwMode="auto">
              <a:xfrm>
                <a:off x="2646" y="3515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56" name="Rectangle 45"/>
              <p:cNvSpPr>
                <a:spLocks noChangeArrowheads="1"/>
              </p:cNvSpPr>
              <p:nvPr/>
            </p:nvSpPr>
            <p:spPr bwMode="auto">
              <a:xfrm>
                <a:off x="2704" y="3515"/>
                <a:ext cx="36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57" name="Rectangle 46"/>
              <p:cNvSpPr>
                <a:spLocks noChangeArrowheads="1"/>
              </p:cNvSpPr>
              <p:nvPr/>
            </p:nvSpPr>
            <p:spPr bwMode="auto">
              <a:xfrm>
                <a:off x="2704" y="3515"/>
                <a:ext cx="36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58" name="Rectangle 47"/>
              <p:cNvSpPr>
                <a:spLocks noChangeArrowheads="1"/>
              </p:cNvSpPr>
              <p:nvPr/>
            </p:nvSpPr>
            <p:spPr bwMode="auto">
              <a:xfrm>
                <a:off x="2761" y="3515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59" name="Rectangle 48"/>
              <p:cNvSpPr>
                <a:spLocks noChangeArrowheads="1"/>
              </p:cNvSpPr>
              <p:nvPr/>
            </p:nvSpPr>
            <p:spPr bwMode="auto">
              <a:xfrm>
                <a:off x="2761" y="3515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60" name="Rectangle 49"/>
              <p:cNvSpPr>
                <a:spLocks noChangeArrowheads="1"/>
              </p:cNvSpPr>
              <p:nvPr/>
            </p:nvSpPr>
            <p:spPr bwMode="auto">
              <a:xfrm>
                <a:off x="2532" y="3578"/>
                <a:ext cx="36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61" name="Rectangle 50"/>
              <p:cNvSpPr>
                <a:spLocks noChangeArrowheads="1"/>
              </p:cNvSpPr>
              <p:nvPr/>
            </p:nvSpPr>
            <p:spPr bwMode="auto">
              <a:xfrm>
                <a:off x="2532" y="3578"/>
                <a:ext cx="36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62" name="Rectangle 51"/>
              <p:cNvSpPr>
                <a:spLocks noChangeArrowheads="1"/>
              </p:cNvSpPr>
              <p:nvPr/>
            </p:nvSpPr>
            <p:spPr bwMode="auto">
              <a:xfrm>
                <a:off x="2589" y="3578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63" name="Rectangle 52"/>
              <p:cNvSpPr>
                <a:spLocks noChangeArrowheads="1"/>
              </p:cNvSpPr>
              <p:nvPr/>
            </p:nvSpPr>
            <p:spPr bwMode="auto">
              <a:xfrm>
                <a:off x="2589" y="3578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64" name="Rectangle 53"/>
              <p:cNvSpPr>
                <a:spLocks noChangeArrowheads="1"/>
              </p:cNvSpPr>
              <p:nvPr/>
            </p:nvSpPr>
            <p:spPr bwMode="auto">
              <a:xfrm>
                <a:off x="2646" y="3578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65" name="Rectangle 54"/>
              <p:cNvSpPr>
                <a:spLocks noChangeArrowheads="1"/>
              </p:cNvSpPr>
              <p:nvPr/>
            </p:nvSpPr>
            <p:spPr bwMode="auto">
              <a:xfrm>
                <a:off x="2646" y="3578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66" name="Rectangle 55"/>
              <p:cNvSpPr>
                <a:spLocks noChangeArrowheads="1"/>
              </p:cNvSpPr>
              <p:nvPr/>
            </p:nvSpPr>
            <p:spPr bwMode="auto">
              <a:xfrm>
                <a:off x="2704" y="3578"/>
                <a:ext cx="36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67" name="Rectangle 56"/>
              <p:cNvSpPr>
                <a:spLocks noChangeArrowheads="1"/>
              </p:cNvSpPr>
              <p:nvPr/>
            </p:nvSpPr>
            <p:spPr bwMode="auto">
              <a:xfrm>
                <a:off x="2704" y="3578"/>
                <a:ext cx="36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68" name="Rectangle 57"/>
              <p:cNvSpPr>
                <a:spLocks noChangeArrowheads="1"/>
              </p:cNvSpPr>
              <p:nvPr/>
            </p:nvSpPr>
            <p:spPr bwMode="auto">
              <a:xfrm>
                <a:off x="2761" y="3578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69" name="Rectangle 58"/>
              <p:cNvSpPr>
                <a:spLocks noChangeArrowheads="1"/>
              </p:cNvSpPr>
              <p:nvPr/>
            </p:nvSpPr>
            <p:spPr bwMode="auto">
              <a:xfrm>
                <a:off x="2761" y="3578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70" name="Rectangle 59"/>
              <p:cNvSpPr>
                <a:spLocks noChangeArrowheads="1"/>
              </p:cNvSpPr>
              <p:nvPr/>
            </p:nvSpPr>
            <p:spPr bwMode="auto">
              <a:xfrm>
                <a:off x="2532" y="3641"/>
                <a:ext cx="36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71" name="Rectangle 60"/>
              <p:cNvSpPr>
                <a:spLocks noChangeArrowheads="1"/>
              </p:cNvSpPr>
              <p:nvPr/>
            </p:nvSpPr>
            <p:spPr bwMode="auto">
              <a:xfrm>
                <a:off x="2532" y="3641"/>
                <a:ext cx="36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72" name="Rectangle 61"/>
              <p:cNvSpPr>
                <a:spLocks noChangeArrowheads="1"/>
              </p:cNvSpPr>
              <p:nvPr/>
            </p:nvSpPr>
            <p:spPr bwMode="auto">
              <a:xfrm>
                <a:off x="2589" y="3641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73" name="Rectangle 62"/>
              <p:cNvSpPr>
                <a:spLocks noChangeArrowheads="1"/>
              </p:cNvSpPr>
              <p:nvPr/>
            </p:nvSpPr>
            <p:spPr bwMode="auto">
              <a:xfrm>
                <a:off x="2589" y="3641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74" name="Rectangle 63"/>
              <p:cNvSpPr>
                <a:spLocks noChangeArrowheads="1"/>
              </p:cNvSpPr>
              <p:nvPr/>
            </p:nvSpPr>
            <p:spPr bwMode="auto">
              <a:xfrm>
                <a:off x="2646" y="3641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75" name="Rectangle 64"/>
              <p:cNvSpPr>
                <a:spLocks noChangeArrowheads="1"/>
              </p:cNvSpPr>
              <p:nvPr/>
            </p:nvSpPr>
            <p:spPr bwMode="auto">
              <a:xfrm>
                <a:off x="2646" y="3641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76" name="Rectangle 65"/>
              <p:cNvSpPr>
                <a:spLocks noChangeArrowheads="1"/>
              </p:cNvSpPr>
              <p:nvPr/>
            </p:nvSpPr>
            <p:spPr bwMode="auto">
              <a:xfrm>
                <a:off x="2704" y="3641"/>
                <a:ext cx="36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77" name="Rectangle 66"/>
              <p:cNvSpPr>
                <a:spLocks noChangeArrowheads="1"/>
              </p:cNvSpPr>
              <p:nvPr/>
            </p:nvSpPr>
            <p:spPr bwMode="auto">
              <a:xfrm>
                <a:off x="2704" y="3641"/>
                <a:ext cx="36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78" name="Rectangle 67"/>
              <p:cNvSpPr>
                <a:spLocks noChangeArrowheads="1"/>
              </p:cNvSpPr>
              <p:nvPr/>
            </p:nvSpPr>
            <p:spPr bwMode="auto">
              <a:xfrm>
                <a:off x="2761" y="3641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79" name="Rectangle 68"/>
              <p:cNvSpPr>
                <a:spLocks noChangeArrowheads="1"/>
              </p:cNvSpPr>
              <p:nvPr/>
            </p:nvSpPr>
            <p:spPr bwMode="auto">
              <a:xfrm>
                <a:off x="2761" y="3641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86" name="Group 100"/>
            <p:cNvGrpSpPr>
              <a:grpSpLocks/>
            </p:cNvGrpSpPr>
            <p:nvPr/>
          </p:nvGrpSpPr>
          <p:grpSpPr bwMode="auto">
            <a:xfrm>
              <a:off x="3098" y="3515"/>
              <a:ext cx="266" cy="168"/>
              <a:chOff x="3098" y="3515"/>
              <a:chExt cx="266" cy="168"/>
            </a:xfrm>
          </p:grpSpPr>
          <p:sp>
            <p:nvSpPr>
              <p:cNvPr id="120" name="Rectangle 70"/>
              <p:cNvSpPr>
                <a:spLocks noChangeArrowheads="1"/>
              </p:cNvSpPr>
              <p:nvPr/>
            </p:nvSpPr>
            <p:spPr bwMode="auto">
              <a:xfrm>
                <a:off x="3098" y="3515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1" name="Rectangle 71"/>
              <p:cNvSpPr>
                <a:spLocks noChangeArrowheads="1"/>
              </p:cNvSpPr>
              <p:nvPr/>
            </p:nvSpPr>
            <p:spPr bwMode="auto">
              <a:xfrm>
                <a:off x="3098" y="3515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2" name="Rectangle 72"/>
              <p:cNvSpPr>
                <a:spLocks noChangeArrowheads="1"/>
              </p:cNvSpPr>
              <p:nvPr/>
            </p:nvSpPr>
            <p:spPr bwMode="auto">
              <a:xfrm>
                <a:off x="3155" y="3515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3" name="Rectangle 73"/>
              <p:cNvSpPr>
                <a:spLocks noChangeArrowheads="1"/>
              </p:cNvSpPr>
              <p:nvPr/>
            </p:nvSpPr>
            <p:spPr bwMode="auto">
              <a:xfrm>
                <a:off x="3155" y="3515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4" name="Rectangle 74"/>
              <p:cNvSpPr>
                <a:spLocks noChangeArrowheads="1"/>
              </p:cNvSpPr>
              <p:nvPr/>
            </p:nvSpPr>
            <p:spPr bwMode="auto">
              <a:xfrm>
                <a:off x="3213" y="3515"/>
                <a:ext cx="36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5" name="Rectangle 75"/>
              <p:cNvSpPr>
                <a:spLocks noChangeArrowheads="1"/>
              </p:cNvSpPr>
              <p:nvPr/>
            </p:nvSpPr>
            <p:spPr bwMode="auto">
              <a:xfrm>
                <a:off x="3213" y="3515"/>
                <a:ext cx="36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6" name="Rectangle 76"/>
              <p:cNvSpPr>
                <a:spLocks noChangeArrowheads="1"/>
              </p:cNvSpPr>
              <p:nvPr/>
            </p:nvSpPr>
            <p:spPr bwMode="auto">
              <a:xfrm>
                <a:off x="3270" y="3515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7" name="Rectangle 77"/>
              <p:cNvSpPr>
                <a:spLocks noChangeArrowheads="1"/>
              </p:cNvSpPr>
              <p:nvPr/>
            </p:nvSpPr>
            <p:spPr bwMode="auto">
              <a:xfrm>
                <a:off x="3270" y="3515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8" name="Rectangle 78"/>
              <p:cNvSpPr>
                <a:spLocks noChangeArrowheads="1"/>
              </p:cNvSpPr>
              <p:nvPr/>
            </p:nvSpPr>
            <p:spPr bwMode="auto">
              <a:xfrm>
                <a:off x="3327" y="3515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9" name="Rectangle 79"/>
              <p:cNvSpPr>
                <a:spLocks noChangeArrowheads="1"/>
              </p:cNvSpPr>
              <p:nvPr/>
            </p:nvSpPr>
            <p:spPr bwMode="auto">
              <a:xfrm>
                <a:off x="3327" y="3515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0" name="Rectangle 80"/>
              <p:cNvSpPr>
                <a:spLocks noChangeArrowheads="1"/>
              </p:cNvSpPr>
              <p:nvPr/>
            </p:nvSpPr>
            <p:spPr bwMode="auto">
              <a:xfrm>
                <a:off x="3098" y="3578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1" name="Rectangle 81"/>
              <p:cNvSpPr>
                <a:spLocks noChangeArrowheads="1"/>
              </p:cNvSpPr>
              <p:nvPr/>
            </p:nvSpPr>
            <p:spPr bwMode="auto">
              <a:xfrm>
                <a:off x="3098" y="3578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2" name="Rectangle 82"/>
              <p:cNvSpPr>
                <a:spLocks noChangeArrowheads="1"/>
              </p:cNvSpPr>
              <p:nvPr/>
            </p:nvSpPr>
            <p:spPr bwMode="auto">
              <a:xfrm>
                <a:off x="3155" y="3578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3" name="Rectangle 83"/>
              <p:cNvSpPr>
                <a:spLocks noChangeArrowheads="1"/>
              </p:cNvSpPr>
              <p:nvPr/>
            </p:nvSpPr>
            <p:spPr bwMode="auto">
              <a:xfrm>
                <a:off x="3155" y="3578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4" name="Rectangle 84"/>
              <p:cNvSpPr>
                <a:spLocks noChangeArrowheads="1"/>
              </p:cNvSpPr>
              <p:nvPr/>
            </p:nvSpPr>
            <p:spPr bwMode="auto">
              <a:xfrm>
                <a:off x="3213" y="3578"/>
                <a:ext cx="36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5" name="Rectangle 85"/>
              <p:cNvSpPr>
                <a:spLocks noChangeArrowheads="1"/>
              </p:cNvSpPr>
              <p:nvPr/>
            </p:nvSpPr>
            <p:spPr bwMode="auto">
              <a:xfrm>
                <a:off x="3213" y="3578"/>
                <a:ext cx="36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6" name="Rectangle 86"/>
              <p:cNvSpPr>
                <a:spLocks noChangeArrowheads="1"/>
              </p:cNvSpPr>
              <p:nvPr/>
            </p:nvSpPr>
            <p:spPr bwMode="auto">
              <a:xfrm>
                <a:off x="3270" y="3578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7" name="Rectangle 87"/>
              <p:cNvSpPr>
                <a:spLocks noChangeArrowheads="1"/>
              </p:cNvSpPr>
              <p:nvPr/>
            </p:nvSpPr>
            <p:spPr bwMode="auto">
              <a:xfrm>
                <a:off x="3270" y="3578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8" name="Rectangle 88"/>
              <p:cNvSpPr>
                <a:spLocks noChangeArrowheads="1"/>
              </p:cNvSpPr>
              <p:nvPr/>
            </p:nvSpPr>
            <p:spPr bwMode="auto">
              <a:xfrm>
                <a:off x="3327" y="3578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9" name="Rectangle 89"/>
              <p:cNvSpPr>
                <a:spLocks noChangeArrowheads="1"/>
              </p:cNvSpPr>
              <p:nvPr/>
            </p:nvSpPr>
            <p:spPr bwMode="auto">
              <a:xfrm>
                <a:off x="3327" y="3578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40" name="Rectangle 90"/>
              <p:cNvSpPr>
                <a:spLocks noChangeArrowheads="1"/>
              </p:cNvSpPr>
              <p:nvPr/>
            </p:nvSpPr>
            <p:spPr bwMode="auto">
              <a:xfrm>
                <a:off x="3098" y="3641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41" name="Rectangle 91"/>
              <p:cNvSpPr>
                <a:spLocks noChangeArrowheads="1"/>
              </p:cNvSpPr>
              <p:nvPr/>
            </p:nvSpPr>
            <p:spPr bwMode="auto">
              <a:xfrm>
                <a:off x="3098" y="3641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42" name="Rectangle 92"/>
              <p:cNvSpPr>
                <a:spLocks noChangeArrowheads="1"/>
              </p:cNvSpPr>
              <p:nvPr/>
            </p:nvSpPr>
            <p:spPr bwMode="auto">
              <a:xfrm>
                <a:off x="3155" y="3641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43" name="Rectangle 93"/>
              <p:cNvSpPr>
                <a:spLocks noChangeArrowheads="1"/>
              </p:cNvSpPr>
              <p:nvPr/>
            </p:nvSpPr>
            <p:spPr bwMode="auto">
              <a:xfrm>
                <a:off x="3155" y="3641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44" name="Rectangle 94"/>
              <p:cNvSpPr>
                <a:spLocks noChangeArrowheads="1"/>
              </p:cNvSpPr>
              <p:nvPr/>
            </p:nvSpPr>
            <p:spPr bwMode="auto">
              <a:xfrm>
                <a:off x="3213" y="3641"/>
                <a:ext cx="36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45" name="Rectangle 95"/>
              <p:cNvSpPr>
                <a:spLocks noChangeArrowheads="1"/>
              </p:cNvSpPr>
              <p:nvPr/>
            </p:nvSpPr>
            <p:spPr bwMode="auto">
              <a:xfrm>
                <a:off x="3213" y="3641"/>
                <a:ext cx="36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46" name="Rectangle 96"/>
              <p:cNvSpPr>
                <a:spLocks noChangeArrowheads="1"/>
              </p:cNvSpPr>
              <p:nvPr/>
            </p:nvSpPr>
            <p:spPr bwMode="auto">
              <a:xfrm>
                <a:off x="3270" y="3641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47" name="Rectangle 97"/>
              <p:cNvSpPr>
                <a:spLocks noChangeArrowheads="1"/>
              </p:cNvSpPr>
              <p:nvPr/>
            </p:nvSpPr>
            <p:spPr bwMode="auto">
              <a:xfrm>
                <a:off x="3270" y="3641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48" name="Rectangle 98"/>
              <p:cNvSpPr>
                <a:spLocks noChangeArrowheads="1"/>
              </p:cNvSpPr>
              <p:nvPr/>
            </p:nvSpPr>
            <p:spPr bwMode="auto">
              <a:xfrm>
                <a:off x="3327" y="3641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49" name="Rectangle 99"/>
              <p:cNvSpPr>
                <a:spLocks noChangeArrowheads="1"/>
              </p:cNvSpPr>
              <p:nvPr/>
            </p:nvSpPr>
            <p:spPr bwMode="auto">
              <a:xfrm>
                <a:off x="3327" y="3641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87" name="Rectangle 101"/>
            <p:cNvSpPr>
              <a:spLocks noChangeArrowheads="1"/>
            </p:cNvSpPr>
            <p:nvPr/>
          </p:nvSpPr>
          <p:spPr bwMode="auto">
            <a:xfrm>
              <a:off x="2816" y="3515"/>
              <a:ext cx="37" cy="42"/>
            </a:xfrm>
            <a:prstGeom prst="rect">
              <a:avLst/>
            </a:prstGeom>
            <a:solidFill>
              <a:srgbClr val="DBDB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8" name="Rectangle 102"/>
            <p:cNvSpPr>
              <a:spLocks noChangeArrowheads="1"/>
            </p:cNvSpPr>
            <p:nvPr/>
          </p:nvSpPr>
          <p:spPr bwMode="auto">
            <a:xfrm>
              <a:off x="2816" y="3515"/>
              <a:ext cx="37" cy="42"/>
            </a:xfrm>
            <a:prstGeom prst="rect">
              <a:avLst/>
            </a:prstGeom>
            <a:solidFill>
              <a:srgbClr val="DBDBCE"/>
            </a:solidFill>
            <a:ln w="2">
              <a:solidFill>
                <a:srgbClr val="7A7A5A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9" name="Rectangle 103"/>
            <p:cNvSpPr>
              <a:spLocks noChangeArrowheads="1"/>
            </p:cNvSpPr>
            <p:nvPr/>
          </p:nvSpPr>
          <p:spPr bwMode="auto">
            <a:xfrm>
              <a:off x="2873" y="3515"/>
              <a:ext cx="37" cy="42"/>
            </a:xfrm>
            <a:prstGeom prst="rect">
              <a:avLst/>
            </a:prstGeom>
            <a:solidFill>
              <a:srgbClr val="DBDB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0" name="Rectangle 104"/>
            <p:cNvSpPr>
              <a:spLocks noChangeArrowheads="1"/>
            </p:cNvSpPr>
            <p:nvPr/>
          </p:nvSpPr>
          <p:spPr bwMode="auto">
            <a:xfrm>
              <a:off x="2873" y="3515"/>
              <a:ext cx="37" cy="42"/>
            </a:xfrm>
            <a:prstGeom prst="rect">
              <a:avLst/>
            </a:prstGeom>
            <a:solidFill>
              <a:srgbClr val="DBDBCE"/>
            </a:solidFill>
            <a:ln w="2">
              <a:solidFill>
                <a:srgbClr val="7A7A5A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1" name="Rectangle 105"/>
            <p:cNvSpPr>
              <a:spLocks noChangeArrowheads="1"/>
            </p:cNvSpPr>
            <p:nvPr/>
          </p:nvSpPr>
          <p:spPr bwMode="auto">
            <a:xfrm>
              <a:off x="2931" y="3515"/>
              <a:ext cx="36" cy="42"/>
            </a:xfrm>
            <a:prstGeom prst="rect">
              <a:avLst/>
            </a:prstGeom>
            <a:solidFill>
              <a:srgbClr val="DBDB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" name="Rectangle 106"/>
            <p:cNvSpPr>
              <a:spLocks noChangeArrowheads="1"/>
            </p:cNvSpPr>
            <p:nvPr/>
          </p:nvSpPr>
          <p:spPr bwMode="auto">
            <a:xfrm>
              <a:off x="2931" y="3515"/>
              <a:ext cx="36" cy="42"/>
            </a:xfrm>
            <a:prstGeom prst="rect">
              <a:avLst/>
            </a:prstGeom>
            <a:solidFill>
              <a:srgbClr val="DBDBCE"/>
            </a:solidFill>
            <a:ln w="2">
              <a:solidFill>
                <a:srgbClr val="7A7A5A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3" name="Rectangle 107"/>
            <p:cNvSpPr>
              <a:spLocks noChangeArrowheads="1"/>
            </p:cNvSpPr>
            <p:nvPr/>
          </p:nvSpPr>
          <p:spPr bwMode="auto">
            <a:xfrm>
              <a:off x="2988" y="3515"/>
              <a:ext cx="37" cy="42"/>
            </a:xfrm>
            <a:prstGeom prst="rect">
              <a:avLst/>
            </a:prstGeom>
            <a:solidFill>
              <a:srgbClr val="DBDB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4" name="Rectangle 108"/>
            <p:cNvSpPr>
              <a:spLocks noChangeArrowheads="1"/>
            </p:cNvSpPr>
            <p:nvPr/>
          </p:nvSpPr>
          <p:spPr bwMode="auto">
            <a:xfrm>
              <a:off x="2988" y="3515"/>
              <a:ext cx="37" cy="42"/>
            </a:xfrm>
            <a:prstGeom prst="rect">
              <a:avLst/>
            </a:prstGeom>
            <a:solidFill>
              <a:srgbClr val="DBDBCE"/>
            </a:solidFill>
            <a:ln w="2">
              <a:solidFill>
                <a:srgbClr val="7A7A5A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" name="Rectangle 109"/>
            <p:cNvSpPr>
              <a:spLocks noChangeArrowheads="1"/>
            </p:cNvSpPr>
            <p:nvPr/>
          </p:nvSpPr>
          <p:spPr bwMode="auto">
            <a:xfrm>
              <a:off x="3045" y="3515"/>
              <a:ext cx="37" cy="42"/>
            </a:xfrm>
            <a:prstGeom prst="rect">
              <a:avLst/>
            </a:prstGeom>
            <a:solidFill>
              <a:srgbClr val="DBDB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6" name="Rectangle 110"/>
            <p:cNvSpPr>
              <a:spLocks noChangeArrowheads="1"/>
            </p:cNvSpPr>
            <p:nvPr/>
          </p:nvSpPr>
          <p:spPr bwMode="auto">
            <a:xfrm>
              <a:off x="3045" y="3515"/>
              <a:ext cx="37" cy="42"/>
            </a:xfrm>
            <a:prstGeom prst="rect">
              <a:avLst/>
            </a:prstGeom>
            <a:solidFill>
              <a:srgbClr val="DBDBCE"/>
            </a:solidFill>
            <a:ln w="2">
              <a:solidFill>
                <a:srgbClr val="7A7A5A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7" name="Rectangle 111"/>
            <p:cNvSpPr>
              <a:spLocks noChangeArrowheads="1"/>
            </p:cNvSpPr>
            <p:nvPr/>
          </p:nvSpPr>
          <p:spPr bwMode="auto">
            <a:xfrm>
              <a:off x="2825" y="3714"/>
              <a:ext cx="248" cy="21"/>
            </a:xfrm>
            <a:prstGeom prst="rect">
              <a:avLst/>
            </a:prstGeom>
            <a:solidFill>
              <a:srgbClr val="B7B79D"/>
            </a:solidFill>
            <a:ln w="2">
              <a:solidFill>
                <a:srgbClr val="7A7A5A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8" name="Rectangle 112"/>
            <p:cNvSpPr>
              <a:spLocks noChangeArrowheads="1"/>
            </p:cNvSpPr>
            <p:nvPr/>
          </p:nvSpPr>
          <p:spPr bwMode="auto">
            <a:xfrm>
              <a:off x="2809" y="3733"/>
              <a:ext cx="280" cy="21"/>
            </a:xfrm>
            <a:prstGeom prst="rect">
              <a:avLst/>
            </a:prstGeom>
            <a:solidFill>
              <a:srgbClr val="B7B79D"/>
            </a:solidFill>
            <a:ln w="2">
              <a:solidFill>
                <a:srgbClr val="7A7A5A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9" name="Rectangle 113"/>
            <p:cNvSpPr>
              <a:spLocks noChangeArrowheads="1"/>
            </p:cNvSpPr>
            <p:nvPr/>
          </p:nvSpPr>
          <p:spPr bwMode="auto">
            <a:xfrm>
              <a:off x="2795" y="3752"/>
              <a:ext cx="308" cy="23"/>
            </a:xfrm>
            <a:prstGeom prst="rect">
              <a:avLst/>
            </a:prstGeom>
            <a:solidFill>
              <a:srgbClr val="B7B79D"/>
            </a:solidFill>
            <a:ln w="2">
              <a:solidFill>
                <a:srgbClr val="7A7A5A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00" name="Group 130"/>
            <p:cNvGrpSpPr>
              <a:grpSpLocks/>
            </p:cNvGrpSpPr>
            <p:nvPr/>
          </p:nvGrpSpPr>
          <p:grpSpPr bwMode="auto">
            <a:xfrm>
              <a:off x="2525" y="3718"/>
              <a:ext cx="852" cy="40"/>
              <a:chOff x="2525" y="3718"/>
              <a:chExt cx="852" cy="40"/>
            </a:xfrm>
          </p:grpSpPr>
          <p:grpSp>
            <p:nvGrpSpPr>
              <p:cNvPr id="104" name="Group 121"/>
              <p:cNvGrpSpPr>
                <a:grpSpLocks/>
              </p:cNvGrpSpPr>
              <p:nvPr/>
            </p:nvGrpSpPr>
            <p:grpSpPr bwMode="auto">
              <a:xfrm>
                <a:off x="2525" y="3718"/>
                <a:ext cx="262" cy="40"/>
                <a:chOff x="2525" y="3718"/>
                <a:chExt cx="262" cy="40"/>
              </a:xfrm>
            </p:grpSpPr>
            <p:sp>
              <p:nvSpPr>
                <p:cNvPr id="113" name="Line 114"/>
                <p:cNvSpPr>
                  <a:spLocks noChangeShapeType="1"/>
                </p:cNvSpPr>
                <p:nvPr/>
              </p:nvSpPr>
              <p:spPr bwMode="auto">
                <a:xfrm>
                  <a:off x="2525" y="3718"/>
                  <a:ext cx="1" cy="40"/>
                </a:xfrm>
                <a:prstGeom prst="line">
                  <a:avLst/>
                </a:prstGeom>
                <a:noFill/>
                <a:ln w="9">
                  <a:solidFill>
                    <a:srgbClr val="7A7A5A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14" name="Line 115"/>
                <p:cNvSpPr>
                  <a:spLocks noChangeShapeType="1"/>
                </p:cNvSpPr>
                <p:nvPr/>
              </p:nvSpPr>
              <p:spPr bwMode="auto">
                <a:xfrm>
                  <a:off x="2568" y="3718"/>
                  <a:ext cx="1" cy="40"/>
                </a:xfrm>
                <a:prstGeom prst="line">
                  <a:avLst/>
                </a:prstGeom>
                <a:noFill/>
                <a:ln w="9">
                  <a:solidFill>
                    <a:srgbClr val="7A7A5A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15" name="Line 116"/>
                <p:cNvSpPr>
                  <a:spLocks noChangeShapeType="1"/>
                </p:cNvSpPr>
                <p:nvPr/>
              </p:nvSpPr>
              <p:spPr bwMode="auto">
                <a:xfrm>
                  <a:off x="2612" y="3718"/>
                  <a:ext cx="1" cy="40"/>
                </a:xfrm>
                <a:prstGeom prst="line">
                  <a:avLst/>
                </a:prstGeom>
                <a:noFill/>
                <a:ln w="9">
                  <a:solidFill>
                    <a:srgbClr val="7A7A5A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16" name="Line 117"/>
                <p:cNvSpPr>
                  <a:spLocks noChangeShapeType="1"/>
                </p:cNvSpPr>
                <p:nvPr/>
              </p:nvSpPr>
              <p:spPr bwMode="auto">
                <a:xfrm>
                  <a:off x="2655" y="3718"/>
                  <a:ext cx="1" cy="40"/>
                </a:xfrm>
                <a:prstGeom prst="line">
                  <a:avLst/>
                </a:prstGeom>
                <a:noFill/>
                <a:ln w="9">
                  <a:solidFill>
                    <a:srgbClr val="7A7A5A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17" name="Line 118"/>
                <p:cNvSpPr>
                  <a:spLocks noChangeShapeType="1"/>
                </p:cNvSpPr>
                <p:nvPr/>
              </p:nvSpPr>
              <p:spPr bwMode="auto">
                <a:xfrm>
                  <a:off x="2699" y="3718"/>
                  <a:ext cx="1" cy="40"/>
                </a:xfrm>
                <a:prstGeom prst="line">
                  <a:avLst/>
                </a:prstGeom>
                <a:noFill/>
                <a:ln w="9">
                  <a:solidFill>
                    <a:srgbClr val="7A7A5A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18" name="Line 119"/>
                <p:cNvSpPr>
                  <a:spLocks noChangeShapeType="1"/>
                </p:cNvSpPr>
                <p:nvPr/>
              </p:nvSpPr>
              <p:spPr bwMode="auto">
                <a:xfrm>
                  <a:off x="2743" y="3718"/>
                  <a:ext cx="1" cy="40"/>
                </a:xfrm>
                <a:prstGeom prst="line">
                  <a:avLst/>
                </a:prstGeom>
                <a:noFill/>
                <a:ln w="9">
                  <a:solidFill>
                    <a:srgbClr val="7A7A5A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19" name="Line 120"/>
                <p:cNvSpPr>
                  <a:spLocks noChangeShapeType="1"/>
                </p:cNvSpPr>
                <p:nvPr/>
              </p:nvSpPr>
              <p:spPr bwMode="auto">
                <a:xfrm>
                  <a:off x="2786" y="3718"/>
                  <a:ext cx="1" cy="40"/>
                </a:xfrm>
                <a:prstGeom prst="line">
                  <a:avLst/>
                </a:prstGeom>
                <a:noFill/>
                <a:ln w="9">
                  <a:solidFill>
                    <a:srgbClr val="7A7A5A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105" name="Group 129"/>
              <p:cNvGrpSpPr>
                <a:grpSpLocks/>
              </p:cNvGrpSpPr>
              <p:nvPr/>
            </p:nvGrpSpPr>
            <p:grpSpPr bwMode="auto">
              <a:xfrm>
                <a:off x="3114" y="3718"/>
                <a:ext cx="263" cy="40"/>
                <a:chOff x="3114" y="3718"/>
                <a:chExt cx="263" cy="40"/>
              </a:xfrm>
            </p:grpSpPr>
            <p:sp>
              <p:nvSpPr>
                <p:cNvPr id="106" name="Line 122"/>
                <p:cNvSpPr>
                  <a:spLocks noChangeShapeType="1"/>
                </p:cNvSpPr>
                <p:nvPr/>
              </p:nvSpPr>
              <p:spPr bwMode="auto">
                <a:xfrm>
                  <a:off x="3114" y="3718"/>
                  <a:ext cx="1" cy="40"/>
                </a:xfrm>
                <a:prstGeom prst="line">
                  <a:avLst/>
                </a:prstGeom>
                <a:noFill/>
                <a:ln w="9">
                  <a:solidFill>
                    <a:srgbClr val="7A7A5A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7" name="Line 123"/>
                <p:cNvSpPr>
                  <a:spLocks noChangeShapeType="1"/>
                </p:cNvSpPr>
                <p:nvPr/>
              </p:nvSpPr>
              <p:spPr bwMode="auto">
                <a:xfrm>
                  <a:off x="3158" y="3718"/>
                  <a:ext cx="1" cy="40"/>
                </a:xfrm>
                <a:prstGeom prst="line">
                  <a:avLst/>
                </a:prstGeom>
                <a:noFill/>
                <a:ln w="9">
                  <a:solidFill>
                    <a:srgbClr val="7A7A5A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8" name="Line 124"/>
                <p:cNvSpPr>
                  <a:spLocks noChangeShapeType="1"/>
                </p:cNvSpPr>
                <p:nvPr/>
              </p:nvSpPr>
              <p:spPr bwMode="auto">
                <a:xfrm>
                  <a:off x="3201" y="3718"/>
                  <a:ext cx="1" cy="40"/>
                </a:xfrm>
                <a:prstGeom prst="line">
                  <a:avLst/>
                </a:prstGeom>
                <a:noFill/>
                <a:ln w="9">
                  <a:solidFill>
                    <a:srgbClr val="7A7A5A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9" name="Line 125"/>
                <p:cNvSpPr>
                  <a:spLocks noChangeShapeType="1"/>
                </p:cNvSpPr>
                <p:nvPr/>
              </p:nvSpPr>
              <p:spPr bwMode="auto">
                <a:xfrm>
                  <a:off x="3245" y="3718"/>
                  <a:ext cx="1" cy="40"/>
                </a:xfrm>
                <a:prstGeom prst="line">
                  <a:avLst/>
                </a:prstGeom>
                <a:noFill/>
                <a:ln w="9">
                  <a:solidFill>
                    <a:srgbClr val="7A7A5A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10" name="Line 126"/>
                <p:cNvSpPr>
                  <a:spLocks noChangeShapeType="1"/>
                </p:cNvSpPr>
                <p:nvPr/>
              </p:nvSpPr>
              <p:spPr bwMode="auto">
                <a:xfrm>
                  <a:off x="3288" y="3718"/>
                  <a:ext cx="1" cy="40"/>
                </a:xfrm>
                <a:prstGeom prst="line">
                  <a:avLst/>
                </a:prstGeom>
                <a:noFill/>
                <a:ln w="9">
                  <a:solidFill>
                    <a:srgbClr val="7A7A5A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11" name="Line 127"/>
                <p:cNvSpPr>
                  <a:spLocks noChangeShapeType="1"/>
                </p:cNvSpPr>
                <p:nvPr/>
              </p:nvSpPr>
              <p:spPr bwMode="auto">
                <a:xfrm>
                  <a:off x="3332" y="3718"/>
                  <a:ext cx="1" cy="40"/>
                </a:xfrm>
                <a:prstGeom prst="line">
                  <a:avLst/>
                </a:prstGeom>
                <a:noFill/>
                <a:ln w="9">
                  <a:solidFill>
                    <a:srgbClr val="7A7A5A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12" name="Line 128"/>
                <p:cNvSpPr>
                  <a:spLocks noChangeShapeType="1"/>
                </p:cNvSpPr>
                <p:nvPr/>
              </p:nvSpPr>
              <p:spPr bwMode="auto">
                <a:xfrm>
                  <a:off x="3376" y="3718"/>
                  <a:ext cx="1" cy="40"/>
                </a:xfrm>
                <a:prstGeom prst="line">
                  <a:avLst/>
                </a:prstGeom>
                <a:noFill/>
                <a:ln w="9">
                  <a:solidFill>
                    <a:srgbClr val="7A7A5A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  <p:sp>
          <p:nvSpPr>
            <p:cNvPr id="101" name="Freeform 131"/>
            <p:cNvSpPr>
              <a:spLocks/>
            </p:cNvSpPr>
            <p:nvPr/>
          </p:nvSpPr>
          <p:spPr bwMode="auto">
            <a:xfrm>
              <a:off x="2477" y="3476"/>
              <a:ext cx="944" cy="21"/>
            </a:xfrm>
            <a:custGeom>
              <a:avLst/>
              <a:gdLst>
                <a:gd name="T0" fmla="*/ 0 w 944"/>
                <a:gd name="T1" fmla="*/ 0 h 21"/>
                <a:gd name="T2" fmla="*/ 23 w 944"/>
                <a:gd name="T3" fmla="*/ 21 h 21"/>
                <a:gd name="T4" fmla="*/ 921 w 944"/>
                <a:gd name="T5" fmla="*/ 21 h 21"/>
                <a:gd name="T6" fmla="*/ 944 w 944"/>
                <a:gd name="T7" fmla="*/ 0 h 21"/>
                <a:gd name="T8" fmla="*/ 0 w 944"/>
                <a:gd name="T9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4" h="21">
                  <a:moveTo>
                    <a:pt x="0" y="0"/>
                  </a:moveTo>
                  <a:lnTo>
                    <a:pt x="23" y="21"/>
                  </a:lnTo>
                  <a:lnTo>
                    <a:pt x="921" y="21"/>
                  </a:lnTo>
                  <a:lnTo>
                    <a:pt x="94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393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" name="Freeform 132"/>
            <p:cNvSpPr>
              <a:spLocks/>
            </p:cNvSpPr>
            <p:nvPr/>
          </p:nvSpPr>
          <p:spPr bwMode="auto">
            <a:xfrm>
              <a:off x="2477" y="3476"/>
              <a:ext cx="944" cy="21"/>
            </a:xfrm>
            <a:custGeom>
              <a:avLst/>
              <a:gdLst>
                <a:gd name="T0" fmla="*/ 0 w 944"/>
                <a:gd name="T1" fmla="*/ 0 h 21"/>
                <a:gd name="T2" fmla="*/ 23 w 944"/>
                <a:gd name="T3" fmla="*/ 21 h 21"/>
                <a:gd name="T4" fmla="*/ 921 w 944"/>
                <a:gd name="T5" fmla="*/ 21 h 21"/>
                <a:gd name="T6" fmla="*/ 944 w 944"/>
                <a:gd name="T7" fmla="*/ 0 h 21"/>
                <a:gd name="T8" fmla="*/ 0 w 944"/>
                <a:gd name="T9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4" h="21">
                  <a:moveTo>
                    <a:pt x="0" y="0"/>
                  </a:moveTo>
                  <a:lnTo>
                    <a:pt x="23" y="21"/>
                  </a:lnTo>
                  <a:lnTo>
                    <a:pt x="921" y="21"/>
                  </a:lnTo>
                  <a:lnTo>
                    <a:pt x="94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3936C"/>
            </a:solidFill>
            <a:ln w="2">
              <a:solidFill>
                <a:srgbClr val="7A7A5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" name="Rectangle 133"/>
            <p:cNvSpPr>
              <a:spLocks noChangeArrowheads="1"/>
            </p:cNvSpPr>
            <p:nvPr/>
          </p:nvSpPr>
          <p:spPr bwMode="auto">
            <a:xfrm>
              <a:off x="2777" y="342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207" name="Picture 7"/>
          <p:cNvPicPr>
            <a:picLocks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478" y="5220871"/>
            <a:ext cx="902662" cy="639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9" name="Прямая соединительная линия 208"/>
          <p:cNvCxnSpPr>
            <a:stCxn id="207" idx="1"/>
          </p:cNvCxnSpPr>
          <p:nvPr/>
        </p:nvCxnSpPr>
        <p:spPr>
          <a:xfrm flipH="1" flipV="1">
            <a:off x="1894990" y="4831284"/>
            <a:ext cx="787488" cy="709404"/>
          </a:xfrm>
          <a:prstGeom prst="line">
            <a:avLst/>
          </a:prstGeom>
          <a:ln w="1905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Прямая соединительная линия 232"/>
          <p:cNvCxnSpPr/>
          <p:nvPr/>
        </p:nvCxnSpPr>
        <p:spPr>
          <a:xfrm flipH="1">
            <a:off x="2274824" y="2801061"/>
            <a:ext cx="896857" cy="553994"/>
          </a:xfrm>
          <a:prstGeom prst="line">
            <a:avLst/>
          </a:prstGeom>
          <a:ln w="31750">
            <a:solidFill>
              <a:srgbClr val="002060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7" name="Group 4"/>
          <p:cNvGrpSpPr>
            <a:grpSpLocks noChangeAspect="1"/>
          </p:cNvGrpSpPr>
          <p:nvPr/>
        </p:nvGrpSpPr>
        <p:grpSpPr bwMode="auto">
          <a:xfrm>
            <a:off x="286974" y="810525"/>
            <a:ext cx="1368198" cy="516301"/>
            <a:chOff x="2472" y="3417"/>
            <a:chExt cx="954" cy="360"/>
          </a:xfrm>
        </p:grpSpPr>
        <p:sp>
          <p:nvSpPr>
            <p:cNvPr id="248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72" y="3417"/>
              <a:ext cx="954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9" name="Rectangle 5"/>
            <p:cNvSpPr>
              <a:spLocks noChangeArrowheads="1"/>
            </p:cNvSpPr>
            <p:nvPr/>
          </p:nvSpPr>
          <p:spPr bwMode="auto">
            <a:xfrm>
              <a:off x="2500" y="3421"/>
              <a:ext cx="898" cy="320"/>
            </a:xfrm>
            <a:prstGeom prst="rect">
              <a:avLst/>
            </a:prstGeom>
            <a:solidFill>
              <a:srgbClr val="C9C9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0" name="Rectangle 6"/>
            <p:cNvSpPr>
              <a:spLocks noChangeArrowheads="1"/>
            </p:cNvSpPr>
            <p:nvPr/>
          </p:nvSpPr>
          <p:spPr bwMode="auto">
            <a:xfrm>
              <a:off x="2500" y="3421"/>
              <a:ext cx="898" cy="320"/>
            </a:xfrm>
            <a:prstGeom prst="rect">
              <a:avLst/>
            </a:prstGeom>
            <a:solidFill>
              <a:srgbClr val="C9C9B6"/>
            </a:solidFill>
            <a:ln w="2">
              <a:solidFill>
                <a:srgbClr val="7A7A5A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251" name="Group 11"/>
            <p:cNvGrpSpPr>
              <a:grpSpLocks/>
            </p:cNvGrpSpPr>
            <p:nvPr/>
          </p:nvGrpSpPr>
          <p:grpSpPr bwMode="auto">
            <a:xfrm>
              <a:off x="2857" y="3591"/>
              <a:ext cx="181" cy="123"/>
              <a:chOff x="2857" y="3591"/>
              <a:chExt cx="181" cy="123"/>
            </a:xfrm>
          </p:grpSpPr>
          <p:sp>
            <p:nvSpPr>
              <p:cNvPr id="374" name="Rectangle 7"/>
              <p:cNvSpPr>
                <a:spLocks noChangeArrowheads="1"/>
              </p:cNvSpPr>
              <p:nvPr/>
            </p:nvSpPr>
            <p:spPr bwMode="auto">
              <a:xfrm>
                <a:off x="2857" y="3591"/>
                <a:ext cx="90" cy="123"/>
              </a:xfrm>
              <a:prstGeom prst="rect">
                <a:avLst/>
              </a:prstGeom>
              <a:solidFill>
                <a:srgbClr val="A5A5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75" name="Rectangle 8"/>
              <p:cNvSpPr>
                <a:spLocks noChangeArrowheads="1"/>
              </p:cNvSpPr>
              <p:nvPr/>
            </p:nvSpPr>
            <p:spPr bwMode="auto">
              <a:xfrm>
                <a:off x="2857" y="3591"/>
                <a:ext cx="90" cy="123"/>
              </a:xfrm>
              <a:prstGeom prst="rect">
                <a:avLst/>
              </a:prstGeom>
              <a:solidFill>
                <a:srgbClr val="A5A585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76" name="Rectangle 9"/>
              <p:cNvSpPr>
                <a:spLocks noChangeArrowheads="1"/>
              </p:cNvSpPr>
              <p:nvPr/>
            </p:nvSpPr>
            <p:spPr bwMode="auto">
              <a:xfrm>
                <a:off x="2949" y="3591"/>
                <a:ext cx="89" cy="123"/>
              </a:xfrm>
              <a:prstGeom prst="rect">
                <a:avLst/>
              </a:prstGeom>
              <a:solidFill>
                <a:srgbClr val="A5A5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77" name="Rectangle 10"/>
              <p:cNvSpPr>
                <a:spLocks noChangeArrowheads="1"/>
              </p:cNvSpPr>
              <p:nvPr/>
            </p:nvSpPr>
            <p:spPr bwMode="auto">
              <a:xfrm>
                <a:off x="2949" y="3591"/>
                <a:ext cx="89" cy="123"/>
              </a:xfrm>
              <a:prstGeom prst="rect">
                <a:avLst/>
              </a:prstGeom>
              <a:solidFill>
                <a:srgbClr val="A5A585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252" name="Group 22"/>
            <p:cNvGrpSpPr>
              <a:grpSpLocks/>
            </p:cNvGrpSpPr>
            <p:nvPr/>
          </p:nvGrpSpPr>
          <p:grpSpPr bwMode="auto">
            <a:xfrm>
              <a:off x="2873" y="3607"/>
              <a:ext cx="58" cy="40"/>
              <a:chOff x="2873" y="3607"/>
              <a:chExt cx="58" cy="40"/>
            </a:xfrm>
          </p:grpSpPr>
          <p:grpSp>
            <p:nvGrpSpPr>
              <p:cNvPr id="364" name="Group 16"/>
              <p:cNvGrpSpPr>
                <a:grpSpLocks/>
              </p:cNvGrpSpPr>
              <p:nvPr/>
            </p:nvGrpSpPr>
            <p:grpSpPr bwMode="auto">
              <a:xfrm>
                <a:off x="2873" y="3607"/>
                <a:ext cx="23" cy="40"/>
                <a:chOff x="2873" y="3607"/>
                <a:chExt cx="23" cy="40"/>
              </a:xfrm>
            </p:grpSpPr>
            <p:sp>
              <p:nvSpPr>
                <p:cNvPr id="370" name="Rectangle 12"/>
                <p:cNvSpPr>
                  <a:spLocks noChangeArrowheads="1"/>
                </p:cNvSpPr>
                <p:nvPr/>
              </p:nvSpPr>
              <p:spPr bwMode="auto">
                <a:xfrm>
                  <a:off x="2873" y="3607"/>
                  <a:ext cx="23" cy="40"/>
                </a:xfrm>
                <a:prstGeom prst="rect">
                  <a:avLst/>
                </a:prstGeom>
                <a:solidFill>
                  <a:srgbClr val="000000"/>
                </a:solidFill>
                <a:ln w="2">
                  <a:solidFill>
                    <a:srgbClr val="7A7A5A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71" name="Rectangle 13"/>
                <p:cNvSpPr>
                  <a:spLocks noChangeArrowheads="1"/>
                </p:cNvSpPr>
                <p:nvPr/>
              </p:nvSpPr>
              <p:spPr bwMode="auto">
                <a:xfrm>
                  <a:off x="2873" y="3607"/>
                  <a:ext cx="23" cy="38"/>
                </a:xfrm>
                <a:prstGeom prst="rect">
                  <a:avLst/>
                </a:prstGeom>
                <a:solidFill>
                  <a:srgbClr val="AAE6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72" name="Rectangle 14"/>
                <p:cNvSpPr>
                  <a:spLocks noChangeArrowheads="1"/>
                </p:cNvSpPr>
                <p:nvPr/>
              </p:nvSpPr>
              <p:spPr bwMode="auto">
                <a:xfrm>
                  <a:off x="2873" y="3607"/>
                  <a:ext cx="23" cy="38"/>
                </a:xfrm>
                <a:prstGeom prst="rect">
                  <a:avLst/>
                </a:prstGeom>
                <a:solidFill>
                  <a:srgbClr val="AAE6FF"/>
                </a:solidFill>
                <a:ln w="2">
                  <a:solidFill>
                    <a:srgbClr val="626248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73" name="Freeform 15"/>
                <p:cNvSpPr>
                  <a:spLocks/>
                </p:cNvSpPr>
                <p:nvPr/>
              </p:nvSpPr>
              <p:spPr bwMode="auto">
                <a:xfrm>
                  <a:off x="2873" y="3607"/>
                  <a:ext cx="21" cy="38"/>
                </a:xfrm>
                <a:custGeom>
                  <a:avLst/>
                  <a:gdLst>
                    <a:gd name="T0" fmla="*/ 0 w 21"/>
                    <a:gd name="T1" fmla="*/ 0 h 38"/>
                    <a:gd name="T2" fmla="*/ 0 w 21"/>
                    <a:gd name="T3" fmla="*/ 38 h 38"/>
                    <a:gd name="T4" fmla="*/ 21 w 21"/>
                    <a:gd name="T5" fmla="*/ 38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" h="38">
                      <a:moveTo>
                        <a:pt x="0" y="0"/>
                      </a:moveTo>
                      <a:lnTo>
                        <a:pt x="0" y="38"/>
                      </a:lnTo>
                      <a:lnTo>
                        <a:pt x="21" y="38"/>
                      </a:lnTo>
                    </a:path>
                  </a:pathLst>
                </a:custGeom>
                <a:noFill/>
                <a:ln w="2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365" name="Group 21"/>
              <p:cNvGrpSpPr>
                <a:grpSpLocks/>
              </p:cNvGrpSpPr>
              <p:nvPr/>
            </p:nvGrpSpPr>
            <p:grpSpPr bwMode="auto">
              <a:xfrm>
                <a:off x="2908" y="3607"/>
                <a:ext cx="23" cy="40"/>
                <a:chOff x="2908" y="3607"/>
                <a:chExt cx="23" cy="40"/>
              </a:xfrm>
            </p:grpSpPr>
            <p:sp>
              <p:nvSpPr>
                <p:cNvPr id="366" name="Rectangle 17"/>
                <p:cNvSpPr>
                  <a:spLocks noChangeArrowheads="1"/>
                </p:cNvSpPr>
                <p:nvPr/>
              </p:nvSpPr>
              <p:spPr bwMode="auto">
                <a:xfrm>
                  <a:off x="2910" y="3607"/>
                  <a:ext cx="21" cy="40"/>
                </a:xfrm>
                <a:prstGeom prst="rect">
                  <a:avLst/>
                </a:prstGeom>
                <a:solidFill>
                  <a:srgbClr val="000000"/>
                </a:solidFill>
                <a:ln w="2">
                  <a:solidFill>
                    <a:srgbClr val="7A7A5A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67" name="Rectangle 18"/>
                <p:cNvSpPr>
                  <a:spLocks noChangeArrowheads="1"/>
                </p:cNvSpPr>
                <p:nvPr/>
              </p:nvSpPr>
              <p:spPr bwMode="auto">
                <a:xfrm>
                  <a:off x="2908" y="3607"/>
                  <a:ext cx="23" cy="38"/>
                </a:xfrm>
                <a:prstGeom prst="rect">
                  <a:avLst/>
                </a:prstGeom>
                <a:solidFill>
                  <a:srgbClr val="AAE6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68" name="Rectangle 19"/>
                <p:cNvSpPr>
                  <a:spLocks noChangeArrowheads="1"/>
                </p:cNvSpPr>
                <p:nvPr/>
              </p:nvSpPr>
              <p:spPr bwMode="auto">
                <a:xfrm>
                  <a:off x="2908" y="3607"/>
                  <a:ext cx="23" cy="38"/>
                </a:xfrm>
                <a:prstGeom prst="rect">
                  <a:avLst/>
                </a:prstGeom>
                <a:solidFill>
                  <a:srgbClr val="AAE6FF"/>
                </a:solidFill>
                <a:ln w="2">
                  <a:solidFill>
                    <a:srgbClr val="626248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69" name="Freeform 20"/>
                <p:cNvSpPr>
                  <a:spLocks/>
                </p:cNvSpPr>
                <p:nvPr/>
              </p:nvSpPr>
              <p:spPr bwMode="auto">
                <a:xfrm>
                  <a:off x="2908" y="3607"/>
                  <a:ext cx="23" cy="38"/>
                </a:xfrm>
                <a:custGeom>
                  <a:avLst/>
                  <a:gdLst>
                    <a:gd name="T0" fmla="*/ 0 w 23"/>
                    <a:gd name="T1" fmla="*/ 0 h 38"/>
                    <a:gd name="T2" fmla="*/ 0 w 23"/>
                    <a:gd name="T3" fmla="*/ 38 h 38"/>
                    <a:gd name="T4" fmla="*/ 23 w 23"/>
                    <a:gd name="T5" fmla="*/ 38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3" h="38">
                      <a:moveTo>
                        <a:pt x="0" y="0"/>
                      </a:moveTo>
                      <a:lnTo>
                        <a:pt x="0" y="38"/>
                      </a:lnTo>
                      <a:lnTo>
                        <a:pt x="23" y="38"/>
                      </a:lnTo>
                    </a:path>
                  </a:pathLst>
                </a:custGeom>
                <a:noFill/>
                <a:ln w="2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  <p:grpSp>
          <p:nvGrpSpPr>
            <p:cNvPr id="253" name="Group 25"/>
            <p:cNvGrpSpPr>
              <a:grpSpLocks/>
            </p:cNvGrpSpPr>
            <p:nvPr/>
          </p:nvGrpSpPr>
          <p:grpSpPr bwMode="auto">
            <a:xfrm>
              <a:off x="2935" y="3660"/>
              <a:ext cx="26" cy="21"/>
              <a:chOff x="2935" y="3660"/>
              <a:chExt cx="26" cy="21"/>
            </a:xfrm>
          </p:grpSpPr>
          <p:sp>
            <p:nvSpPr>
              <p:cNvPr id="362" name="Line 23"/>
              <p:cNvSpPr>
                <a:spLocks noChangeShapeType="1"/>
              </p:cNvSpPr>
              <p:nvPr/>
            </p:nvSpPr>
            <p:spPr bwMode="auto">
              <a:xfrm>
                <a:off x="2960" y="3660"/>
                <a:ext cx="1" cy="21"/>
              </a:xfrm>
              <a:prstGeom prst="line">
                <a:avLst/>
              </a:prstGeom>
              <a:noFill/>
              <a:ln w="5">
                <a:solidFill>
                  <a:srgbClr val="31312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63" name="Line 24"/>
              <p:cNvSpPr>
                <a:spLocks noChangeShapeType="1"/>
              </p:cNvSpPr>
              <p:nvPr/>
            </p:nvSpPr>
            <p:spPr bwMode="auto">
              <a:xfrm>
                <a:off x="2935" y="3660"/>
                <a:ext cx="1" cy="21"/>
              </a:xfrm>
              <a:prstGeom prst="line">
                <a:avLst/>
              </a:prstGeom>
              <a:noFill/>
              <a:ln w="5">
                <a:solidFill>
                  <a:srgbClr val="31312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254" name="Group 36"/>
            <p:cNvGrpSpPr>
              <a:grpSpLocks/>
            </p:cNvGrpSpPr>
            <p:nvPr/>
          </p:nvGrpSpPr>
          <p:grpSpPr bwMode="auto">
            <a:xfrm>
              <a:off x="2965" y="3607"/>
              <a:ext cx="57" cy="40"/>
              <a:chOff x="2965" y="3607"/>
              <a:chExt cx="57" cy="40"/>
            </a:xfrm>
          </p:grpSpPr>
          <p:grpSp>
            <p:nvGrpSpPr>
              <p:cNvPr id="352" name="Group 30"/>
              <p:cNvGrpSpPr>
                <a:grpSpLocks/>
              </p:cNvGrpSpPr>
              <p:nvPr/>
            </p:nvGrpSpPr>
            <p:grpSpPr bwMode="auto">
              <a:xfrm>
                <a:off x="2965" y="3607"/>
                <a:ext cx="23" cy="40"/>
                <a:chOff x="2965" y="3607"/>
                <a:chExt cx="23" cy="40"/>
              </a:xfrm>
            </p:grpSpPr>
            <p:sp>
              <p:nvSpPr>
                <p:cNvPr id="358" name="Rectangle 26"/>
                <p:cNvSpPr>
                  <a:spLocks noChangeArrowheads="1"/>
                </p:cNvSpPr>
                <p:nvPr/>
              </p:nvSpPr>
              <p:spPr bwMode="auto">
                <a:xfrm>
                  <a:off x="2965" y="3607"/>
                  <a:ext cx="23" cy="40"/>
                </a:xfrm>
                <a:prstGeom prst="rect">
                  <a:avLst/>
                </a:prstGeom>
                <a:solidFill>
                  <a:srgbClr val="000000"/>
                </a:solidFill>
                <a:ln w="2">
                  <a:solidFill>
                    <a:srgbClr val="7A7A5A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59" name="Rectangle 27"/>
                <p:cNvSpPr>
                  <a:spLocks noChangeArrowheads="1"/>
                </p:cNvSpPr>
                <p:nvPr/>
              </p:nvSpPr>
              <p:spPr bwMode="auto">
                <a:xfrm>
                  <a:off x="2965" y="3607"/>
                  <a:ext cx="23" cy="38"/>
                </a:xfrm>
                <a:prstGeom prst="rect">
                  <a:avLst/>
                </a:prstGeom>
                <a:solidFill>
                  <a:srgbClr val="AAE6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60" name="Rectangle 28"/>
                <p:cNvSpPr>
                  <a:spLocks noChangeArrowheads="1"/>
                </p:cNvSpPr>
                <p:nvPr/>
              </p:nvSpPr>
              <p:spPr bwMode="auto">
                <a:xfrm>
                  <a:off x="2965" y="3607"/>
                  <a:ext cx="23" cy="38"/>
                </a:xfrm>
                <a:prstGeom prst="rect">
                  <a:avLst/>
                </a:prstGeom>
                <a:solidFill>
                  <a:srgbClr val="AAE6FF"/>
                </a:solidFill>
                <a:ln w="2">
                  <a:solidFill>
                    <a:srgbClr val="626248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61" name="Freeform 29"/>
                <p:cNvSpPr>
                  <a:spLocks/>
                </p:cNvSpPr>
                <p:nvPr/>
              </p:nvSpPr>
              <p:spPr bwMode="auto">
                <a:xfrm>
                  <a:off x="2965" y="3607"/>
                  <a:ext cx="21" cy="38"/>
                </a:xfrm>
                <a:custGeom>
                  <a:avLst/>
                  <a:gdLst>
                    <a:gd name="T0" fmla="*/ 0 w 21"/>
                    <a:gd name="T1" fmla="*/ 0 h 38"/>
                    <a:gd name="T2" fmla="*/ 0 w 21"/>
                    <a:gd name="T3" fmla="*/ 38 h 38"/>
                    <a:gd name="T4" fmla="*/ 21 w 21"/>
                    <a:gd name="T5" fmla="*/ 38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" h="38">
                      <a:moveTo>
                        <a:pt x="0" y="0"/>
                      </a:moveTo>
                      <a:lnTo>
                        <a:pt x="0" y="38"/>
                      </a:lnTo>
                      <a:lnTo>
                        <a:pt x="21" y="38"/>
                      </a:lnTo>
                    </a:path>
                  </a:pathLst>
                </a:custGeom>
                <a:noFill/>
                <a:ln w="2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353" name="Group 35"/>
              <p:cNvGrpSpPr>
                <a:grpSpLocks/>
              </p:cNvGrpSpPr>
              <p:nvPr/>
            </p:nvGrpSpPr>
            <p:grpSpPr bwMode="auto">
              <a:xfrm>
                <a:off x="2999" y="3607"/>
                <a:ext cx="23" cy="40"/>
                <a:chOff x="2999" y="3607"/>
                <a:chExt cx="23" cy="40"/>
              </a:xfrm>
            </p:grpSpPr>
            <p:sp>
              <p:nvSpPr>
                <p:cNvPr id="354" name="Rectangle 31"/>
                <p:cNvSpPr>
                  <a:spLocks noChangeArrowheads="1"/>
                </p:cNvSpPr>
                <p:nvPr/>
              </p:nvSpPr>
              <p:spPr bwMode="auto">
                <a:xfrm>
                  <a:off x="3002" y="3607"/>
                  <a:ext cx="20" cy="40"/>
                </a:xfrm>
                <a:prstGeom prst="rect">
                  <a:avLst/>
                </a:prstGeom>
                <a:solidFill>
                  <a:srgbClr val="000000"/>
                </a:solidFill>
                <a:ln w="2">
                  <a:solidFill>
                    <a:srgbClr val="7A7A5A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55" name="Rectangle 32"/>
                <p:cNvSpPr>
                  <a:spLocks noChangeArrowheads="1"/>
                </p:cNvSpPr>
                <p:nvPr/>
              </p:nvSpPr>
              <p:spPr bwMode="auto">
                <a:xfrm>
                  <a:off x="2999" y="3607"/>
                  <a:ext cx="23" cy="38"/>
                </a:xfrm>
                <a:prstGeom prst="rect">
                  <a:avLst/>
                </a:prstGeom>
                <a:solidFill>
                  <a:srgbClr val="AAE6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56" name="Rectangle 33"/>
                <p:cNvSpPr>
                  <a:spLocks noChangeArrowheads="1"/>
                </p:cNvSpPr>
                <p:nvPr/>
              </p:nvSpPr>
              <p:spPr bwMode="auto">
                <a:xfrm>
                  <a:off x="2999" y="3607"/>
                  <a:ext cx="23" cy="38"/>
                </a:xfrm>
                <a:prstGeom prst="rect">
                  <a:avLst/>
                </a:prstGeom>
                <a:solidFill>
                  <a:srgbClr val="AAE6FF"/>
                </a:solidFill>
                <a:ln w="2">
                  <a:solidFill>
                    <a:srgbClr val="626248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57" name="Freeform 34"/>
                <p:cNvSpPr>
                  <a:spLocks/>
                </p:cNvSpPr>
                <p:nvPr/>
              </p:nvSpPr>
              <p:spPr bwMode="auto">
                <a:xfrm>
                  <a:off x="2999" y="3607"/>
                  <a:ext cx="23" cy="38"/>
                </a:xfrm>
                <a:custGeom>
                  <a:avLst/>
                  <a:gdLst>
                    <a:gd name="T0" fmla="*/ 0 w 23"/>
                    <a:gd name="T1" fmla="*/ 0 h 38"/>
                    <a:gd name="T2" fmla="*/ 0 w 23"/>
                    <a:gd name="T3" fmla="*/ 38 h 38"/>
                    <a:gd name="T4" fmla="*/ 23 w 23"/>
                    <a:gd name="T5" fmla="*/ 38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3" h="38">
                      <a:moveTo>
                        <a:pt x="0" y="0"/>
                      </a:moveTo>
                      <a:lnTo>
                        <a:pt x="0" y="38"/>
                      </a:lnTo>
                      <a:lnTo>
                        <a:pt x="23" y="38"/>
                      </a:lnTo>
                    </a:path>
                  </a:pathLst>
                </a:custGeom>
                <a:noFill/>
                <a:ln w="2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  <p:sp>
          <p:nvSpPr>
            <p:cNvPr id="255" name="Line 37"/>
            <p:cNvSpPr>
              <a:spLocks noChangeShapeType="1"/>
            </p:cNvSpPr>
            <p:nvPr/>
          </p:nvSpPr>
          <p:spPr bwMode="auto">
            <a:xfrm flipH="1">
              <a:off x="2500" y="3467"/>
              <a:ext cx="898" cy="1"/>
            </a:xfrm>
            <a:prstGeom prst="line">
              <a:avLst/>
            </a:prstGeom>
            <a:noFill/>
            <a:ln w="5">
              <a:solidFill>
                <a:srgbClr val="7A7A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6" name="Rectangle 38"/>
            <p:cNvSpPr>
              <a:spLocks noChangeArrowheads="1"/>
            </p:cNvSpPr>
            <p:nvPr/>
          </p:nvSpPr>
          <p:spPr bwMode="auto">
            <a:xfrm>
              <a:off x="2488" y="3716"/>
              <a:ext cx="929" cy="44"/>
            </a:xfrm>
            <a:prstGeom prst="rect">
              <a:avLst/>
            </a:prstGeom>
            <a:solidFill>
              <a:srgbClr val="A5A585"/>
            </a:solidFill>
            <a:ln w="2">
              <a:solidFill>
                <a:srgbClr val="7A7A5A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257" name="Group 69"/>
            <p:cNvGrpSpPr>
              <a:grpSpLocks/>
            </p:cNvGrpSpPr>
            <p:nvPr/>
          </p:nvGrpSpPr>
          <p:grpSpPr bwMode="auto">
            <a:xfrm>
              <a:off x="2532" y="3515"/>
              <a:ext cx="266" cy="168"/>
              <a:chOff x="2532" y="3515"/>
              <a:chExt cx="266" cy="168"/>
            </a:xfrm>
          </p:grpSpPr>
          <p:sp>
            <p:nvSpPr>
              <p:cNvPr id="322" name="Rectangle 39"/>
              <p:cNvSpPr>
                <a:spLocks noChangeArrowheads="1"/>
              </p:cNvSpPr>
              <p:nvPr/>
            </p:nvSpPr>
            <p:spPr bwMode="auto">
              <a:xfrm>
                <a:off x="2532" y="3515"/>
                <a:ext cx="36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3" name="Rectangle 40"/>
              <p:cNvSpPr>
                <a:spLocks noChangeArrowheads="1"/>
              </p:cNvSpPr>
              <p:nvPr/>
            </p:nvSpPr>
            <p:spPr bwMode="auto">
              <a:xfrm>
                <a:off x="2532" y="3515"/>
                <a:ext cx="36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4" name="Rectangle 41"/>
              <p:cNvSpPr>
                <a:spLocks noChangeArrowheads="1"/>
              </p:cNvSpPr>
              <p:nvPr/>
            </p:nvSpPr>
            <p:spPr bwMode="auto">
              <a:xfrm>
                <a:off x="2589" y="3515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5" name="Rectangle 42"/>
              <p:cNvSpPr>
                <a:spLocks noChangeArrowheads="1"/>
              </p:cNvSpPr>
              <p:nvPr/>
            </p:nvSpPr>
            <p:spPr bwMode="auto">
              <a:xfrm>
                <a:off x="2589" y="3515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6" name="Rectangle 43"/>
              <p:cNvSpPr>
                <a:spLocks noChangeArrowheads="1"/>
              </p:cNvSpPr>
              <p:nvPr/>
            </p:nvSpPr>
            <p:spPr bwMode="auto">
              <a:xfrm>
                <a:off x="2646" y="3515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7" name="Rectangle 44"/>
              <p:cNvSpPr>
                <a:spLocks noChangeArrowheads="1"/>
              </p:cNvSpPr>
              <p:nvPr/>
            </p:nvSpPr>
            <p:spPr bwMode="auto">
              <a:xfrm>
                <a:off x="2646" y="3515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8" name="Rectangle 45"/>
              <p:cNvSpPr>
                <a:spLocks noChangeArrowheads="1"/>
              </p:cNvSpPr>
              <p:nvPr/>
            </p:nvSpPr>
            <p:spPr bwMode="auto">
              <a:xfrm>
                <a:off x="2704" y="3515"/>
                <a:ext cx="36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9" name="Rectangle 46"/>
              <p:cNvSpPr>
                <a:spLocks noChangeArrowheads="1"/>
              </p:cNvSpPr>
              <p:nvPr/>
            </p:nvSpPr>
            <p:spPr bwMode="auto">
              <a:xfrm>
                <a:off x="2704" y="3515"/>
                <a:ext cx="36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30" name="Rectangle 47"/>
              <p:cNvSpPr>
                <a:spLocks noChangeArrowheads="1"/>
              </p:cNvSpPr>
              <p:nvPr/>
            </p:nvSpPr>
            <p:spPr bwMode="auto">
              <a:xfrm>
                <a:off x="2761" y="3515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31" name="Rectangle 48"/>
              <p:cNvSpPr>
                <a:spLocks noChangeArrowheads="1"/>
              </p:cNvSpPr>
              <p:nvPr/>
            </p:nvSpPr>
            <p:spPr bwMode="auto">
              <a:xfrm>
                <a:off x="2761" y="3515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32" name="Rectangle 49"/>
              <p:cNvSpPr>
                <a:spLocks noChangeArrowheads="1"/>
              </p:cNvSpPr>
              <p:nvPr/>
            </p:nvSpPr>
            <p:spPr bwMode="auto">
              <a:xfrm>
                <a:off x="2532" y="3578"/>
                <a:ext cx="36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33" name="Rectangle 50"/>
              <p:cNvSpPr>
                <a:spLocks noChangeArrowheads="1"/>
              </p:cNvSpPr>
              <p:nvPr/>
            </p:nvSpPr>
            <p:spPr bwMode="auto">
              <a:xfrm>
                <a:off x="2532" y="3578"/>
                <a:ext cx="36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34" name="Rectangle 51"/>
              <p:cNvSpPr>
                <a:spLocks noChangeArrowheads="1"/>
              </p:cNvSpPr>
              <p:nvPr/>
            </p:nvSpPr>
            <p:spPr bwMode="auto">
              <a:xfrm>
                <a:off x="2589" y="3578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35" name="Rectangle 52"/>
              <p:cNvSpPr>
                <a:spLocks noChangeArrowheads="1"/>
              </p:cNvSpPr>
              <p:nvPr/>
            </p:nvSpPr>
            <p:spPr bwMode="auto">
              <a:xfrm>
                <a:off x="2589" y="3578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36" name="Rectangle 53"/>
              <p:cNvSpPr>
                <a:spLocks noChangeArrowheads="1"/>
              </p:cNvSpPr>
              <p:nvPr/>
            </p:nvSpPr>
            <p:spPr bwMode="auto">
              <a:xfrm>
                <a:off x="2646" y="3578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37" name="Rectangle 54"/>
              <p:cNvSpPr>
                <a:spLocks noChangeArrowheads="1"/>
              </p:cNvSpPr>
              <p:nvPr/>
            </p:nvSpPr>
            <p:spPr bwMode="auto">
              <a:xfrm>
                <a:off x="2646" y="3578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38" name="Rectangle 55"/>
              <p:cNvSpPr>
                <a:spLocks noChangeArrowheads="1"/>
              </p:cNvSpPr>
              <p:nvPr/>
            </p:nvSpPr>
            <p:spPr bwMode="auto">
              <a:xfrm>
                <a:off x="2704" y="3578"/>
                <a:ext cx="36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39" name="Rectangle 56"/>
              <p:cNvSpPr>
                <a:spLocks noChangeArrowheads="1"/>
              </p:cNvSpPr>
              <p:nvPr/>
            </p:nvSpPr>
            <p:spPr bwMode="auto">
              <a:xfrm>
                <a:off x="2704" y="3578"/>
                <a:ext cx="36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0" name="Rectangle 57"/>
              <p:cNvSpPr>
                <a:spLocks noChangeArrowheads="1"/>
              </p:cNvSpPr>
              <p:nvPr/>
            </p:nvSpPr>
            <p:spPr bwMode="auto">
              <a:xfrm>
                <a:off x="2761" y="3578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1" name="Rectangle 58"/>
              <p:cNvSpPr>
                <a:spLocks noChangeArrowheads="1"/>
              </p:cNvSpPr>
              <p:nvPr/>
            </p:nvSpPr>
            <p:spPr bwMode="auto">
              <a:xfrm>
                <a:off x="2761" y="3578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2" name="Rectangle 59"/>
              <p:cNvSpPr>
                <a:spLocks noChangeArrowheads="1"/>
              </p:cNvSpPr>
              <p:nvPr/>
            </p:nvSpPr>
            <p:spPr bwMode="auto">
              <a:xfrm>
                <a:off x="2532" y="3641"/>
                <a:ext cx="36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3" name="Rectangle 60"/>
              <p:cNvSpPr>
                <a:spLocks noChangeArrowheads="1"/>
              </p:cNvSpPr>
              <p:nvPr/>
            </p:nvSpPr>
            <p:spPr bwMode="auto">
              <a:xfrm>
                <a:off x="2532" y="3641"/>
                <a:ext cx="36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4" name="Rectangle 61"/>
              <p:cNvSpPr>
                <a:spLocks noChangeArrowheads="1"/>
              </p:cNvSpPr>
              <p:nvPr/>
            </p:nvSpPr>
            <p:spPr bwMode="auto">
              <a:xfrm>
                <a:off x="2589" y="3641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5" name="Rectangle 62"/>
              <p:cNvSpPr>
                <a:spLocks noChangeArrowheads="1"/>
              </p:cNvSpPr>
              <p:nvPr/>
            </p:nvSpPr>
            <p:spPr bwMode="auto">
              <a:xfrm>
                <a:off x="2589" y="3641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6" name="Rectangle 63"/>
              <p:cNvSpPr>
                <a:spLocks noChangeArrowheads="1"/>
              </p:cNvSpPr>
              <p:nvPr/>
            </p:nvSpPr>
            <p:spPr bwMode="auto">
              <a:xfrm>
                <a:off x="2646" y="3641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7" name="Rectangle 64"/>
              <p:cNvSpPr>
                <a:spLocks noChangeArrowheads="1"/>
              </p:cNvSpPr>
              <p:nvPr/>
            </p:nvSpPr>
            <p:spPr bwMode="auto">
              <a:xfrm>
                <a:off x="2646" y="3641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8" name="Rectangle 65"/>
              <p:cNvSpPr>
                <a:spLocks noChangeArrowheads="1"/>
              </p:cNvSpPr>
              <p:nvPr/>
            </p:nvSpPr>
            <p:spPr bwMode="auto">
              <a:xfrm>
                <a:off x="2704" y="3641"/>
                <a:ext cx="36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9" name="Rectangle 66"/>
              <p:cNvSpPr>
                <a:spLocks noChangeArrowheads="1"/>
              </p:cNvSpPr>
              <p:nvPr/>
            </p:nvSpPr>
            <p:spPr bwMode="auto">
              <a:xfrm>
                <a:off x="2704" y="3641"/>
                <a:ext cx="36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50" name="Rectangle 67"/>
              <p:cNvSpPr>
                <a:spLocks noChangeArrowheads="1"/>
              </p:cNvSpPr>
              <p:nvPr/>
            </p:nvSpPr>
            <p:spPr bwMode="auto">
              <a:xfrm>
                <a:off x="2761" y="3641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51" name="Rectangle 68"/>
              <p:cNvSpPr>
                <a:spLocks noChangeArrowheads="1"/>
              </p:cNvSpPr>
              <p:nvPr/>
            </p:nvSpPr>
            <p:spPr bwMode="auto">
              <a:xfrm>
                <a:off x="2761" y="3641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258" name="Group 100"/>
            <p:cNvGrpSpPr>
              <a:grpSpLocks/>
            </p:cNvGrpSpPr>
            <p:nvPr/>
          </p:nvGrpSpPr>
          <p:grpSpPr bwMode="auto">
            <a:xfrm>
              <a:off x="3098" y="3515"/>
              <a:ext cx="266" cy="168"/>
              <a:chOff x="3098" y="3515"/>
              <a:chExt cx="266" cy="168"/>
            </a:xfrm>
          </p:grpSpPr>
          <p:sp>
            <p:nvSpPr>
              <p:cNvPr id="292" name="Rectangle 70"/>
              <p:cNvSpPr>
                <a:spLocks noChangeArrowheads="1"/>
              </p:cNvSpPr>
              <p:nvPr/>
            </p:nvSpPr>
            <p:spPr bwMode="auto">
              <a:xfrm>
                <a:off x="3098" y="3515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93" name="Rectangle 71"/>
              <p:cNvSpPr>
                <a:spLocks noChangeArrowheads="1"/>
              </p:cNvSpPr>
              <p:nvPr/>
            </p:nvSpPr>
            <p:spPr bwMode="auto">
              <a:xfrm>
                <a:off x="3098" y="3515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94" name="Rectangle 72"/>
              <p:cNvSpPr>
                <a:spLocks noChangeArrowheads="1"/>
              </p:cNvSpPr>
              <p:nvPr/>
            </p:nvSpPr>
            <p:spPr bwMode="auto">
              <a:xfrm>
                <a:off x="3155" y="3515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95" name="Rectangle 73"/>
              <p:cNvSpPr>
                <a:spLocks noChangeArrowheads="1"/>
              </p:cNvSpPr>
              <p:nvPr/>
            </p:nvSpPr>
            <p:spPr bwMode="auto">
              <a:xfrm>
                <a:off x="3155" y="3515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96" name="Rectangle 74"/>
              <p:cNvSpPr>
                <a:spLocks noChangeArrowheads="1"/>
              </p:cNvSpPr>
              <p:nvPr/>
            </p:nvSpPr>
            <p:spPr bwMode="auto">
              <a:xfrm>
                <a:off x="3213" y="3515"/>
                <a:ext cx="36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97" name="Rectangle 75"/>
              <p:cNvSpPr>
                <a:spLocks noChangeArrowheads="1"/>
              </p:cNvSpPr>
              <p:nvPr/>
            </p:nvSpPr>
            <p:spPr bwMode="auto">
              <a:xfrm>
                <a:off x="3213" y="3515"/>
                <a:ext cx="36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98" name="Rectangle 76"/>
              <p:cNvSpPr>
                <a:spLocks noChangeArrowheads="1"/>
              </p:cNvSpPr>
              <p:nvPr/>
            </p:nvSpPr>
            <p:spPr bwMode="auto">
              <a:xfrm>
                <a:off x="3270" y="3515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99" name="Rectangle 77"/>
              <p:cNvSpPr>
                <a:spLocks noChangeArrowheads="1"/>
              </p:cNvSpPr>
              <p:nvPr/>
            </p:nvSpPr>
            <p:spPr bwMode="auto">
              <a:xfrm>
                <a:off x="3270" y="3515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0" name="Rectangle 78"/>
              <p:cNvSpPr>
                <a:spLocks noChangeArrowheads="1"/>
              </p:cNvSpPr>
              <p:nvPr/>
            </p:nvSpPr>
            <p:spPr bwMode="auto">
              <a:xfrm>
                <a:off x="3327" y="3515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1" name="Rectangle 79"/>
              <p:cNvSpPr>
                <a:spLocks noChangeArrowheads="1"/>
              </p:cNvSpPr>
              <p:nvPr/>
            </p:nvSpPr>
            <p:spPr bwMode="auto">
              <a:xfrm>
                <a:off x="3327" y="3515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2" name="Rectangle 80"/>
              <p:cNvSpPr>
                <a:spLocks noChangeArrowheads="1"/>
              </p:cNvSpPr>
              <p:nvPr/>
            </p:nvSpPr>
            <p:spPr bwMode="auto">
              <a:xfrm>
                <a:off x="3098" y="3578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3" name="Rectangle 81"/>
              <p:cNvSpPr>
                <a:spLocks noChangeArrowheads="1"/>
              </p:cNvSpPr>
              <p:nvPr/>
            </p:nvSpPr>
            <p:spPr bwMode="auto">
              <a:xfrm>
                <a:off x="3098" y="3578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4" name="Rectangle 82"/>
              <p:cNvSpPr>
                <a:spLocks noChangeArrowheads="1"/>
              </p:cNvSpPr>
              <p:nvPr/>
            </p:nvSpPr>
            <p:spPr bwMode="auto">
              <a:xfrm>
                <a:off x="3155" y="3578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5" name="Rectangle 83"/>
              <p:cNvSpPr>
                <a:spLocks noChangeArrowheads="1"/>
              </p:cNvSpPr>
              <p:nvPr/>
            </p:nvSpPr>
            <p:spPr bwMode="auto">
              <a:xfrm>
                <a:off x="3155" y="3578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6" name="Rectangle 84"/>
              <p:cNvSpPr>
                <a:spLocks noChangeArrowheads="1"/>
              </p:cNvSpPr>
              <p:nvPr/>
            </p:nvSpPr>
            <p:spPr bwMode="auto">
              <a:xfrm>
                <a:off x="3213" y="3578"/>
                <a:ext cx="36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7" name="Rectangle 85"/>
              <p:cNvSpPr>
                <a:spLocks noChangeArrowheads="1"/>
              </p:cNvSpPr>
              <p:nvPr/>
            </p:nvSpPr>
            <p:spPr bwMode="auto">
              <a:xfrm>
                <a:off x="3213" y="3578"/>
                <a:ext cx="36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8" name="Rectangle 86"/>
              <p:cNvSpPr>
                <a:spLocks noChangeArrowheads="1"/>
              </p:cNvSpPr>
              <p:nvPr/>
            </p:nvSpPr>
            <p:spPr bwMode="auto">
              <a:xfrm>
                <a:off x="3270" y="3578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9" name="Rectangle 87"/>
              <p:cNvSpPr>
                <a:spLocks noChangeArrowheads="1"/>
              </p:cNvSpPr>
              <p:nvPr/>
            </p:nvSpPr>
            <p:spPr bwMode="auto">
              <a:xfrm>
                <a:off x="3270" y="3578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10" name="Rectangle 88"/>
              <p:cNvSpPr>
                <a:spLocks noChangeArrowheads="1"/>
              </p:cNvSpPr>
              <p:nvPr/>
            </p:nvSpPr>
            <p:spPr bwMode="auto">
              <a:xfrm>
                <a:off x="3327" y="3578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11" name="Rectangle 89"/>
              <p:cNvSpPr>
                <a:spLocks noChangeArrowheads="1"/>
              </p:cNvSpPr>
              <p:nvPr/>
            </p:nvSpPr>
            <p:spPr bwMode="auto">
              <a:xfrm>
                <a:off x="3327" y="3578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12" name="Rectangle 90"/>
              <p:cNvSpPr>
                <a:spLocks noChangeArrowheads="1"/>
              </p:cNvSpPr>
              <p:nvPr/>
            </p:nvSpPr>
            <p:spPr bwMode="auto">
              <a:xfrm>
                <a:off x="3098" y="3641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13" name="Rectangle 91"/>
              <p:cNvSpPr>
                <a:spLocks noChangeArrowheads="1"/>
              </p:cNvSpPr>
              <p:nvPr/>
            </p:nvSpPr>
            <p:spPr bwMode="auto">
              <a:xfrm>
                <a:off x="3098" y="3641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14" name="Rectangle 92"/>
              <p:cNvSpPr>
                <a:spLocks noChangeArrowheads="1"/>
              </p:cNvSpPr>
              <p:nvPr/>
            </p:nvSpPr>
            <p:spPr bwMode="auto">
              <a:xfrm>
                <a:off x="3155" y="3641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15" name="Rectangle 93"/>
              <p:cNvSpPr>
                <a:spLocks noChangeArrowheads="1"/>
              </p:cNvSpPr>
              <p:nvPr/>
            </p:nvSpPr>
            <p:spPr bwMode="auto">
              <a:xfrm>
                <a:off x="3155" y="3641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16" name="Rectangle 94"/>
              <p:cNvSpPr>
                <a:spLocks noChangeArrowheads="1"/>
              </p:cNvSpPr>
              <p:nvPr/>
            </p:nvSpPr>
            <p:spPr bwMode="auto">
              <a:xfrm>
                <a:off x="3213" y="3641"/>
                <a:ext cx="36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17" name="Rectangle 95"/>
              <p:cNvSpPr>
                <a:spLocks noChangeArrowheads="1"/>
              </p:cNvSpPr>
              <p:nvPr/>
            </p:nvSpPr>
            <p:spPr bwMode="auto">
              <a:xfrm>
                <a:off x="3213" y="3641"/>
                <a:ext cx="36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18" name="Rectangle 96"/>
              <p:cNvSpPr>
                <a:spLocks noChangeArrowheads="1"/>
              </p:cNvSpPr>
              <p:nvPr/>
            </p:nvSpPr>
            <p:spPr bwMode="auto">
              <a:xfrm>
                <a:off x="3270" y="3641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19" name="Rectangle 97"/>
              <p:cNvSpPr>
                <a:spLocks noChangeArrowheads="1"/>
              </p:cNvSpPr>
              <p:nvPr/>
            </p:nvSpPr>
            <p:spPr bwMode="auto">
              <a:xfrm>
                <a:off x="3270" y="3641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0" name="Rectangle 98"/>
              <p:cNvSpPr>
                <a:spLocks noChangeArrowheads="1"/>
              </p:cNvSpPr>
              <p:nvPr/>
            </p:nvSpPr>
            <p:spPr bwMode="auto">
              <a:xfrm>
                <a:off x="3327" y="3641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1" name="Rectangle 99"/>
              <p:cNvSpPr>
                <a:spLocks noChangeArrowheads="1"/>
              </p:cNvSpPr>
              <p:nvPr/>
            </p:nvSpPr>
            <p:spPr bwMode="auto">
              <a:xfrm>
                <a:off x="3327" y="3641"/>
                <a:ext cx="37" cy="42"/>
              </a:xfrm>
              <a:prstGeom prst="rect">
                <a:avLst/>
              </a:prstGeom>
              <a:solidFill>
                <a:srgbClr val="DBDBCE"/>
              </a:solidFill>
              <a:ln w="2">
                <a:solidFill>
                  <a:srgbClr val="7A7A5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59" name="Rectangle 101"/>
            <p:cNvSpPr>
              <a:spLocks noChangeArrowheads="1"/>
            </p:cNvSpPr>
            <p:nvPr/>
          </p:nvSpPr>
          <p:spPr bwMode="auto">
            <a:xfrm>
              <a:off x="2816" y="3515"/>
              <a:ext cx="37" cy="42"/>
            </a:xfrm>
            <a:prstGeom prst="rect">
              <a:avLst/>
            </a:prstGeom>
            <a:solidFill>
              <a:srgbClr val="DBDB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0" name="Rectangle 102"/>
            <p:cNvSpPr>
              <a:spLocks noChangeArrowheads="1"/>
            </p:cNvSpPr>
            <p:nvPr/>
          </p:nvSpPr>
          <p:spPr bwMode="auto">
            <a:xfrm>
              <a:off x="2816" y="3515"/>
              <a:ext cx="37" cy="42"/>
            </a:xfrm>
            <a:prstGeom prst="rect">
              <a:avLst/>
            </a:prstGeom>
            <a:solidFill>
              <a:srgbClr val="DBDBCE"/>
            </a:solidFill>
            <a:ln w="2">
              <a:solidFill>
                <a:srgbClr val="7A7A5A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1" name="Rectangle 103"/>
            <p:cNvSpPr>
              <a:spLocks noChangeArrowheads="1"/>
            </p:cNvSpPr>
            <p:nvPr/>
          </p:nvSpPr>
          <p:spPr bwMode="auto">
            <a:xfrm>
              <a:off x="2873" y="3515"/>
              <a:ext cx="37" cy="42"/>
            </a:xfrm>
            <a:prstGeom prst="rect">
              <a:avLst/>
            </a:prstGeom>
            <a:solidFill>
              <a:srgbClr val="DBDB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2" name="Rectangle 104"/>
            <p:cNvSpPr>
              <a:spLocks noChangeArrowheads="1"/>
            </p:cNvSpPr>
            <p:nvPr/>
          </p:nvSpPr>
          <p:spPr bwMode="auto">
            <a:xfrm>
              <a:off x="2873" y="3515"/>
              <a:ext cx="37" cy="42"/>
            </a:xfrm>
            <a:prstGeom prst="rect">
              <a:avLst/>
            </a:prstGeom>
            <a:solidFill>
              <a:srgbClr val="DBDBCE"/>
            </a:solidFill>
            <a:ln w="2">
              <a:solidFill>
                <a:srgbClr val="7A7A5A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3" name="Rectangle 105"/>
            <p:cNvSpPr>
              <a:spLocks noChangeArrowheads="1"/>
            </p:cNvSpPr>
            <p:nvPr/>
          </p:nvSpPr>
          <p:spPr bwMode="auto">
            <a:xfrm>
              <a:off x="2931" y="3515"/>
              <a:ext cx="36" cy="42"/>
            </a:xfrm>
            <a:prstGeom prst="rect">
              <a:avLst/>
            </a:prstGeom>
            <a:solidFill>
              <a:srgbClr val="DBDB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4" name="Rectangle 106"/>
            <p:cNvSpPr>
              <a:spLocks noChangeArrowheads="1"/>
            </p:cNvSpPr>
            <p:nvPr/>
          </p:nvSpPr>
          <p:spPr bwMode="auto">
            <a:xfrm>
              <a:off x="2931" y="3515"/>
              <a:ext cx="36" cy="42"/>
            </a:xfrm>
            <a:prstGeom prst="rect">
              <a:avLst/>
            </a:prstGeom>
            <a:solidFill>
              <a:srgbClr val="DBDBCE"/>
            </a:solidFill>
            <a:ln w="2">
              <a:solidFill>
                <a:srgbClr val="7A7A5A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5" name="Rectangle 107"/>
            <p:cNvSpPr>
              <a:spLocks noChangeArrowheads="1"/>
            </p:cNvSpPr>
            <p:nvPr/>
          </p:nvSpPr>
          <p:spPr bwMode="auto">
            <a:xfrm>
              <a:off x="2988" y="3515"/>
              <a:ext cx="37" cy="42"/>
            </a:xfrm>
            <a:prstGeom prst="rect">
              <a:avLst/>
            </a:prstGeom>
            <a:solidFill>
              <a:srgbClr val="DBDB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6" name="Rectangle 108"/>
            <p:cNvSpPr>
              <a:spLocks noChangeArrowheads="1"/>
            </p:cNvSpPr>
            <p:nvPr/>
          </p:nvSpPr>
          <p:spPr bwMode="auto">
            <a:xfrm>
              <a:off x="2988" y="3515"/>
              <a:ext cx="37" cy="42"/>
            </a:xfrm>
            <a:prstGeom prst="rect">
              <a:avLst/>
            </a:prstGeom>
            <a:solidFill>
              <a:srgbClr val="DBDBCE"/>
            </a:solidFill>
            <a:ln w="2">
              <a:solidFill>
                <a:srgbClr val="7A7A5A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7" name="Rectangle 109"/>
            <p:cNvSpPr>
              <a:spLocks noChangeArrowheads="1"/>
            </p:cNvSpPr>
            <p:nvPr/>
          </p:nvSpPr>
          <p:spPr bwMode="auto">
            <a:xfrm>
              <a:off x="3045" y="3515"/>
              <a:ext cx="37" cy="42"/>
            </a:xfrm>
            <a:prstGeom prst="rect">
              <a:avLst/>
            </a:prstGeom>
            <a:solidFill>
              <a:srgbClr val="DBDB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8" name="Rectangle 110"/>
            <p:cNvSpPr>
              <a:spLocks noChangeArrowheads="1"/>
            </p:cNvSpPr>
            <p:nvPr/>
          </p:nvSpPr>
          <p:spPr bwMode="auto">
            <a:xfrm>
              <a:off x="3045" y="3515"/>
              <a:ext cx="37" cy="42"/>
            </a:xfrm>
            <a:prstGeom prst="rect">
              <a:avLst/>
            </a:prstGeom>
            <a:solidFill>
              <a:srgbClr val="DBDBCE"/>
            </a:solidFill>
            <a:ln w="2">
              <a:solidFill>
                <a:srgbClr val="7A7A5A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9" name="Rectangle 111"/>
            <p:cNvSpPr>
              <a:spLocks noChangeArrowheads="1"/>
            </p:cNvSpPr>
            <p:nvPr/>
          </p:nvSpPr>
          <p:spPr bwMode="auto">
            <a:xfrm>
              <a:off x="2825" y="3714"/>
              <a:ext cx="248" cy="21"/>
            </a:xfrm>
            <a:prstGeom prst="rect">
              <a:avLst/>
            </a:prstGeom>
            <a:solidFill>
              <a:srgbClr val="B7B79D"/>
            </a:solidFill>
            <a:ln w="2">
              <a:solidFill>
                <a:srgbClr val="7A7A5A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0" name="Rectangle 112"/>
            <p:cNvSpPr>
              <a:spLocks noChangeArrowheads="1"/>
            </p:cNvSpPr>
            <p:nvPr/>
          </p:nvSpPr>
          <p:spPr bwMode="auto">
            <a:xfrm>
              <a:off x="2809" y="3733"/>
              <a:ext cx="280" cy="21"/>
            </a:xfrm>
            <a:prstGeom prst="rect">
              <a:avLst/>
            </a:prstGeom>
            <a:solidFill>
              <a:srgbClr val="B7B79D"/>
            </a:solidFill>
            <a:ln w="2">
              <a:solidFill>
                <a:srgbClr val="7A7A5A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1" name="Rectangle 113"/>
            <p:cNvSpPr>
              <a:spLocks noChangeArrowheads="1"/>
            </p:cNvSpPr>
            <p:nvPr/>
          </p:nvSpPr>
          <p:spPr bwMode="auto">
            <a:xfrm>
              <a:off x="2795" y="3752"/>
              <a:ext cx="308" cy="23"/>
            </a:xfrm>
            <a:prstGeom prst="rect">
              <a:avLst/>
            </a:prstGeom>
            <a:solidFill>
              <a:srgbClr val="B7B79D"/>
            </a:solidFill>
            <a:ln w="2">
              <a:solidFill>
                <a:srgbClr val="7A7A5A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272" name="Group 130"/>
            <p:cNvGrpSpPr>
              <a:grpSpLocks/>
            </p:cNvGrpSpPr>
            <p:nvPr/>
          </p:nvGrpSpPr>
          <p:grpSpPr bwMode="auto">
            <a:xfrm>
              <a:off x="2525" y="3718"/>
              <a:ext cx="852" cy="40"/>
              <a:chOff x="2525" y="3718"/>
              <a:chExt cx="852" cy="40"/>
            </a:xfrm>
          </p:grpSpPr>
          <p:grpSp>
            <p:nvGrpSpPr>
              <p:cNvPr id="276" name="Group 121"/>
              <p:cNvGrpSpPr>
                <a:grpSpLocks/>
              </p:cNvGrpSpPr>
              <p:nvPr/>
            </p:nvGrpSpPr>
            <p:grpSpPr bwMode="auto">
              <a:xfrm>
                <a:off x="2525" y="3718"/>
                <a:ext cx="262" cy="40"/>
                <a:chOff x="2525" y="3718"/>
                <a:chExt cx="262" cy="40"/>
              </a:xfrm>
            </p:grpSpPr>
            <p:sp>
              <p:nvSpPr>
                <p:cNvPr id="285" name="Line 114"/>
                <p:cNvSpPr>
                  <a:spLocks noChangeShapeType="1"/>
                </p:cNvSpPr>
                <p:nvPr/>
              </p:nvSpPr>
              <p:spPr bwMode="auto">
                <a:xfrm>
                  <a:off x="2525" y="3718"/>
                  <a:ext cx="1" cy="40"/>
                </a:xfrm>
                <a:prstGeom prst="line">
                  <a:avLst/>
                </a:prstGeom>
                <a:noFill/>
                <a:ln w="9">
                  <a:solidFill>
                    <a:srgbClr val="7A7A5A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6" name="Line 115"/>
                <p:cNvSpPr>
                  <a:spLocks noChangeShapeType="1"/>
                </p:cNvSpPr>
                <p:nvPr/>
              </p:nvSpPr>
              <p:spPr bwMode="auto">
                <a:xfrm>
                  <a:off x="2568" y="3718"/>
                  <a:ext cx="1" cy="40"/>
                </a:xfrm>
                <a:prstGeom prst="line">
                  <a:avLst/>
                </a:prstGeom>
                <a:noFill/>
                <a:ln w="9">
                  <a:solidFill>
                    <a:srgbClr val="7A7A5A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7" name="Line 116"/>
                <p:cNvSpPr>
                  <a:spLocks noChangeShapeType="1"/>
                </p:cNvSpPr>
                <p:nvPr/>
              </p:nvSpPr>
              <p:spPr bwMode="auto">
                <a:xfrm>
                  <a:off x="2612" y="3718"/>
                  <a:ext cx="1" cy="40"/>
                </a:xfrm>
                <a:prstGeom prst="line">
                  <a:avLst/>
                </a:prstGeom>
                <a:noFill/>
                <a:ln w="9">
                  <a:solidFill>
                    <a:srgbClr val="7A7A5A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8" name="Line 117"/>
                <p:cNvSpPr>
                  <a:spLocks noChangeShapeType="1"/>
                </p:cNvSpPr>
                <p:nvPr/>
              </p:nvSpPr>
              <p:spPr bwMode="auto">
                <a:xfrm>
                  <a:off x="2655" y="3718"/>
                  <a:ext cx="1" cy="40"/>
                </a:xfrm>
                <a:prstGeom prst="line">
                  <a:avLst/>
                </a:prstGeom>
                <a:noFill/>
                <a:ln w="9">
                  <a:solidFill>
                    <a:srgbClr val="7A7A5A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9" name="Line 118"/>
                <p:cNvSpPr>
                  <a:spLocks noChangeShapeType="1"/>
                </p:cNvSpPr>
                <p:nvPr/>
              </p:nvSpPr>
              <p:spPr bwMode="auto">
                <a:xfrm>
                  <a:off x="2699" y="3718"/>
                  <a:ext cx="1" cy="40"/>
                </a:xfrm>
                <a:prstGeom prst="line">
                  <a:avLst/>
                </a:prstGeom>
                <a:noFill/>
                <a:ln w="9">
                  <a:solidFill>
                    <a:srgbClr val="7A7A5A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90" name="Line 119"/>
                <p:cNvSpPr>
                  <a:spLocks noChangeShapeType="1"/>
                </p:cNvSpPr>
                <p:nvPr/>
              </p:nvSpPr>
              <p:spPr bwMode="auto">
                <a:xfrm>
                  <a:off x="2743" y="3718"/>
                  <a:ext cx="1" cy="40"/>
                </a:xfrm>
                <a:prstGeom prst="line">
                  <a:avLst/>
                </a:prstGeom>
                <a:noFill/>
                <a:ln w="9">
                  <a:solidFill>
                    <a:srgbClr val="7A7A5A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91" name="Line 120"/>
                <p:cNvSpPr>
                  <a:spLocks noChangeShapeType="1"/>
                </p:cNvSpPr>
                <p:nvPr/>
              </p:nvSpPr>
              <p:spPr bwMode="auto">
                <a:xfrm>
                  <a:off x="2786" y="3718"/>
                  <a:ext cx="1" cy="40"/>
                </a:xfrm>
                <a:prstGeom prst="line">
                  <a:avLst/>
                </a:prstGeom>
                <a:noFill/>
                <a:ln w="9">
                  <a:solidFill>
                    <a:srgbClr val="7A7A5A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277" name="Group 129"/>
              <p:cNvGrpSpPr>
                <a:grpSpLocks/>
              </p:cNvGrpSpPr>
              <p:nvPr/>
            </p:nvGrpSpPr>
            <p:grpSpPr bwMode="auto">
              <a:xfrm>
                <a:off x="3114" y="3718"/>
                <a:ext cx="263" cy="40"/>
                <a:chOff x="3114" y="3718"/>
                <a:chExt cx="263" cy="40"/>
              </a:xfrm>
            </p:grpSpPr>
            <p:sp>
              <p:nvSpPr>
                <p:cNvPr id="278" name="Line 122"/>
                <p:cNvSpPr>
                  <a:spLocks noChangeShapeType="1"/>
                </p:cNvSpPr>
                <p:nvPr/>
              </p:nvSpPr>
              <p:spPr bwMode="auto">
                <a:xfrm>
                  <a:off x="3114" y="3718"/>
                  <a:ext cx="1" cy="40"/>
                </a:xfrm>
                <a:prstGeom prst="line">
                  <a:avLst/>
                </a:prstGeom>
                <a:noFill/>
                <a:ln w="9">
                  <a:solidFill>
                    <a:srgbClr val="7A7A5A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79" name="Line 123"/>
                <p:cNvSpPr>
                  <a:spLocks noChangeShapeType="1"/>
                </p:cNvSpPr>
                <p:nvPr/>
              </p:nvSpPr>
              <p:spPr bwMode="auto">
                <a:xfrm>
                  <a:off x="3158" y="3718"/>
                  <a:ext cx="1" cy="40"/>
                </a:xfrm>
                <a:prstGeom prst="line">
                  <a:avLst/>
                </a:prstGeom>
                <a:noFill/>
                <a:ln w="9">
                  <a:solidFill>
                    <a:srgbClr val="7A7A5A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0" name="Line 124"/>
                <p:cNvSpPr>
                  <a:spLocks noChangeShapeType="1"/>
                </p:cNvSpPr>
                <p:nvPr/>
              </p:nvSpPr>
              <p:spPr bwMode="auto">
                <a:xfrm>
                  <a:off x="3201" y="3718"/>
                  <a:ext cx="1" cy="40"/>
                </a:xfrm>
                <a:prstGeom prst="line">
                  <a:avLst/>
                </a:prstGeom>
                <a:noFill/>
                <a:ln w="9">
                  <a:solidFill>
                    <a:srgbClr val="7A7A5A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1" name="Line 125"/>
                <p:cNvSpPr>
                  <a:spLocks noChangeShapeType="1"/>
                </p:cNvSpPr>
                <p:nvPr/>
              </p:nvSpPr>
              <p:spPr bwMode="auto">
                <a:xfrm>
                  <a:off x="3245" y="3718"/>
                  <a:ext cx="1" cy="40"/>
                </a:xfrm>
                <a:prstGeom prst="line">
                  <a:avLst/>
                </a:prstGeom>
                <a:noFill/>
                <a:ln w="9">
                  <a:solidFill>
                    <a:srgbClr val="7A7A5A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2" name="Line 126"/>
                <p:cNvSpPr>
                  <a:spLocks noChangeShapeType="1"/>
                </p:cNvSpPr>
                <p:nvPr/>
              </p:nvSpPr>
              <p:spPr bwMode="auto">
                <a:xfrm>
                  <a:off x="3288" y="3718"/>
                  <a:ext cx="1" cy="40"/>
                </a:xfrm>
                <a:prstGeom prst="line">
                  <a:avLst/>
                </a:prstGeom>
                <a:noFill/>
                <a:ln w="9">
                  <a:solidFill>
                    <a:srgbClr val="7A7A5A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3" name="Line 127"/>
                <p:cNvSpPr>
                  <a:spLocks noChangeShapeType="1"/>
                </p:cNvSpPr>
                <p:nvPr/>
              </p:nvSpPr>
              <p:spPr bwMode="auto">
                <a:xfrm>
                  <a:off x="3332" y="3718"/>
                  <a:ext cx="1" cy="40"/>
                </a:xfrm>
                <a:prstGeom prst="line">
                  <a:avLst/>
                </a:prstGeom>
                <a:noFill/>
                <a:ln w="9">
                  <a:solidFill>
                    <a:srgbClr val="7A7A5A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4" name="Line 128"/>
                <p:cNvSpPr>
                  <a:spLocks noChangeShapeType="1"/>
                </p:cNvSpPr>
                <p:nvPr/>
              </p:nvSpPr>
              <p:spPr bwMode="auto">
                <a:xfrm>
                  <a:off x="3376" y="3718"/>
                  <a:ext cx="1" cy="40"/>
                </a:xfrm>
                <a:prstGeom prst="line">
                  <a:avLst/>
                </a:prstGeom>
                <a:noFill/>
                <a:ln w="9">
                  <a:solidFill>
                    <a:srgbClr val="7A7A5A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  <p:sp>
          <p:nvSpPr>
            <p:cNvPr id="273" name="Freeform 131"/>
            <p:cNvSpPr>
              <a:spLocks/>
            </p:cNvSpPr>
            <p:nvPr/>
          </p:nvSpPr>
          <p:spPr bwMode="auto">
            <a:xfrm>
              <a:off x="2477" y="3476"/>
              <a:ext cx="944" cy="21"/>
            </a:xfrm>
            <a:custGeom>
              <a:avLst/>
              <a:gdLst>
                <a:gd name="T0" fmla="*/ 0 w 944"/>
                <a:gd name="T1" fmla="*/ 0 h 21"/>
                <a:gd name="T2" fmla="*/ 23 w 944"/>
                <a:gd name="T3" fmla="*/ 21 h 21"/>
                <a:gd name="T4" fmla="*/ 921 w 944"/>
                <a:gd name="T5" fmla="*/ 21 h 21"/>
                <a:gd name="T6" fmla="*/ 944 w 944"/>
                <a:gd name="T7" fmla="*/ 0 h 21"/>
                <a:gd name="T8" fmla="*/ 0 w 944"/>
                <a:gd name="T9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4" h="21">
                  <a:moveTo>
                    <a:pt x="0" y="0"/>
                  </a:moveTo>
                  <a:lnTo>
                    <a:pt x="23" y="21"/>
                  </a:lnTo>
                  <a:lnTo>
                    <a:pt x="921" y="21"/>
                  </a:lnTo>
                  <a:lnTo>
                    <a:pt x="94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393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4" name="Freeform 132"/>
            <p:cNvSpPr>
              <a:spLocks/>
            </p:cNvSpPr>
            <p:nvPr/>
          </p:nvSpPr>
          <p:spPr bwMode="auto">
            <a:xfrm>
              <a:off x="2477" y="3476"/>
              <a:ext cx="944" cy="21"/>
            </a:xfrm>
            <a:custGeom>
              <a:avLst/>
              <a:gdLst>
                <a:gd name="T0" fmla="*/ 0 w 944"/>
                <a:gd name="T1" fmla="*/ 0 h 21"/>
                <a:gd name="T2" fmla="*/ 23 w 944"/>
                <a:gd name="T3" fmla="*/ 21 h 21"/>
                <a:gd name="T4" fmla="*/ 921 w 944"/>
                <a:gd name="T5" fmla="*/ 21 h 21"/>
                <a:gd name="T6" fmla="*/ 944 w 944"/>
                <a:gd name="T7" fmla="*/ 0 h 21"/>
                <a:gd name="T8" fmla="*/ 0 w 944"/>
                <a:gd name="T9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4" h="21">
                  <a:moveTo>
                    <a:pt x="0" y="0"/>
                  </a:moveTo>
                  <a:lnTo>
                    <a:pt x="23" y="21"/>
                  </a:lnTo>
                  <a:lnTo>
                    <a:pt x="921" y="21"/>
                  </a:lnTo>
                  <a:lnTo>
                    <a:pt x="94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3936C"/>
            </a:solidFill>
            <a:ln w="2">
              <a:solidFill>
                <a:srgbClr val="7A7A5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5" name="Rectangle 133"/>
            <p:cNvSpPr>
              <a:spLocks noChangeArrowheads="1"/>
            </p:cNvSpPr>
            <p:nvPr/>
          </p:nvSpPr>
          <p:spPr bwMode="auto">
            <a:xfrm>
              <a:off x="2777" y="342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378" name="Полилиния 377"/>
          <p:cNvSpPr/>
          <p:nvPr/>
        </p:nvSpPr>
        <p:spPr>
          <a:xfrm>
            <a:off x="2256183" y="2983655"/>
            <a:ext cx="2076503" cy="2353658"/>
          </a:xfrm>
          <a:custGeom>
            <a:avLst/>
            <a:gdLst>
              <a:gd name="connsiteX0" fmla="*/ 1262269 w 2076503"/>
              <a:gd name="connsiteY0" fmla="*/ 2353658 h 2353658"/>
              <a:gd name="connsiteX1" fmla="*/ 1938130 w 2076503"/>
              <a:gd name="connsiteY1" fmla="*/ 1598284 h 2353658"/>
              <a:gd name="connsiteX2" fmla="*/ 1888434 w 2076503"/>
              <a:gd name="connsiteY2" fmla="*/ 57719 h 2353658"/>
              <a:gd name="connsiteX3" fmla="*/ 0 w 2076503"/>
              <a:gd name="connsiteY3" fmla="*/ 475162 h 235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6503" h="2353658">
                <a:moveTo>
                  <a:pt x="1262269" y="2353658"/>
                </a:moveTo>
                <a:cubicBezTo>
                  <a:pt x="1548019" y="2167299"/>
                  <a:pt x="1833769" y="1980940"/>
                  <a:pt x="1938130" y="1598284"/>
                </a:cubicBezTo>
                <a:cubicBezTo>
                  <a:pt x="2042491" y="1215627"/>
                  <a:pt x="2211456" y="244906"/>
                  <a:pt x="1888434" y="57719"/>
                </a:cubicBezTo>
                <a:cubicBezTo>
                  <a:pt x="1565412" y="-129468"/>
                  <a:pt x="782706" y="172847"/>
                  <a:pt x="0" y="475162"/>
                </a:cubicBezTo>
              </a:path>
            </a:pathLst>
          </a:custGeom>
          <a:ln w="38100">
            <a:solidFill>
              <a:srgbClr val="FF000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80" name="Полилиния 379"/>
          <p:cNvSpPr/>
          <p:nvPr/>
        </p:nvSpPr>
        <p:spPr>
          <a:xfrm>
            <a:off x="2266122" y="2861064"/>
            <a:ext cx="3419061" cy="2466310"/>
          </a:xfrm>
          <a:custGeom>
            <a:avLst/>
            <a:gdLst>
              <a:gd name="connsiteX0" fmla="*/ 3419061 w 3419061"/>
              <a:gd name="connsiteY0" fmla="*/ 2466310 h 2466310"/>
              <a:gd name="connsiteX1" fmla="*/ 2216426 w 3419061"/>
              <a:gd name="connsiteY1" fmla="*/ 140553 h 2466310"/>
              <a:gd name="connsiteX2" fmla="*/ 0 w 3419061"/>
              <a:gd name="connsiteY2" fmla="*/ 458606 h 2466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19061" h="2466310">
                <a:moveTo>
                  <a:pt x="3419061" y="2466310"/>
                </a:moveTo>
                <a:cubicBezTo>
                  <a:pt x="3102665" y="1470740"/>
                  <a:pt x="2786269" y="475170"/>
                  <a:pt x="2216426" y="140553"/>
                </a:cubicBezTo>
                <a:cubicBezTo>
                  <a:pt x="1646583" y="-194064"/>
                  <a:pt x="823291" y="132271"/>
                  <a:pt x="0" y="458606"/>
                </a:cubicBezTo>
              </a:path>
            </a:pathLst>
          </a:custGeom>
          <a:ln w="38100">
            <a:solidFill>
              <a:srgbClr val="FF000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82" name="Полилиния 381"/>
          <p:cNvSpPr/>
          <p:nvPr/>
        </p:nvSpPr>
        <p:spPr>
          <a:xfrm>
            <a:off x="5522388" y="1242391"/>
            <a:ext cx="1961777" cy="4104861"/>
          </a:xfrm>
          <a:custGeom>
            <a:avLst/>
            <a:gdLst>
              <a:gd name="connsiteX0" fmla="*/ 1047377 w 1961777"/>
              <a:gd name="connsiteY0" fmla="*/ 4104861 h 4104861"/>
              <a:gd name="connsiteX1" fmla="*/ 1454882 w 1961777"/>
              <a:gd name="connsiteY1" fmla="*/ 3190461 h 4104861"/>
              <a:gd name="connsiteX2" fmla="*/ 3769 w 1961777"/>
              <a:gd name="connsiteY2" fmla="*/ 1590261 h 4104861"/>
              <a:gd name="connsiteX3" fmla="*/ 1961777 w 1961777"/>
              <a:gd name="connsiteY3" fmla="*/ 0 h 4104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61777" h="4104861">
                <a:moveTo>
                  <a:pt x="1047377" y="4104861"/>
                </a:moveTo>
                <a:cubicBezTo>
                  <a:pt x="1338097" y="3857211"/>
                  <a:pt x="1628817" y="3609561"/>
                  <a:pt x="1454882" y="3190461"/>
                </a:cubicBezTo>
                <a:cubicBezTo>
                  <a:pt x="1280947" y="2771361"/>
                  <a:pt x="-80713" y="2122004"/>
                  <a:pt x="3769" y="1590261"/>
                </a:cubicBezTo>
                <a:cubicBezTo>
                  <a:pt x="88251" y="1058518"/>
                  <a:pt x="1625503" y="205409"/>
                  <a:pt x="1961777" y="0"/>
                </a:cubicBezTo>
              </a:path>
            </a:pathLst>
          </a:custGeom>
          <a:ln w="38100">
            <a:solidFill>
              <a:srgbClr val="FF000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16" name="Дуга 515"/>
          <p:cNvSpPr/>
          <p:nvPr/>
        </p:nvSpPr>
        <p:spPr>
          <a:xfrm rot="5400000">
            <a:off x="571810" y="46042"/>
            <a:ext cx="2304952" cy="4026186"/>
          </a:xfrm>
          <a:prstGeom prst="arc">
            <a:avLst>
              <a:gd name="adj1" fmla="val 10575173"/>
              <a:gd name="adj2" fmla="val 20350718"/>
            </a:avLst>
          </a:prstGeom>
          <a:ln w="38100">
            <a:solidFill>
              <a:srgbClr val="FF000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7" name="Picture 9"/>
          <p:cNvPicPr>
            <a:picLocks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667" y="552099"/>
            <a:ext cx="5810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8" name="Picture 17"/>
          <p:cNvPicPr>
            <a:picLocks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3270" y="4869160"/>
            <a:ext cx="732946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9" name="TextBox 378"/>
          <p:cNvSpPr txBox="1"/>
          <p:nvPr/>
        </p:nvSpPr>
        <p:spPr>
          <a:xfrm>
            <a:off x="683568" y="98444"/>
            <a:ext cx="7719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chemeClr val="tx2"/>
                </a:solidFill>
              </a:rPr>
              <a:t>Казимир </a:t>
            </a:r>
            <a:r>
              <a:rPr lang="ru-RU" sz="1400" b="1" dirty="0" err="1" smtClean="0">
                <a:solidFill>
                  <a:schemeClr val="tx2"/>
                </a:solidFill>
              </a:rPr>
              <a:t>Войткевич</a:t>
            </a:r>
            <a:r>
              <a:rPr lang="ru-RU" sz="1400" b="1" dirty="0" smtClean="0">
                <a:solidFill>
                  <a:schemeClr val="tx2"/>
                </a:solidFill>
              </a:rPr>
              <a:t>, тема: «</a:t>
            </a:r>
            <a:r>
              <a:rPr lang="ru-RU" sz="1400" b="1" dirty="0" err="1" smtClean="0">
                <a:solidFill>
                  <a:schemeClr val="tx2"/>
                </a:solidFill>
              </a:rPr>
              <a:t>Пиринг</a:t>
            </a:r>
            <a:r>
              <a:rPr lang="ru-RU" sz="1400" b="1" dirty="0" smtClean="0">
                <a:solidFill>
                  <a:schemeClr val="tx2"/>
                </a:solidFill>
              </a:rPr>
              <a:t> как формирование региональной информационной среды»</a:t>
            </a:r>
            <a:endParaRPr lang="ru-RU" sz="1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35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30342" y="6441993"/>
            <a:ext cx="40445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chemeClr val="tx2"/>
                </a:solidFill>
              </a:rPr>
              <a:t>Красноярск, Группа компаний «Интертакс»</a:t>
            </a:r>
            <a:endParaRPr lang="ru-RU" sz="1600" b="1" dirty="0">
              <a:solidFill>
                <a:schemeClr val="tx2"/>
              </a:solidFill>
            </a:endParaRPr>
          </a:p>
        </p:txBody>
      </p:sp>
      <p:pic>
        <p:nvPicPr>
          <p:cNvPr id="3" name="Picture 2" descr="http://intertax.ru/netcat_files/11_19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3010" y="6381328"/>
            <a:ext cx="809265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3568" y="98444"/>
            <a:ext cx="7719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chemeClr val="tx2"/>
                </a:solidFill>
              </a:rPr>
              <a:t>Казимир </a:t>
            </a:r>
            <a:r>
              <a:rPr lang="ru-RU" sz="1400" b="1" dirty="0" err="1" smtClean="0">
                <a:solidFill>
                  <a:schemeClr val="tx2"/>
                </a:solidFill>
              </a:rPr>
              <a:t>Войткевич</a:t>
            </a:r>
            <a:r>
              <a:rPr lang="ru-RU" sz="1400" b="1" dirty="0" smtClean="0">
                <a:solidFill>
                  <a:schemeClr val="tx2"/>
                </a:solidFill>
              </a:rPr>
              <a:t>, тема: «</a:t>
            </a:r>
            <a:r>
              <a:rPr lang="ru-RU" sz="1400" b="1" dirty="0" err="1" smtClean="0">
                <a:solidFill>
                  <a:schemeClr val="tx2"/>
                </a:solidFill>
              </a:rPr>
              <a:t>Пиринг</a:t>
            </a:r>
            <a:r>
              <a:rPr lang="ru-RU" sz="1400" b="1" dirty="0" smtClean="0">
                <a:solidFill>
                  <a:schemeClr val="tx2"/>
                </a:solidFill>
              </a:rPr>
              <a:t> как формирование региональной информационной среды»</a:t>
            </a:r>
            <a:endParaRPr lang="ru-RU" sz="1400" b="1" dirty="0">
              <a:solidFill>
                <a:schemeClr val="tx2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36542" y="2636912"/>
            <a:ext cx="747202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7200" b="1" spc="50" dirty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WW</a:t>
            </a:r>
            <a:r>
              <a:rPr lang="en-US" sz="7200" b="1" spc="50" dirty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</a:t>
            </a:r>
            <a:r>
              <a:rPr lang="en-US" sz="7200" b="1" spc="50" dirty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r>
              <a:rPr lang="en-US" sz="7200" b="1" spc="50" dirty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KRS-IX</a:t>
            </a:r>
            <a:r>
              <a:rPr lang="en-US" sz="7200" b="1" spc="50" dirty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.RU</a:t>
            </a:r>
            <a:endParaRPr lang="ru-RU" sz="7200" b="1" spc="50" dirty="0">
              <a:ln w="11430"/>
              <a:solidFill>
                <a:schemeClr val="tx2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6405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164</Words>
  <Application>Microsoft Office PowerPoint</Application>
  <PresentationFormat>Экран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intertax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cto</dc:creator>
  <cp:lastModifiedBy>cto</cp:lastModifiedBy>
  <cp:revision>48</cp:revision>
  <dcterms:created xsi:type="dcterms:W3CDTF">2012-10-15T13:04:42Z</dcterms:created>
  <dcterms:modified xsi:type="dcterms:W3CDTF">2012-10-17T02:08:40Z</dcterms:modified>
</cp:coreProperties>
</file>