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03" r:id="rId2"/>
    <p:sldId id="413" r:id="rId3"/>
    <p:sldId id="408" r:id="rId4"/>
    <p:sldId id="410" r:id="rId5"/>
    <p:sldId id="411" r:id="rId6"/>
    <p:sldId id="414" r:id="rId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CCDBA9"/>
    <a:srgbClr val="DAE5C1"/>
    <a:srgbClr val="FFFA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8" autoAdjust="0"/>
    <p:restoredTop sz="94550" autoAdjust="0"/>
  </p:normalViewPr>
  <p:slideViewPr>
    <p:cSldViewPr>
      <p:cViewPr>
        <p:scale>
          <a:sx n="70" d="100"/>
          <a:sy n="70" d="100"/>
        </p:scale>
        <p:origin x="-810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946400" cy="496888"/>
          </a:xfrm>
          <a:prstGeom prst="rect">
            <a:avLst/>
          </a:prstGeom>
        </p:spPr>
        <p:txBody>
          <a:bodyPr vert="horz" lIns="91279" tIns="45646" rIns="91279" bIns="456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10" y="1"/>
            <a:ext cx="2946400" cy="496888"/>
          </a:xfrm>
          <a:prstGeom prst="rect">
            <a:avLst/>
          </a:prstGeom>
        </p:spPr>
        <p:txBody>
          <a:bodyPr vert="horz" lIns="91279" tIns="45646" rIns="91279" bIns="456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A5ED18-E56B-40EA-A510-BE4F3AA231E1}" type="datetimeFigureOut">
              <a:rPr lang="ru-RU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9" tIns="45646" rIns="91279" bIns="4564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75" y="4716481"/>
            <a:ext cx="5438775" cy="4467225"/>
          </a:xfrm>
          <a:prstGeom prst="rect">
            <a:avLst/>
          </a:prstGeom>
        </p:spPr>
        <p:txBody>
          <a:bodyPr vert="horz" lIns="91279" tIns="45646" rIns="91279" bIns="4564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29764"/>
            <a:ext cx="2946400" cy="496888"/>
          </a:xfrm>
          <a:prstGeom prst="rect">
            <a:avLst/>
          </a:prstGeom>
        </p:spPr>
        <p:txBody>
          <a:bodyPr vert="horz" lIns="91279" tIns="45646" rIns="91279" bIns="456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10" y="9429764"/>
            <a:ext cx="2946400" cy="496888"/>
          </a:xfrm>
          <a:prstGeom prst="rect">
            <a:avLst/>
          </a:prstGeom>
        </p:spPr>
        <p:txBody>
          <a:bodyPr vert="horz" lIns="91279" tIns="45646" rIns="91279" bIns="456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C5BD77-1E3B-461A-90F3-30D780CDD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2976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B136-80B3-4FBE-90B4-CBAE5665D6B1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4B1F4-F963-4D5E-8D77-650541004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08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E44AE-D7AE-4177-818C-31E362F4E00A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FD42-068B-4F0F-8A71-7251A36C3B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859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33EC-9173-4A8E-B745-C307B7B34790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725C-2DDB-4479-8F85-EBEF4A1FF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931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2499F-9CC2-4539-956E-99F02ED7A94B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558C0-E198-4520-BD19-FECA34413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784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5769-8C7B-4524-BCF3-C6C767435E5F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1B230-525C-482F-BC75-3C828D3E4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1849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C53A3-355F-4CC1-9D4D-5481A613551B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C6F31-B26B-4266-956C-2C0679756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234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8F6B-1AF1-4D43-A540-0ED596790604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32AB4-2B39-4AD7-8A51-3EE5643D2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604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24EF-C29F-4EF4-A75D-73C433B02171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285D-7CE0-4971-979E-098ECBC7B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718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7063-FFE1-4D2C-91C5-CC41461D1E31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E6F7E-CEBF-48C4-A6F8-CB5D133D0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621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860EF-9FF1-40B0-80C0-341A5EFC988E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8D12-E43D-4697-AAC5-57F6AB594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6392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794E7-8F71-4FC1-BD49-889321C2DFB6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65E54-FCEE-48D6-8C2E-4E3E903314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342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EA9C5F-F796-4413-A2F5-6CD304F239B7}" type="datetime1">
              <a:rPr lang="ru-RU" smtClean="0"/>
              <a:pPr>
                <a:defRPr/>
              </a:pPr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8D6810-E4DE-4D58-8473-D291A97C6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t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 descr="Герб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85750"/>
            <a:ext cx="67468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601788"/>
            <a:ext cx="56435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323850" y="2565401"/>
            <a:ext cx="856932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4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Об особенностях перехода на программный бюджет в городе Красноярске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44624"/>
            <a:ext cx="9144000" cy="7200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28000">
              <a:lnSpc>
                <a:spcPts val="26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База для формирования муниципальных программ в городе Красноярске</a:t>
            </a:r>
          </a:p>
        </p:txBody>
      </p:sp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62056" y="6428358"/>
            <a:ext cx="514400" cy="385018"/>
          </a:xfrm>
        </p:spPr>
        <p:txBody>
          <a:bodyPr/>
          <a:lstStyle/>
          <a:p>
            <a:fld id="{C9248D16-4279-4883-ACDC-0B3E354ED729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043608" y="2636912"/>
            <a:ext cx="576064" cy="0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Правая фигурная скобка 3"/>
          <p:cNvSpPr/>
          <p:nvPr/>
        </p:nvSpPr>
        <p:spPr>
          <a:xfrm>
            <a:off x="7884368" y="1124744"/>
            <a:ext cx="288032" cy="4968552"/>
          </a:xfrm>
          <a:prstGeom prst="rightBrace">
            <a:avLst>
              <a:gd name="adj1" fmla="val 58875"/>
              <a:gd name="adj2" fmla="val 50000"/>
            </a:avLst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11560" y="6453336"/>
            <a:ext cx="1008112" cy="0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7973" y="6015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+mj-lt"/>
                <a:cs typeface="Times New Roman" pitchFamily="18" charset="0"/>
              </a:rPr>
              <a:t>2013</a:t>
            </a:r>
            <a:endParaRPr lang="ru-RU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7984" y="60152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+mj-lt"/>
                <a:cs typeface="Times New Roman" pitchFamily="18" charset="0"/>
              </a:rPr>
              <a:t>2014</a:t>
            </a:r>
            <a:endParaRPr lang="ru-RU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504" y="1916832"/>
            <a:ext cx="936104" cy="1249873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itchFamily="18" charset="0"/>
              </a:rPr>
              <a:t>9 ВЦП</a:t>
            </a:r>
            <a:endParaRPr lang="ru-RU" sz="2800" b="1" dirty="0"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7504" y="4267359"/>
            <a:ext cx="936104" cy="1249873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Times New Roman" pitchFamily="18" charset="0"/>
              </a:rPr>
              <a:t>28 ГЦП</a:t>
            </a:r>
            <a:endParaRPr lang="ru-RU" sz="2800" b="1" dirty="0"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619672" y="5589240"/>
            <a:ext cx="6264696" cy="504056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cs typeface="Times New Roman" pitchFamily="18" charset="0"/>
              </a:rPr>
              <a:t>новая</a:t>
            </a:r>
          </a:p>
          <a:p>
            <a:r>
              <a:rPr lang="ru-RU" sz="1600" dirty="0" smtClean="0">
                <a:cs typeface="Times New Roman" pitchFamily="18" charset="0"/>
              </a:rPr>
              <a:t>12. «Управление муниципальными финансами»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619672" y="4797152"/>
            <a:ext cx="6264696" cy="720080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cs typeface="Times New Roman" pitchFamily="18" charset="0"/>
              </a:rPr>
              <a:t>10. «Информатизация города»</a:t>
            </a:r>
          </a:p>
          <a:p>
            <a:r>
              <a:rPr lang="ru-RU" sz="1600" dirty="0" smtClean="0">
                <a:cs typeface="Times New Roman" pitchFamily="18" charset="0"/>
              </a:rPr>
              <a:t>11. «Поддержка и развитие малого и среднего предпринимательства»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172400" y="3140969"/>
            <a:ext cx="864096" cy="864095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cs typeface="Times New Roman" pitchFamily="18" charset="0"/>
              </a:rPr>
              <a:t>12 </a:t>
            </a:r>
          </a:p>
          <a:p>
            <a:pPr algn="ctr"/>
            <a:r>
              <a:rPr lang="ru-RU" sz="2400" b="1" dirty="0" smtClean="0">
                <a:cs typeface="Times New Roman" pitchFamily="18" charset="0"/>
              </a:rPr>
              <a:t>МП</a:t>
            </a:r>
            <a:endParaRPr lang="ru-RU" sz="2400" b="1" dirty="0"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619672" y="6165304"/>
            <a:ext cx="6264696" cy="57606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cs typeface="Times New Roman" pitchFamily="18" charset="0"/>
              </a:rPr>
              <a:t>мероприятия подпрограмм МП</a:t>
            </a:r>
            <a:endParaRPr lang="ru-RU" sz="2000" b="1" dirty="0">
              <a:cs typeface="Times New Roman" pitchFamily="18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1619672" y="1052736"/>
            <a:ext cx="6336704" cy="3672408"/>
            <a:chOff x="3643307" y="857232"/>
            <a:chExt cx="5429286" cy="3795904"/>
          </a:xfrm>
        </p:grpSpPr>
        <p:sp>
          <p:nvSpPr>
            <p:cNvPr id="49" name="Скругленный прямоугольник 48"/>
            <p:cNvSpPr/>
            <p:nvPr/>
          </p:nvSpPr>
          <p:spPr>
            <a:xfrm>
              <a:off x="3643307" y="857232"/>
              <a:ext cx="5357818" cy="3795904"/>
            </a:xfrm>
            <a:prstGeom prst="roundRect">
              <a:avLst>
                <a:gd name="adj" fmla="val 4688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50" name="Text Box 4"/>
            <p:cNvSpPr txBox="1">
              <a:spLocks noChangeArrowheads="1"/>
            </p:cNvSpPr>
            <p:nvPr/>
          </p:nvSpPr>
          <p:spPr bwMode="auto">
            <a:xfrm>
              <a:off x="3707941" y="857803"/>
              <a:ext cx="5364652" cy="3795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>
                <a:spcBef>
                  <a:spcPts val="0"/>
                </a:spcBef>
                <a:spcAft>
                  <a:spcPts val="200"/>
                </a:spcAft>
              </a:pPr>
              <a:r>
                <a:rPr lang="ru-RU" sz="1600" b="1" dirty="0" smtClean="0">
                  <a:cs typeface="Times New Roman" pitchFamily="18" charset="0"/>
                </a:rPr>
                <a:t>Муниципальные программы: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1. «Развитие культуры»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2. «Развитие образования»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3. «Развитие молодежной политики»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4. «Развитие системы социальной защиты населения»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5. «Обеспечение граждан города жилыми помещениями и объектами инженерно-транспортной и коммунальной инфраструктуры»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6. «Управление земельно-имущественными отношениями на территории города»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lang="ru-RU" sz="1600" dirty="0" smtClean="0">
                  <a:latin typeface="+mn-lt"/>
                  <a:cs typeface="Times New Roman" pitchFamily="18" charset="0"/>
                </a:rPr>
                <a:t>7.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«Обеспечение пассажирских перевозок транспортом общего пользования»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8. «Развитие физической культуры, спорта и туризма»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cs typeface="Times New Roman" pitchFamily="18" charset="0"/>
                </a:rPr>
                <a:t>9. «Развитие ЖКХ и дорожного комплекса»</a:t>
              </a:r>
            </a:p>
          </p:txBody>
        </p:sp>
      </p:grpSp>
      <p:cxnSp>
        <p:nvCxnSpPr>
          <p:cNvPr id="52" name="Прямая со стрелкой 51"/>
          <p:cNvCxnSpPr>
            <a:endCxn id="32" idx="1"/>
          </p:cNvCxnSpPr>
          <p:nvPr/>
        </p:nvCxnSpPr>
        <p:spPr>
          <a:xfrm>
            <a:off x="1043608" y="5157192"/>
            <a:ext cx="576064" cy="0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11560" y="5517232"/>
            <a:ext cx="0" cy="936104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94180" y="4809346"/>
            <a:ext cx="625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2</a:t>
            </a: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ГЦП</a:t>
            </a:r>
            <a:endParaRPr lang="ru-RU" sz="2000" b="1" dirty="0">
              <a:solidFill>
                <a:schemeClr val="accent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27584" y="6105490"/>
            <a:ext cx="625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26</a:t>
            </a: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ГЦП</a:t>
            </a:r>
            <a:endParaRPr lang="ru-RU" sz="2000" b="1" dirty="0">
              <a:solidFill>
                <a:schemeClr val="accent2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92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низ 4"/>
          <p:cNvSpPr/>
          <p:nvPr/>
        </p:nvSpPr>
        <p:spPr>
          <a:xfrm rot="19995399">
            <a:off x="5570429" y="2495678"/>
            <a:ext cx="725966" cy="1655642"/>
          </a:xfrm>
          <a:prstGeom prst="downArrow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3528" y="4180344"/>
            <a:ext cx="3960440" cy="209288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+mn-lt"/>
                <a:cs typeface="Times New Roman" pitchFamily="18" charset="0"/>
              </a:rPr>
              <a:t>Ведомственная целевая программа</a:t>
            </a:r>
          </a:p>
          <a:p>
            <a:pPr algn="ctr"/>
            <a:r>
              <a:rPr lang="ru-RU" sz="2600" i="1" dirty="0" smtClean="0">
                <a:latin typeface="+mn-lt"/>
                <a:cs typeface="Times New Roman" pitchFamily="18" charset="0"/>
              </a:rPr>
              <a:t>«Развитие строительной отрасли города Красноярска»</a:t>
            </a:r>
            <a:endParaRPr lang="ru-RU" sz="2600" i="1" dirty="0">
              <a:latin typeface="+mn-lt"/>
              <a:cs typeface="Times New Roman" pitchFamily="18" charset="0"/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85018"/>
          </a:xfrm>
        </p:spPr>
        <p:txBody>
          <a:bodyPr/>
          <a:lstStyle/>
          <a:p>
            <a:fld id="{C9248D16-4279-4883-ACDC-0B3E354ED72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1052736"/>
            <a:ext cx="8424936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latin typeface="+mn-lt"/>
                <a:cs typeface="Times New Roman" pitchFamily="18" charset="0"/>
              </a:rPr>
              <a:t>Объект АИП: строительство детского сада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i="1" dirty="0" smtClean="0">
                <a:latin typeface="+mn-lt"/>
                <a:cs typeface="Times New Roman" pitchFamily="18" charset="0"/>
              </a:rPr>
              <a:t>главный распорядитель средств – департамент градостроительства администрации города</a:t>
            </a:r>
            <a:endParaRPr lang="ru-RU" sz="280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0" y="44624"/>
            <a:ext cx="9144000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28000"/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Распределение расходов адресной </a:t>
            </a:r>
          </a:p>
          <a:p>
            <a:pPr defTabSz="828000"/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инвестиционной программы в городе Красноярске</a:t>
            </a:r>
            <a:endParaRPr lang="ru-RU" sz="2800" b="1" dirty="0" smtClean="0">
              <a:solidFill>
                <a:srgbClr val="C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4216439"/>
            <a:ext cx="3960440" cy="209288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+mn-lt"/>
                <a:cs typeface="Times New Roman" pitchFamily="18" charset="0"/>
              </a:rPr>
              <a:t>Муниципальная программа</a:t>
            </a:r>
          </a:p>
          <a:p>
            <a:pPr algn="ctr"/>
            <a:r>
              <a:rPr lang="ru-RU" sz="2600" i="1" dirty="0" smtClean="0">
                <a:latin typeface="+mn-lt"/>
                <a:cs typeface="Times New Roman" pitchFamily="18" charset="0"/>
              </a:rPr>
              <a:t>«Развитие образования в городе Красноярске»</a:t>
            </a:r>
          </a:p>
          <a:p>
            <a:pPr algn="ctr"/>
            <a:endParaRPr lang="ru-RU" sz="2600" i="1" dirty="0">
              <a:latin typeface="+mn-lt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2924944"/>
            <a:ext cx="1703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  <a:t>2013 год</a:t>
            </a:r>
            <a:endParaRPr lang="ru-RU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6216" y="2924944"/>
            <a:ext cx="1703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  <a:t>2014 год</a:t>
            </a:r>
            <a:endParaRPr lang="ru-RU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23580000">
            <a:off x="2889465" y="2495676"/>
            <a:ext cx="725966" cy="1655642"/>
          </a:xfrm>
          <a:prstGeom prst="downArrow">
            <a:avLst/>
          </a:prstGeom>
          <a:solidFill>
            <a:srgbClr val="C0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Анализ муниципальной программы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на этапе согласования проекта в городе Красноярске</a:t>
            </a:r>
            <a:endParaRPr lang="ru-RU" sz="2800" b="1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64" name="Text Box 476"/>
          <p:cNvSpPr txBox="1">
            <a:spLocks noChangeArrowheads="1"/>
          </p:cNvSpPr>
          <p:nvPr/>
        </p:nvSpPr>
        <p:spPr bwMode="auto">
          <a:xfrm>
            <a:off x="395536" y="5373216"/>
            <a:ext cx="4104455" cy="12241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Мероприятия подпрограммы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Мероприятие 1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Мероприятие 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  <a:cs typeface="Times New Roman" pitchFamily="18" charset="0"/>
              </a:rPr>
              <a:t>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9" name="Rectangle 402"/>
          <p:cNvSpPr>
            <a:spLocks noChangeArrowheads="1"/>
          </p:cNvSpPr>
          <p:nvPr/>
        </p:nvSpPr>
        <p:spPr bwMode="auto">
          <a:xfrm>
            <a:off x="1800200" y="2132856"/>
            <a:ext cx="104360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Задача 1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2" name="Text Box 406"/>
          <p:cNvSpPr txBox="1">
            <a:spLocks noChangeArrowheads="1"/>
          </p:cNvSpPr>
          <p:nvPr/>
        </p:nvSpPr>
        <p:spPr bwMode="auto">
          <a:xfrm>
            <a:off x="395536" y="2852936"/>
            <a:ext cx="4104456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Подпрограмма 1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1" name="Text Box 410"/>
          <p:cNvSpPr txBox="1">
            <a:spLocks noChangeArrowheads="1"/>
          </p:cNvSpPr>
          <p:nvPr/>
        </p:nvSpPr>
        <p:spPr bwMode="auto">
          <a:xfrm>
            <a:off x="395536" y="3212976"/>
            <a:ext cx="124261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63" name="Text Box 414"/>
          <p:cNvSpPr txBox="1">
            <a:spLocks noChangeArrowheads="1"/>
          </p:cNvSpPr>
          <p:nvPr/>
        </p:nvSpPr>
        <p:spPr bwMode="auto">
          <a:xfrm>
            <a:off x="395536" y="1772816"/>
            <a:ext cx="8424935" cy="360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Задачи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0" name="Text Box 490"/>
          <p:cNvSpPr txBox="1">
            <a:spLocks noChangeArrowheads="1"/>
          </p:cNvSpPr>
          <p:nvPr/>
        </p:nvSpPr>
        <p:spPr bwMode="auto">
          <a:xfrm>
            <a:off x="1619672" y="3212976"/>
            <a:ext cx="2880320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Целевой индикатор 1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Целевой индикатор 2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5" name="Text Box 491"/>
          <p:cNvSpPr txBox="1">
            <a:spLocks noChangeArrowheads="1"/>
          </p:cNvSpPr>
          <p:nvPr/>
        </p:nvSpPr>
        <p:spPr bwMode="auto">
          <a:xfrm>
            <a:off x="1619672" y="4293096"/>
            <a:ext cx="2880320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Показатель 1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Показатель 2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…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54" name="Text Box 495"/>
          <p:cNvSpPr txBox="1">
            <a:spLocks noChangeArrowheads="1"/>
          </p:cNvSpPr>
          <p:nvPr/>
        </p:nvSpPr>
        <p:spPr bwMode="auto">
          <a:xfrm>
            <a:off x="395536" y="4293096"/>
            <a:ext cx="122413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Задача 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Задача 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339752" y="263691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696744" y="263691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339752" y="407707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339752" y="515719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414"/>
          <p:cNvSpPr txBox="1">
            <a:spLocks noChangeArrowheads="1"/>
          </p:cNvSpPr>
          <p:nvPr/>
        </p:nvSpPr>
        <p:spPr bwMode="auto">
          <a:xfrm>
            <a:off x="395536" y="1196752"/>
            <a:ext cx="8424936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Цель муниципальной программы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4499992" y="155679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85018"/>
          </a:xfrm>
        </p:spPr>
        <p:txBody>
          <a:bodyPr/>
          <a:lstStyle/>
          <a:p>
            <a:fld id="{C9248D16-4279-4883-ACDC-0B3E354ED72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2" name="Text Box 476"/>
          <p:cNvSpPr txBox="1">
            <a:spLocks noChangeArrowheads="1"/>
          </p:cNvSpPr>
          <p:nvPr/>
        </p:nvSpPr>
        <p:spPr bwMode="auto">
          <a:xfrm>
            <a:off x="4716016" y="5373216"/>
            <a:ext cx="4104455" cy="12241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Мероприятия подпрограммы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Мероприятие 1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Мероприятие 2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+mn-lt"/>
                <a:cs typeface="Times New Roman" pitchFamily="18" charset="0"/>
              </a:rPr>
              <a:t>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53" name="Text Box 406"/>
          <p:cNvSpPr txBox="1">
            <a:spLocks noChangeArrowheads="1"/>
          </p:cNvSpPr>
          <p:nvPr/>
        </p:nvSpPr>
        <p:spPr bwMode="auto">
          <a:xfrm>
            <a:off x="4716016" y="2852936"/>
            <a:ext cx="4104456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Подпрограмма 2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54" name="Text Box 410"/>
          <p:cNvSpPr txBox="1">
            <a:spLocks noChangeArrowheads="1"/>
          </p:cNvSpPr>
          <p:nvPr/>
        </p:nvSpPr>
        <p:spPr bwMode="auto">
          <a:xfrm>
            <a:off x="4716016" y="3212976"/>
            <a:ext cx="124261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55" name="Text Box 490"/>
          <p:cNvSpPr txBox="1">
            <a:spLocks noChangeArrowheads="1"/>
          </p:cNvSpPr>
          <p:nvPr/>
        </p:nvSpPr>
        <p:spPr bwMode="auto">
          <a:xfrm>
            <a:off x="5940152" y="3212976"/>
            <a:ext cx="2880320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Целевой индикатор 1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Целевой индикатор 2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56" name="Text Box 491"/>
          <p:cNvSpPr txBox="1">
            <a:spLocks noChangeArrowheads="1"/>
          </p:cNvSpPr>
          <p:nvPr/>
        </p:nvSpPr>
        <p:spPr bwMode="auto">
          <a:xfrm>
            <a:off x="5940152" y="4293096"/>
            <a:ext cx="2880320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Показатель 1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Показатель 2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…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57" name="Text Box 495"/>
          <p:cNvSpPr txBox="1">
            <a:spLocks noChangeArrowheads="1"/>
          </p:cNvSpPr>
          <p:nvPr/>
        </p:nvSpPr>
        <p:spPr bwMode="auto">
          <a:xfrm>
            <a:off x="4716016" y="4293096"/>
            <a:ext cx="1224136" cy="8640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tabLst>
                <a:tab pos="180975" algn="l"/>
              </a:tabLs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Задача 1</a:t>
            </a:r>
            <a:endParaRPr lang="ru-RU" dirty="0" smtClean="0">
              <a:cs typeface="Times New Roman" pitchFamily="18" charset="0"/>
            </a:endParaRPr>
          </a:p>
          <a:p>
            <a:pPr lvl="0" eaLnBrk="0" hangingPunct="0">
              <a:tabLst>
                <a:tab pos="180975" algn="l"/>
              </a:tabLs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Задача 2</a:t>
            </a:r>
          </a:p>
          <a:p>
            <a:pPr eaLnBrk="0" hangingPunct="0">
              <a:tabLst>
                <a:tab pos="180975" algn="l"/>
              </a:tabLst>
            </a:pP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…</a:t>
            </a:r>
            <a:endParaRPr lang="ru-RU" dirty="0" smtClean="0">
              <a:cs typeface="Times New Roman" pitchFamily="18" charset="0"/>
            </a:endParaRPr>
          </a:p>
          <a:p>
            <a:pPr lvl="0" eaLnBrk="0" hangingPunct="0">
              <a:tabLst>
                <a:tab pos="180975" algn="l"/>
              </a:tabLst>
            </a:pPr>
            <a:endParaRPr lang="ru-RU" dirty="0" smtClean="0"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6660232" y="407707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660232" y="5157192"/>
            <a:ext cx="0" cy="216024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399"/>
          <p:cNvSpPr>
            <a:spLocks noChangeArrowheads="1"/>
          </p:cNvSpPr>
          <p:nvPr/>
        </p:nvSpPr>
        <p:spPr bwMode="auto">
          <a:xfrm>
            <a:off x="6192688" y="2132856"/>
            <a:ext cx="1043608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Задача 2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4056"/>
            <a:ext cx="9144000" cy="62068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Привлечение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средств из всех возможных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источников</a:t>
            </a:r>
            <a:endParaRPr lang="ru-RU" sz="3600" b="1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85018"/>
          </a:xfrm>
        </p:spPr>
        <p:txBody>
          <a:bodyPr/>
          <a:lstStyle/>
          <a:p>
            <a:fld id="{C9248D16-4279-4883-ACDC-0B3E354ED72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060848"/>
            <a:ext cx="8424936" cy="3305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txBody>
          <a:bodyPr wrap="square" rtlCol="0">
            <a:spAutoFit/>
          </a:bodyPr>
          <a:lstStyle/>
          <a:p>
            <a:pPr marL="901700" lvl="0" indent="-342900" eaLnBrk="0" hangingPunct="0">
              <a:spcBef>
                <a:spcPct val="20000"/>
              </a:spcBef>
              <a:buFontTx/>
              <a:buChar char="-"/>
            </a:pP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вышестоящие бюджеты;</a:t>
            </a:r>
          </a:p>
          <a:p>
            <a:pPr marL="901700" lvl="0" indent="-342900" eaLnBrk="0" hangingPunct="0">
              <a:spcBef>
                <a:spcPct val="20000"/>
              </a:spcBef>
              <a:buFontTx/>
              <a:buChar char="-"/>
            </a:pPr>
            <a:r>
              <a:rPr lang="ru-RU" sz="3600" dirty="0" err="1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муниципально-частное</a:t>
            </a: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 партнерство;</a:t>
            </a:r>
          </a:p>
          <a:p>
            <a:pPr marL="901700" lvl="0" indent="-342900" eaLnBrk="0" hangingPunct="0">
              <a:spcBef>
                <a:spcPct val="20000"/>
              </a:spcBef>
              <a:buFontTx/>
              <a:buChar char="-"/>
            </a:pP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население</a:t>
            </a: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;</a:t>
            </a:r>
          </a:p>
          <a:p>
            <a:pPr marL="901700" lvl="0" indent="-342900" eaLnBrk="0" hangingPunct="0">
              <a:spcBef>
                <a:spcPct val="20000"/>
              </a:spcBef>
              <a:buFontTx/>
              <a:buChar char="-"/>
            </a:pPr>
            <a:r>
              <a:rPr lang="ru-RU" sz="3600" dirty="0" err="1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ресурсоснабжающие</a:t>
            </a: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организации;</a:t>
            </a:r>
            <a:endParaRPr lang="ru-RU" sz="36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marL="901700" lvl="0" indent="-342900" eaLnBrk="0" hangingPunct="0">
              <a:spcBef>
                <a:spcPct val="20000"/>
              </a:spcBef>
              <a:buFontTx/>
              <a:buChar char="-"/>
            </a:pPr>
            <a:r>
              <a:rPr lang="ru-RU" sz="3600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и др.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t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 descr="Герб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85750"/>
            <a:ext cx="674688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601788"/>
            <a:ext cx="56435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323850" y="2565401"/>
            <a:ext cx="856932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4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Об особенностях перехода на программный бюджет в городе Красноярске</a:t>
            </a:r>
          </a:p>
        </p:txBody>
      </p:sp>
    </p:spTree>
    <p:extLst>
      <p:ext uri="{BB962C8B-B14F-4D97-AF65-F5344CB8AC3E}">
        <p14:creationId xmlns:p14="http://schemas.microsoft.com/office/powerpoint/2010/main" xmlns="" val="280094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9081</TotalTime>
  <Words>278</Words>
  <Application>Microsoft Office PowerPoint</Application>
  <PresentationFormat>Экран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Анализ муниципальной программы  на этапе согласования проекта в городе Красноярске</vt:lpstr>
      <vt:lpstr>Привлечение средств из всех возможных источников</vt:lpstr>
      <vt:lpstr>Слайд 6</vt:lpstr>
    </vt:vector>
  </TitlesOfParts>
  <Company>DEPFIN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motoroeva</dc:creator>
  <cp:lastModifiedBy>bogdanovfv</cp:lastModifiedBy>
  <cp:revision>904</cp:revision>
  <cp:lastPrinted>2013-12-14T12:08:35Z</cp:lastPrinted>
  <dcterms:created xsi:type="dcterms:W3CDTF">2012-11-21T09:10:04Z</dcterms:created>
  <dcterms:modified xsi:type="dcterms:W3CDTF">2014-04-17T00:49:00Z</dcterms:modified>
</cp:coreProperties>
</file>