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wdp" ContentType="image/vnd.ms-photo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61" r:id="rId1"/>
  </p:sldMasterIdLst>
  <p:notesMasterIdLst>
    <p:notesMasterId r:id="rId15"/>
  </p:notesMasterIdLst>
  <p:sldIdLst>
    <p:sldId id="298" r:id="rId2"/>
    <p:sldId id="302" r:id="rId3"/>
    <p:sldId id="274" r:id="rId4"/>
    <p:sldId id="283" r:id="rId5"/>
    <p:sldId id="285" r:id="rId6"/>
    <p:sldId id="286" r:id="rId7"/>
    <p:sldId id="288" r:id="rId8"/>
    <p:sldId id="290" r:id="rId9"/>
    <p:sldId id="292" r:id="rId10"/>
    <p:sldId id="294" r:id="rId11"/>
    <p:sldId id="295" r:id="rId12"/>
    <p:sldId id="300" r:id="rId13"/>
    <p:sldId id="301" r:id="rId1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B424"/>
    <a:srgbClr val="294667"/>
    <a:srgbClr val="4E6D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F096B66B-0D48-4D44-BCB1-6C24A9280D30}">
  <a:tblStyle styleId="{F096B66B-0D48-4D44-BCB1-6C24A9280D30}" styleName="Table_0">
    <a:wholeTbl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86" d="100"/>
          <a:sy n="186" d="100"/>
        </p:scale>
        <p:origin x="-120" y="-125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35123634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813530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Shape 25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1" name="Shape 2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455773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Shape 25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1" name="Shape 2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455773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Shape 28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2" name="Shape 2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586165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Shape 28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2" name="Shape 2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628547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Shape 28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2" name="Shape 2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786796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Shape 28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2" name="Shape 2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441334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Shape 28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2" name="Shape 2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193848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Shape 28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2" name="Shape 2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295352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Shape 28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2" name="Shape 2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805980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Shape 25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1" name="Shape 2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264670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0" y="0"/>
            <a:ext cx="2393795" cy="5143500"/>
          </a:xfrm>
          <a:prstGeom prst="rect">
            <a:avLst/>
          </a:prstGeom>
          <a:solidFill>
            <a:srgbClr val="294667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/>
          <p:nvPr/>
        </p:nvSpPr>
        <p:spPr>
          <a:xfrm>
            <a:off x="2393795" y="0"/>
            <a:ext cx="6750205" cy="5143500"/>
          </a:xfrm>
          <a:prstGeom prst="rect">
            <a:avLst/>
          </a:prstGeom>
          <a:solidFill>
            <a:srgbClr val="FFB42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3233277" y="620250"/>
            <a:ext cx="4903800" cy="1159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rgbClr val="FFFFFF"/>
              </a:buClr>
              <a:buSzPct val="100000"/>
              <a:defRPr sz="36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buClr>
                <a:srgbClr val="FFFFFF"/>
              </a:buClr>
              <a:buSzPct val="100000"/>
              <a:defRPr sz="3600">
                <a:solidFill>
                  <a:srgbClr val="FFFFFF"/>
                </a:solidFill>
              </a:defRPr>
            </a:lvl2pPr>
            <a:lvl3pPr lvl="2">
              <a:spcBef>
                <a:spcPts val="0"/>
              </a:spcBef>
              <a:buClr>
                <a:srgbClr val="FFFFFF"/>
              </a:buClr>
              <a:buSzPct val="100000"/>
              <a:defRPr sz="3600">
                <a:solidFill>
                  <a:srgbClr val="FFFFFF"/>
                </a:solidFill>
              </a:defRPr>
            </a:lvl3pPr>
            <a:lvl4pPr lvl="3">
              <a:spcBef>
                <a:spcPts val="0"/>
              </a:spcBef>
              <a:buClr>
                <a:srgbClr val="FFFFFF"/>
              </a:buClr>
              <a:buSzPct val="100000"/>
              <a:defRPr sz="3600">
                <a:solidFill>
                  <a:srgbClr val="FFFFFF"/>
                </a:solidFill>
              </a:defRPr>
            </a:lvl4pPr>
            <a:lvl5pPr lvl="4">
              <a:spcBef>
                <a:spcPts val="0"/>
              </a:spcBef>
              <a:buClr>
                <a:srgbClr val="FFFFFF"/>
              </a:buClr>
              <a:buSzPct val="100000"/>
              <a:defRPr sz="3600">
                <a:solidFill>
                  <a:srgbClr val="FFFFFF"/>
                </a:solidFill>
              </a:defRPr>
            </a:lvl5pPr>
            <a:lvl6pPr lvl="5">
              <a:spcBef>
                <a:spcPts val="0"/>
              </a:spcBef>
              <a:buClr>
                <a:srgbClr val="FFFFFF"/>
              </a:buClr>
              <a:buSzPct val="100000"/>
              <a:defRPr sz="3600">
                <a:solidFill>
                  <a:srgbClr val="FFFFFF"/>
                </a:solidFill>
              </a:defRPr>
            </a:lvl6pPr>
            <a:lvl7pPr lvl="6">
              <a:spcBef>
                <a:spcPts val="0"/>
              </a:spcBef>
              <a:buClr>
                <a:srgbClr val="FFFFFF"/>
              </a:buClr>
              <a:buSzPct val="100000"/>
              <a:defRPr sz="3600">
                <a:solidFill>
                  <a:srgbClr val="FFFFFF"/>
                </a:solidFill>
              </a:defRPr>
            </a:lvl7pPr>
            <a:lvl8pPr lvl="7">
              <a:spcBef>
                <a:spcPts val="0"/>
              </a:spcBef>
              <a:buClr>
                <a:srgbClr val="FFFFFF"/>
              </a:buClr>
              <a:buSzPct val="100000"/>
              <a:defRPr sz="3600">
                <a:solidFill>
                  <a:srgbClr val="FFFFFF"/>
                </a:solidFill>
              </a:defRPr>
            </a:lvl8pPr>
            <a:lvl9pPr lvl="8">
              <a:spcBef>
                <a:spcPts val="0"/>
              </a:spcBef>
              <a:buClr>
                <a:srgbClr val="FFFFFF"/>
              </a:buClr>
              <a:buSzPct val="100000"/>
              <a:defRPr sz="36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cxnSp>
        <p:nvCxnSpPr>
          <p:cNvPr id="13" name="Shape 13"/>
          <p:cNvCxnSpPr/>
          <p:nvPr/>
        </p:nvCxnSpPr>
        <p:spPr>
          <a:xfrm>
            <a:off x="3369792" y="1950300"/>
            <a:ext cx="695700" cy="0"/>
          </a:xfrm>
          <a:prstGeom prst="straightConnector1">
            <a:avLst/>
          </a:prstGeom>
          <a:noFill/>
          <a:ln w="38100" cap="flat" cmpd="sng">
            <a:solidFill>
              <a:srgbClr val="FFFFFF"/>
            </a:solidFill>
            <a:prstDash val="solid"/>
            <a:round/>
            <a:headEnd type="none" w="lg" len="lg"/>
            <a:tailEnd type="none" w="lg" len="lg"/>
          </a:ln>
        </p:spPr>
      </p:cxnSp>
    </p:spTree>
    <p:extLst>
      <p:ext uri="{BB962C8B-B14F-4D97-AF65-F5344CB8AC3E}">
        <p14:creationId xmlns:p14="http://schemas.microsoft.com/office/powerpoint/2010/main" val="3201144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6750205" y="0"/>
            <a:ext cx="2393795" cy="5143500"/>
          </a:xfrm>
          <a:prstGeom prst="rect">
            <a:avLst/>
          </a:prstGeom>
          <a:solidFill>
            <a:srgbClr val="294667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/>
          <p:nvPr/>
        </p:nvSpPr>
        <p:spPr>
          <a:xfrm>
            <a:off x="-5310" y="0"/>
            <a:ext cx="6755516" cy="5143500"/>
          </a:xfrm>
          <a:prstGeom prst="rect">
            <a:avLst/>
          </a:prstGeom>
          <a:solidFill>
            <a:srgbClr val="FFB42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482643" y="367489"/>
            <a:ext cx="4903800" cy="1159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rgbClr val="FFFFFF"/>
              </a:buClr>
              <a:buSzPct val="100000"/>
              <a:defRPr sz="36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buClr>
                <a:srgbClr val="FFFFFF"/>
              </a:buClr>
              <a:buSzPct val="100000"/>
              <a:defRPr sz="3600">
                <a:solidFill>
                  <a:srgbClr val="FFFFFF"/>
                </a:solidFill>
              </a:defRPr>
            </a:lvl2pPr>
            <a:lvl3pPr lvl="2">
              <a:spcBef>
                <a:spcPts val="0"/>
              </a:spcBef>
              <a:buClr>
                <a:srgbClr val="FFFFFF"/>
              </a:buClr>
              <a:buSzPct val="100000"/>
              <a:defRPr sz="3600">
                <a:solidFill>
                  <a:srgbClr val="FFFFFF"/>
                </a:solidFill>
              </a:defRPr>
            </a:lvl3pPr>
            <a:lvl4pPr lvl="3">
              <a:spcBef>
                <a:spcPts val="0"/>
              </a:spcBef>
              <a:buClr>
                <a:srgbClr val="FFFFFF"/>
              </a:buClr>
              <a:buSzPct val="100000"/>
              <a:defRPr sz="3600">
                <a:solidFill>
                  <a:srgbClr val="FFFFFF"/>
                </a:solidFill>
              </a:defRPr>
            </a:lvl4pPr>
            <a:lvl5pPr lvl="4">
              <a:spcBef>
                <a:spcPts val="0"/>
              </a:spcBef>
              <a:buClr>
                <a:srgbClr val="FFFFFF"/>
              </a:buClr>
              <a:buSzPct val="100000"/>
              <a:defRPr sz="3600">
                <a:solidFill>
                  <a:srgbClr val="FFFFFF"/>
                </a:solidFill>
              </a:defRPr>
            </a:lvl5pPr>
            <a:lvl6pPr lvl="5">
              <a:spcBef>
                <a:spcPts val="0"/>
              </a:spcBef>
              <a:buClr>
                <a:srgbClr val="FFFFFF"/>
              </a:buClr>
              <a:buSzPct val="100000"/>
              <a:defRPr sz="3600">
                <a:solidFill>
                  <a:srgbClr val="FFFFFF"/>
                </a:solidFill>
              </a:defRPr>
            </a:lvl6pPr>
            <a:lvl7pPr lvl="6">
              <a:spcBef>
                <a:spcPts val="0"/>
              </a:spcBef>
              <a:buClr>
                <a:srgbClr val="FFFFFF"/>
              </a:buClr>
              <a:buSzPct val="100000"/>
              <a:defRPr sz="3600">
                <a:solidFill>
                  <a:srgbClr val="FFFFFF"/>
                </a:solidFill>
              </a:defRPr>
            </a:lvl7pPr>
            <a:lvl8pPr lvl="7">
              <a:spcBef>
                <a:spcPts val="0"/>
              </a:spcBef>
              <a:buClr>
                <a:srgbClr val="FFFFFF"/>
              </a:buClr>
              <a:buSzPct val="100000"/>
              <a:defRPr sz="3600">
                <a:solidFill>
                  <a:srgbClr val="FFFFFF"/>
                </a:solidFill>
              </a:defRPr>
            </a:lvl8pPr>
            <a:lvl9pPr lvl="8">
              <a:spcBef>
                <a:spcPts val="0"/>
              </a:spcBef>
              <a:buClr>
                <a:srgbClr val="FFFFFF"/>
              </a:buClr>
              <a:buSzPct val="100000"/>
              <a:defRPr sz="36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cxnSp>
        <p:nvCxnSpPr>
          <p:cNvPr id="13" name="Shape 13"/>
          <p:cNvCxnSpPr/>
          <p:nvPr/>
        </p:nvCxnSpPr>
        <p:spPr>
          <a:xfrm>
            <a:off x="619158" y="1697539"/>
            <a:ext cx="695700" cy="0"/>
          </a:xfrm>
          <a:prstGeom prst="straightConnector1">
            <a:avLst/>
          </a:prstGeom>
          <a:noFill/>
          <a:ln w="38100" cap="flat" cmpd="sng">
            <a:solidFill>
              <a:srgbClr val="FFFFFF"/>
            </a:solidFill>
            <a:prstDash val="solid"/>
            <a:round/>
            <a:headEnd type="none" w="lg" len="lg"/>
            <a:tailEnd type="none" w="lg" len="lg"/>
          </a:ln>
        </p:spPr>
      </p:cxnSp>
    </p:spTree>
    <p:extLst>
      <p:ext uri="{BB962C8B-B14F-4D97-AF65-F5344CB8AC3E}">
        <p14:creationId xmlns:p14="http://schemas.microsoft.com/office/powerpoint/2010/main" val="3422505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 (white)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/>
          <p:nvPr/>
        </p:nvSpPr>
        <p:spPr>
          <a:xfrm flipV="1">
            <a:off x="-6000" y="0"/>
            <a:ext cx="9149875" cy="536700"/>
          </a:xfrm>
          <a:prstGeom prst="rect">
            <a:avLst/>
          </a:prstGeom>
          <a:solidFill>
            <a:srgbClr val="FFA800">
              <a:alpha val="8588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7" name="Shape 67"/>
          <p:cNvSpPr/>
          <p:nvPr/>
        </p:nvSpPr>
        <p:spPr>
          <a:xfrm>
            <a:off x="-6000" y="536700"/>
            <a:ext cx="9149875" cy="4606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68" name="Shape 68"/>
          <p:cNvCxnSpPr/>
          <p:nvPr/>
        </p:nvCxnSpPr>
        <p:spPr>
          <a:xfrm>
            <a:off x="716638" y="529350"/>
            <a:ext cx="452399" cy="0"/>
          </a:xfrm>
          <a:prstGeom prst="straightConnector1">
            <a:avLst/>
          </a:prstGeom>
          <a:noFill/>
          <a:ln w="28575" cap="flat" cmpd="sng">
            <a:solidFill>
              <a:srgbClr val="294667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69" name="Shape 69"/>
          <p:cNvSpPr/>
          <p:nvPr/>
        </p:nvSpPr>
        <p:spPr>
          <a:xfrm>
            <a:off x="0" y="0"/>
            <a:ext cx="542700" cy="536700"/>
          </a:xfrm>
          <a:prstGeom prst="rect">
            <a:avLst/>
          </a:prstGeom>
          <a:solidFill>
            <a:srgbClr val="294667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716638" y="-138000"/>
            <a:ext cx="2147400" cy="674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-6000" y="0"/>
            <a:ext cx="548700" cy="536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rgbClr val="FFFFFF"/>
                </a:solidFill>
              </a:rPr>
              <a:t>‹#›</a:t>
            </a:fld>
            <a:endParaRPr lang="en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 1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/>
          <p:nvPr/>
        </p:nvSpPr>
        <p:spPr>
          <a:xfrm>
            <a:off x="-6000" y="0"/>
            <a:ext cx="9149875" cy="536700"/>
          </a:xfrm>
          <a:prstGeom prst="rect">
            <a:avLst/>
          </a:prstGeom>
          <a:solidFill>
            <a:srgbClr val="325680">
              <a:alpha val="8615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75" name="Shape 75"/>
          <p:cNvCxnSpPr/>
          <p:nvPr/>
        </p:nvCxnSpPr>
        <p:spPr>
          <a:xfrm>
            <a:off x="725391" y="536700"/>
            <a:ext cx="452399" cy="0"/>
          </a:xfrm>
          <a:prstGeom prst="straightConnector1">
            <a:avLst/>
          </a:prstGeom>
          <a:noFill/>
          <a:ln w="28575" cap="flat" cmpd="sng">
            <a:solidFill>
              <a:srgbClr val="FFA800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76" name="Shape 76"/>
          <p:cNvSpPr/>
          <p:nvPr/>
        </p:nvSpPr>
        <p:spPr>
          <a:xfrm>
            <a:off x="-1" y="0"/>
            <a:ext cx="548699" cy="536700"/>
          </a:xfrm>
          <a:prstGeom prst="rect">
            <a:avLst/>
          </a:prstGeom>
          <a:solidFill>
            <a:srgbClr val="FFA800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title"/>
          </p:nvPr>
        </p:nvSpPr>
        <p:spPr>
          <a:xfrm>
            <a:off x="536701" y="0"/>
            <a:ext cx="8607174" cy="536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78" name="Shape 78"/>
          <p:cNvSpPr txBox="1">
            <a:spLocks noGrp="1"/>
          </p:cNvSpPr>
          <p:nvPr>
            <p:ph type="sldNum" idx="12"/>
          </p:nvPr>
        </p:nvSpPr>
        <p:spPr>
          <a:xfrm>
            <a:off x="-6000" y="0"/>
            <a:ext cx="548700" cy="536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rgbClr val="FFFFFF"/>
                </a:solidFill>
              </a:rPr>
              <a:t>‹#›</a:t>
            </a:fld>
            <a:endParaRPr lang="en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 (dark)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/>
          <p:nvPr/>
        </p:nvSpPr>
        <p:spPr>
          <a:xfrm>
            <a:off x="0" y="-5925"/>
            <a:ext cx="9144000" cy="5149500"/>
          </a:xfrm>
          <a:prstGeom prst="frame">
            <a:avLst>
              <a:gd name="adj1" fmla="val 5041"/>
            </a:avLst>
          </a:prstGeom>
          <a:solidFill>
            <a:srgbClr val="FFA800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02143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Clr>
                <a:srgbClr val="294667"/>
              </a:buClr>
              <a:buFont typeface="Merriweather"/>
              <a:buNone/>
              <a:defRPr b="1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lvl="1">
              <a:spcBef>
                <a:spcPts val="0"/>
              </a:spcBef>
              <a:buClr>
                <a:srgbClr val="294667"/>
              </a:buClr>
              <a:buFont typeface="Merriweather"/>
              <a:buNone/>
              <a:defRPr b="1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lvl="2">
              <a:spcBef>
                <a:spcPts val="0"/>
              </a:spcBef>
              <a:buClr>
                <a:srgbClr val="294667"/>
              </a:buClr>
              <a:buFont typeface="Merriweather"/>
              <a:buNone/>
              <a:defRPr b="1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lvl="3">
              <a:spcBef>
                <a:spcPts val="0"/>
              </a:spcBef>
              <a:buClr>
                <a:srgbClr val="294667"/>
              </a:buClr>
              <a:buFont typeface="Merriweather"/>
              <a:buNone/>
              <a:defRPr b="1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lvl="4">
              <a:spcBef>
                <a:spcPts val="0"/>
              </a:spcBef>
              <a:buClr>
                <a:srgbClr val="294667"/>
              </a:buClr>
              <a:buFont typeface="Merriweather"/>
              <a:buNone/>
              <a:defRPr b="1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lvl="5">
              <a:spcBef>
                <a:spcPts val="0"/>
              </a:spcBef>
              <a:buClr>
                <a:srgbClr val="294667"/>
              </a:buClr>
              <a:buFont typeface="Merriweather"/>
              <a:buNone/>
              <a:defRPr b="1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lvl="6">
              <a:spcBef>
                <a:spcPts val="0"/>
              </a:spcBef>
              <a:buClr>
                <a:srgbClr val="294667"/>
              </a:buClr>
              <a:buFont typeface="Merriweather"/>
              <a:buNone/>
              <a:defRPr b="1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lvl="7">
              <a:spcBef>
                <a:spcPts val="0"/>
              </a:spcBef>
              <a:buClr>
                <a:srgbClr val="294667"/>
              </a:buClr>
              <a:buFont typeface="Merriweather"/>
              <a:buNone/>
              <a:defRPr b="1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lvl="8">
              <a:spcBef>
                <a:spcPts val="0"/>
              </a:spcBef>
              <a:buClr>
                <a:srgbClr val="294667"/>
              </a:buClr>
              <a:buFont typeface="Merriweather"/>
              <a:buNone/>
              <a:defRPr b="1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600"/>
              </a:spcBef>
              <a:buClr>
                <a:srgbClr val="FFA800"/>
              </a:buClr>
              <a:buSzPct val="100000"/>
              <a:buFont typeface="Open Sans"/>
              <a:buChar char="▫"/>
              <a:defRPr sz="1800">
                <a:solidFill>
                  <a:srgbClr val="021028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>
              <a:spcBef>
                <a:spcPts val="480"/>
              </a:spcBef>
              <a:buClr>
                <a:srgbClr val="FFA800"/>
              </a:buClr>
              <a:buSzPct val="100000"/>
              <a:buFont typeface="Open Sans"/>
              <a:buChar char="▪"/>
              <a:defRPr sz="1800">
                <a:solidFill>
                  <a:srgbClr val="021028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>
              <a:spcBef>
                <a:spcPts val="480"/>
              </a:spcBef>
              <a:buClr>
                <a:srgbClr val="FFA800"/>
              </a:buClr>
              <a:buSzPct val="100000"/>
              <a:buFont typeface="Open Sans"/>
              <a:buChar char="▫"/>
              <a:defRPr sz="1800">
                <a:solidFill>
                  <a:srgbClr val="021028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>
              <a:spcBef>
                <a:spcPts val="360"/>
              </a:spcBef>
              <a:buClr>
                <a:srgbClr val="FFA800"/>
              </a:buClr>
              <a:buSzPct val="100000"/>
              <a:buFont typeface="Open Sans"/>
              <a:buChar char="▪"/>
              <a:defRPr sz="1800">
                <a:solidFill>
                  <a:srgbClr val="021028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>
              <a:spcBef>
                <a:spcPts val="360"/>
              </a:spcBef>
              <a:buClr>
                <a:srgbClr val="FFA800"/>
              </a:buClr>
              <a:buSzPct val="100000"/>
              <a:buFont typeface="Open Sans"/>
              <a:buChar char="▫"/>
              <a:defRPr sz="1800">
                <a:solidFill>
                  <a:srgbClr val="021028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>
              <a:spcBef>
                <a:spcPts val="360"/>
              </a:spcBef>
              <a:buClr>
                <a:srgbClr val="FFA800"/>
              </a:buClr>
              <a:buSzPct val="100000"/>
              <a:buFont typeface="Open Sans"/>
              <a:buChar char="▪"/>
              <a:defRPr sz="1800">
                <a:solidFill>
                  <a:srgbClr val="021028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>
              <a:spcBef>
                <a:spcPts val="360"/>
              </a:spcBef>
              <a:buClr>
                <a:srgbClr val="FFA800"/>
              </a:buClr>
              <a:buSzPct val="100000"/>
              <a:buFont typeface="Open Sans"/>
              <a:buChar char="▫"/>
              <a:defRPr sz="1800">
                <a:solidFill>
                  <a:srgbClr val="021028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>
              <a:spcBef>
                <a:spcPts val="360"/>
              </a:spcBef>
              <a:buClr>
                <a:srgbClr val="FFA800"/>
              </a:buClr>
              <a:buSzPct val="100000"/>
              <a:buFont typeface="Open Sans"/>
              <a:buChar char="▪"/>
              <a:defRPr sz="1800">
                <a:solidFill>
                  <a:srgbClr val="021028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>
              <a:spcBef>
                <a:spcPts val="360"/>
              </a:spcBef>
              <a:buClr>
                <a:srgbClr val="FFA800"/>
              </a:buClr>
              <a:buSzPct val="100000"/>
              <a:buFont typeface="Open Sans"/>
              <a:buChar char="▫"/>
              <a:defRPr sz="1800">
                <a:solidFill>
                  <a:srgbClr val="021028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556783" y="474985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300" b="1">
                <a:solidFill>
                  <a:srgbClr val="021028"/>
                </a:solidFill>
                <a:latin typeface="Open Sans"/>
                <a:ea typeface="Open Sans"/>
                <a:cs typeface="Open Sans"/>
                <a:sym typeface="Open Sans"/>
              </a:rPr>
              <a:t>‹#›</a:t>
            </a:fld>
            <a:endParaRPr lang="en" sz="1300" b="1">
              <a:solidFill>
                <a:srgbClr val="021028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55" r:id="rId3"/>
    <p:sldLayoutId id="2147483656" r:id="rId4"/>
    <p:sldLayoutId id="2147483662" r:id="rId5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4" Type="http://schemas.openxmlformats.org/officeDocument/2006/relationships/image" Target="../media/image2.jpg"/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startupstockphotos.com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startupstockphotos.com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"/>
          <p:cNvSpPr txBox="1">
            <a:spLocks noChangeArrowheads="1"/>
          </p:cNvSpPr>
          <p:nvPr/>
        </p:nvSpPr>
        <p:spPr>
          <a:xfrm>
            <a:off x="279971" y="158021"/>
            <a:ext cx="6479454" cy="132961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lvl="1">
              <a:spcBef>
                <a:spcPts val="0"/>
              </a:spcBef>
              <a:buClr>
                <a:srgbClr val="294667"/>
              </a:buClr>
              <a:buFont typeface="Merriweather"/>
              <a:buNone/>
              <a:defRPr b="1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lvl="2">
              <a:spcBef>
                <a:spcPts val="0"/>
              </a:spcBef>
              <a:buClr>
                <a:srgbClr val="294667"/>
              </a:buClr>
              <a:buFont typeface="Merriweather"/>
              <a:buNone/>
              <a:defRPr b="1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lvl="3">
              <a:spcBef>
                <a:spcPts val="0"/>
              </a:spcBef>
              <a:buClr>
                <a:srgbClr val="294667"/>
              </a:buClr>
              <a:buFont typeface="Merriweather"/>
              <a:buNone/>
              <a:defRPr b="1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lvl="4">
              <a:spcBef>
                <a:spcPts val="0"/>
              </a:spcBef>
              <a:buClr>
                <a:srgbClr val="294667"/>
              </a:buClr>
              <a:buFont typeface="Merriweather"/>
              <a:buNone/>
              <a:defRPr b="1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lvl="5">
              <a:spcBef>
                <a:spcPts val="0"/>
              </a:spcBef>
              <a:buClr>
                <a:srgbClr val="294667"/>
              </a:buClr>
              <a:buFont typeface="Merriweather"/>
              <a:buNone/>
              <a:defRPr b="1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lvl="6">
              <a:spcBef>
                <a:spcPts val="0"/>
              </a:spcBef>
              <a:buClr>
                <a:srgbClr val="294667"/>
              </a:buClr>
              <a:buFont typeface="Merriweather"/>
              <a:buNone/>
              <a:defRPr b="1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lvl="7">
              <a:spcBef>
                <a:spcPts val="0"/>
              </a:spcBef>
              <a:buClr>
                <a:srgbClr val="294667"/>
              </a:buClr>
              <a:buFont typeface="Merriweather"/>
              <a:buNone/>
              <a:defRPr b="1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lvl="8">
              <a:spcBef>
                <a:spcPts val="0"/>
              </a:spcBef>
              <a:buClr>
                <a:srgbClr val="294667"/>
              </a:buClr>
              <a:buFont typeface="Merriweather"/>
              <a:buNone/>
              <a:defRPr b="1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r>
              <a:rPr lang="ru-RU" altLang="ru-RU" sz="3600" dirty="0">
                <a:solidFill>
                  <a:srgbClr val="4E6D91"/>
                </a:solidFill>
                <a:sym typeface="Georgia" panose="02040502050405020303" pitchFamily="18" charset="0"/>
              </a:rPr>
              <a:t>Услуги связи </a:t>
            </a:r>
            <a:r>
              <a:rPr lang="ru-RU" altLang="ru-RU" sz="3600" dirty="0" smtClean="0">
                <a:solidFill>
                  <a:srgbClr val="4E6D91"/>
                </a:solidFill>
                <a:sym typeface="Georgia" panose="02040502050405020303" pitchFamily="18" charset="0"/>
              </a:rPr>
              <a:t>–</a:t>
            </a:r>
          </a:p>
          <a:p>
            <a:r>
              <a:rPr lang="ru-RU" altLang="ru-RU" sz="3600" dirty="0">
                <a:solidFill>
                  <a:srgbClr val="4E6D91"/>
                </a:solidFill>
                <a:sym typeface="Georgia" panose="02040502050405020303" pitchFamily="18" charset="0"/>
              </a:rPr>
              <a:t> </a:t>
            </a:r>
            <a:r>
              <a:rPr lang="ru-RU" altLang="ru-RU" sz="3600" dirty="0" smtClean="0">
                <a:solidFill>
                  <a:srgbClr val="4E6D91"/>
                </a:solidFill>
                <a:sym typeface="Georgia" panose="02040502050405020303" pitchFamily="18" charset="0"/>
              </a:rPr>
              <a:t>      </a:t>
            </a:r>
            <a:r>
              <a:rPr lang="ru-RU" altLang="ru-RU" sz="3600" dirty="0" smtClean="0">
                <a:solidFill>
                  <a:srgbClr val="4E6D91"/>
                </a:solidFill>
                <a:sym typeface="Georgia" panose="02040502050405020303" pitchFamily="18" charset="0"/>
              </a:rPr>
              <a:t>услуги коммунальные.</a:t>
            </a:r>
            <a:endParaRPr lang="ru-RU" altLang="ru-RU" sz="3600" dirty="0">
              <a:solidFill>
                <a:srgbClr val="4E6D91"/>
              </a:solidFill>
              <a:sym typeface="Georgia" panose="02040502050405020303" pitchFamily="18" charset="0"/>
            </a:endParaRPr>
          </a:p>
        </p:txBody>
      </p:sp>
      <p:sp>
        <p:nvSpPr>
          <p:cNvPr id="12" name="Rectangle 5"/>
          <p:cNvSpPr>
            <a:spLocks/>
          </p:cNvSpPr>
          <p:nvPr/>
        </p:nvSpPr>
        <p:spPr bwMode="auto">
          <a:xfrm>
            <a:off x="232142" y="2850065"/>
            <a:ext cx="6534111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45720" rIns="45720">
            <a:spAutoFit/>
          </a:bodyPr>
          <a:lstStyle>
            <a:lvl1pPr>
              <a:defRPr sz="2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eaLnBrk="1"/>
            <a:r>
              <a:rPr lang="ru-RU" altLang="ru-RU" sz="2200" dirty="0">
                <a:solidFill>
                  <a:srgbClr val="4E6D9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Как удвоить </a:t>
            </a:r>
            <a:r>
              <a:rPr lang="ru-RU" altLang="ru-RU" sz="2200" dirty="0" smtClean="0">
                <a:solidFill>
                  <a:srgbClr val="4E6D9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прибыль</a:t>
            </a:r>
            <a:r>
              <a:rPr lang="en-US" altLang="ru-RU" sz="2200" dirty="0" smtClean="0">
                <a:solidFill>
                  <a:srgbClr val="4E6D9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ru-RU" altLang="ru-RU" sz="2200" dirty="0" smtClean="0">
                <a:solidFill>
                  <a:srgbClr val="4E6D9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управляющих компаний</a:t>
            </a:r>
            <a:r>
              <a:rPr lang="en-US" altLang="ru-RU" sz="2200" dirty="0" smtClean="0">
                <a:solidFill>
                  <a:srgbClr val="4E6D9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?</a:t>
            </a:r>
            <a:endParaRPr lang="ru-RU" altLang="ru-RU" sz="2200" dirty="0">
              <a:solidFill>
                <a:srgbClr val="4E6D91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771935" y="3758788"/>
            <a:ext cx="230515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/>
            <a:r>
              <a:rPr lang="ru-RU" altLang="ru-RU" sz="1800" dirty="0">
                <a:solidFill>
                  <a:srgbClr val="FFB424"/>
                </a:solidFill>
              </a:rPr>
              <a:t>Докладчик : Казимир </a:t>
            </a:r>
            <a:r>
              <a:rPr lang="ru-RU" altLang="ru-RU" sz="1800" dirty="0" smtClean="0">
                <a:solidFill>
                  <a:srgbClr val="FFB424"/>
                </a:solidFill>
              </a:rPr>
              <a:t>Войткевич</a:t>
            </a:r>
          </a:p>
          <a:p>
            <a:pPr eaLnBrk="1"/>
            <a:r>
              <a:rPr lang="ru-RU" altLang="ru-RU" sz="1800" dirty="0" smtClean="0">
                <a:solidFill>
                  <a:srgbClr val="FFB424"/>
                </a:solidFill>
              </a:rPr>
              <a:t>ЗАО  </a:t>
            </a:r>
            <a:r>
              <a:rPr lang="ru-RU" altLang="ru-RU" sz="1800" dirty="0">
                <a:solidFill>
                  <a:srgbClr val="FFB424"/>
                </a:solidFill>
              </a:rPr>
              <a:t>«Интертакс</a:t>
            </a:r>
            <a:r>
              <a:rPr lang="ru-RU" altLang="ru-RU" sz="1800" dirty="0" smtClean="0">
                <a:solidFill>
                  <a:srgbClr val="FFB424"/>
                </a:solidFill>
              </a:rPr>
              <a:t>»</a:t>
            </a:r>
          </a:p>
          <a:p>
            <a:pPr eaLnBrk="1"/>
            <a:r>
              <a:rPr lang="en-US" altLang="ru-RU" sz="1800" dirty="0" smtClean="0">
                <a:solidFill>
                  <a:srgbClr val="FFB424"/>
                </a:solidFill>
              </a:rPr>
              <a:t>e</a:t>
            </a:r>
            <a:r>
              <a:rPr lang="en-US" altLang="ru-RU" sz="1800" dirty="0" smtClean="0">
                <a:solidFill>
                  <a:srgbClr val="FFB424"/>
                </a:solidFill>
              </a:rPr>
              <a:t>-</a:t>
            </a:r>
            <a:r>
              <a:rPr lang="en-US" altLang="ru-RU" sz="1800" dirty="0">
                <a:solidFill>
                  <a:srgbClr val="FFB424"/>
                </a:solidFill>
              </a:rPr>
              <a:t>mail</a:t>
            </a:r>
            <a:r>
              <a:rPr lang="en-US" altLang="ru-RU" sz="1800" dirty="0" smtClean="0">
                <a:solidFill>
                  <a:srgbClr val="FFB424"/>
                </a:solidFill>
              </a:rPr>
              <a:t>:</a:t>
            </a:r>
            <a:r>
              <a:rPr lang="ru-RU" altLang="ru-RU" sz="1800" dirty="0" smtClean="0">
                <a:solidFill>
                  <a:srgbClr val="FFB424"/>
                </a:solidFill>
              </a:rPr>
              <a:t>  </a:t>
            </a:r>
            <a:r>
              <a:rPr lang="en-US" altLang="ru-RU" sz="1800" dirty="0" smtClean="0">
                <a:solidFill>
                  <a:srgbClr val="FFB424"/>
                </a:solidFill>
              </a:rPr>
              <a:t>uk</a:t>
            </a:r>
            <a:r>
              <a:rPr lang="en-US" altLang="ru-RU" sz="1800" dirty="0">
                <a:solidFill>
                  <a:srgbClr val="FFB424"/>
                </a:solidFill>
              </a:rPr>
              <a:t>@itax.ru</a:t>
            </a:r>
            <a:endParaRPr lang="ru-RU" altLang="ru-RU" sz="1800" dirty="0">
              <a:solidFill>
                <a:srgbClr val="FFB42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71157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Shape 253"/>
          <p:cNvSpPr txBox="1">
            <a:spLocks noGrp="1"/>
          </p:cNvSpPr>
          <p:nvPr>
            <p:ph type="title"/>
          </p:nvPr>
        </p:nvSpPr>
        <p:spPr>
          <a:xfrm>
            <a:off x="723900" y="0"/>
            <a:ext cx="5528217" cy="5367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/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ВОПРОСЫ И ОТВЕТЫ</a:t>
            </a:r>
            <a:endParaRPr lang="en" sz="24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4" name="Shape 254"/>
          <p:cNvSpPr txBox="1">
            <a:spLocks noGrp="1"/>
          </p:cNvSpPr>
          <p:nvPr>
            <p:ph type="sldNum" idx="12"/>
          </p:nvPr>
        </p:nvSpPr>
        <p:spPr>
          <a:xfrm>
            <a:off x="-6000" y="0"/>
            <a:ext cx="548700" cy="536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rgbClr val="4E6D91"/>
                </a:solidFill>
              </a:rPr>
              <a:t>10</a:t>
            </a:fld>
            <a:endParaRPr lang="en" dirty="0">
              <a:solidFill>
                <a:srgbClr val="4E6D91"/>
              </a:solidFill>
            </a:endParaRPr>
          </a:p>
        </p:txBody>
      </p:sp>
      <p:sp>
        <p:nvSpPr>
          <p:cNvPr id="256" name="Shape 256"/>
          <p:cNvSpPr txBox="1"/>
          <p:nvPr/>
        </p:nvSpPr>
        <p:spPr>
          <a:xfrm>
            <a:off x="0" y="641980"/>
            <a:ext cx="9144000" cy="92172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200" dirty="0">
                <a:solidFill>
                  <a:srgbClr val="FF6600"/>
                </a:solidFill>
              </a:rPr>
              <a:t>Боитесь значительных разовых расходов?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Время 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</a:rPr>
              <a:t>легких денег кончилось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, не вложишь 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</a:rPr>
              <a:t>– 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не 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</a:rPr>
              <a:t>получишь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  <a:endParaRPr lang="en-US" sz="2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60" name="Shape 260"/>
          <p:cNvSpPr txBox="1"/>
          <p:nvPr/>
        </p:nvSpPr>
        <p:spPr>
          <a:xfrm>
            <a:off x="0" y="2702505"/>
            <a:ext cx="9144000" cy="92794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200" dirty="0">
                <a:solidFill>
                  <a:srgbClr val="FF6600"/>
                </a:solidFill>
              </a:rPr>
              <a:t>Нужно ли делать кабельное ТВ</a:t>
            </a:r>
            <a:r>
              <a:rPr lang="ru-RU" sz="2200" dirty="0" smtClean="0">
                <a:solidFill>
                  <a:srgbClr val="FF6600"/>
                </a:solidFill>
              </a:rPr>
              <a:t>?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</a:rPr>
              <a:t>Чего нет в эфирном телевидении, давно есть в 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</a:rPr>
              <a:t>интернете.</a:t>
            </a:r>
            <a:endParaRPr lang="ru-RU" sz="2200" dirty="0">
              <a:solidFill>
                <a:srgbClr val="008000"/>
              </a:solidFill>
            </a:endParaRPr>
          </a:p>
        </p:txBody>
      </p:sp>
      <p:sp>
        <p:nvSpPr>
          <p:cNvPr id="258" name="Shape 258"/>
          <p:cNvSpPr txBox="1"/>
          <p:nvPr/>
        </p:nvSpPr>
        <p:spPr>
          <a:xfrm>
            <a:off x="0" y="1640466"/>
            <a:ext cx="9144000" cy="9685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200" dirty="0">
                <a:solidFill>
                  <a:srgbClr val="FF6600"/>
                </a:solidFill>
              </a:rPr>
              <a:t>Ваши сотрудники против создания собственной сети связи.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Подумайте, не платят ли им действующие провайдеры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</a:rPr>
              <a:t>?</a:t>
            </a:r>
            <a:endParaRPr lang="en" sz="2200" b="1" dirty="0">
              <a:solidFill>
                <a:schemeClr val="accent1">
                  <a:lumMod val="50000"/>
                </a:schemeClr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" name="Нижний колонтитул 3"/>
          <p:cNvSpPr txBox="1">
            <a:spLocks/>
          </p:cNvSpPr>
          <p:nvPr/>
        </p:nvSpPr>
        <p:spPr>
          <a:xfrm>
            <a:off x="6670665" y="0"/>
            <a:ext cx="2473334" cy="536701"/>
          </a:xfrm>
          <a:prstGeom prst="rect">
            <a:avLst/>
          </a:prstGeom>
        </p:spPr>
        <p:txBody>
          <a:bodyPr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defRPr/>
            </a:pPr>
            <a:r>
              <a:rPr lang="ru-RU" sz="1200" dirty="0">
                <a:solidFill>
                  <a:srgbClr val="FFB424"/>
                </a:solidFill>
                <a:latin typeface="Merriweather"/>
                <a:ea typeface="Merriweather"/>
                <a:cs typeface="Merriweather"/>
                <a:sym typeface="Merriweather"/>
              </a:rPr>
              <a:t>Казимир </a:t>
            </a:r>
            <a:r>
              <a:rPr lang="ru-RU" sz="1200" dirty="0" smtClean="0">
                <a:solidFill>
                  <a:srgbClr val="FFB424"/>
                </a:solidFill>
                <a:latin typeface="Merriweather"/>
                <a:ea typeface="Merriweather"/>
                <a:cs typeface="Merriweather"/>
                <a:sym typeface="Merriweather"/>
              </a:rPr>
              <a:t>Войткевич, </a:t>
            </a:r>
            <a:r>
              <a:rPr lang="ru-RU" sz="1200" dirty="0" err="1" smtClean="0">
                <a:solidFill>
                  <a:srgbClr val="FFB424"/>
                </a:solidFill>
                <a:latin typeface="Merriweather"/>
                <a:ea typeface="Merriweather"/>
                <a:cs typeface="Merriweather"/>
                <a:sym typeface="Merriweather"/>
              </a:rPr>
              <a:t>uk</a:t>
            </a:r>
            <a:r>
              <a:rPr lang="ru-RU" sz="1200" dirty="0" err="1" smtClean="0">
                <a:solidFill>
                  <a:srgbClr val="FFB424"/>
                </a:solidFill>
                <a:latin typeface="Merriweather"/>
                <a:ea typeface="Merriweather"/>
                <a:cs typeface="Merriweather"/>
                <a:sym typeface="Merriweather"/>
              </a:rPr>
              <a:t>@itax.ru</a:t>
            </a:r>
            <a:endParaRPr lang="ru-RU" sz="1200" dirty="0">
              <a:solidFill>
                <a:srgbClr val="FFB424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9" name="Shape 256"/>
          <p:cNvSpPr txBox="1"/>
          <p:nvPr/>
        </p:nvSpPr>
        <p:spPr>
          <a:xfrm>
            <a:off x="0" y="3785661"/>
            <a:ext cx="8601174" cy="81755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200" dirty="0">
                <a:solidFill>
                  <a:srgbClr val="FF6600"/>
                </a:solidFill>
              </a:rPr>
              <a:t>Нужно ли делать проводные телефоны?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У всех уже давно есть 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</a:rPr>
              <a:t>мобильные.</a:t>
            </a:r>
            <a:endParaRPr lang="en-US" sz="22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6912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 txBox="1">
            <a:spLocks noGrp="1"/>
          </p:cNvSpPr>
          <p:nvPr>
            <p:ph type="sldNum" idx="12"/>
          </p:nvPr>
        </p:nvSpPr>
        <p:spPr>
          <a:xfrm>
            <a:off x="-6000" y="0"/>
            <a:ext cx="548700" cy="536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rgbClr val="4E6D91"/>
                </a:solidFill>
              </a:rPr>
              <a:t>11</a:t>
            </a:fld>
            <a:endParaRPr lang="en" dirty="0">
              <a:solidFill>
                <a:srgbClr val="4E6D91"/>
              </a:solidFill>
            </a:endParaRPr>
          </a:p>
        </p:txBody>
      </p:sp>
      <p:sp>
        <p:nvSpPr>
          <p:cNvPr id="260" name="Shape 260"/>
          <p:cNvSpPr txBox="1"/>
          <p:nvPr/>
        </p:nvSpPr>
        <p:spPr>
          <a:xfrm>
            <a:off x="0" y="3873234"/>
            <a:ext cx="8601174" cy="8946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200" dirty="0" smtClean="0">
                <a:solidFill>
                  <a:srgbClr val="FF6600"/>
                </a:solidFill>
              </a:rPr>
              <a:t>Страшитесь незнакомого </a:t>
            </a:r>
            <a:r>
              <a:rPr lang="ru-RU" sz="2200" dirty="0">
                <a:solidFill>
                  <a:srgbClr val="FF6600"/>
                </a:solidFill>
              </a:rPr>
              <a:t>и неизвестного?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Будущее всегда пугает и всегда 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</a:rPr>
              <a:t>наступает.</a:t>
            </a:r>
            <a:endParaRPr lang="ru-RU" sz="2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58" name="Shape 258"/>
          <p:cNvSpPr txBox="1"/>
          <p:nvPr/>
        </p:nvSpPr>
        <p:spPr>
          <a:xfrm>
            <a:off x="0" y="1815883"/>
            <a:ext cx="8601174" cy="824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200" dirty="0">
                <a:solidFill>
                  <a:srgbClr val="FF6600"/>
                </a:solidFill>
              </a:rPr>
              <a:t>Боитесь больших «Телекомов»?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На своей 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</a:rPr>
              <a:t>территории 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вы эффективнее их и ближе к 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</a:rPr>
              <a:t>клиенту.</a:t>
            </a:r>
            <a:endParaRPr lang="en" sz="2200" b="1" dirty="0">
              <a:solidFill>
                <a:schemeClr val="accent1">
                  <a:lumMod val="50000"/>
                </a:schemeClr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0" name="Shape 260"/>
          <p:cNvSpPr txBox="1"/>
          <p:nvPr/>
        </p:nvSpPr>
        <p:spPr>
          <a:xfrm>
            <a:off x="0" y="2811142"/>
            <a:ext cx="8601174" cy="75761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200" dirty="0" smtClean="0">
                <a:solidFill>
                  <a:srgbClr val="FF6600"/>
                </a:solidFill>
              </a:rPr>
              <a:t>Опасаетесь нашей </a:t>
            </a:r>
            <a:r>
              <a:rPr lang="ru-RU" sz="2200" dirty="0">
                <a:solidFill>
                  <a:srgbClr val="FF6600"/>
                </a:solidFill>
              </a:rPr>
              <a:t>монополии?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Вы всегда сможете поменять поставщика любой 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</a:rPr>
              <a:t>услуги.</a:t>
            </a:r>
            <a:endParaRPr lang="ru-RU" sz="2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4" name="Shape 253"/>
          <p:cNvSpPr txBox="1">
            <a:spLocks/>
          </p:cNvSpPr>
          <p:nvPr/>
        </p:nvSpPr>
        <p:spPr>
          <a:xfrm>
            <a:off x="704850" y="0"/>
            <a:ext cx="5362575" cy="536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lvl="1" rtl="0">
              <a:spcBef>
                <a:spcPts val="0"/>
              </a:spcBef>
              <a:buClr>
                <a:srgbClr val="294667"/>
              </a:buClr>
              <a:buFont typeface="Merriweather"/>
              <a:buNone/>
              <a:defRPr b="1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lvl="2" rtl="0">
              <a:spcBef>
                <a:spcPts val="0"/>
              </a:spcBef>
              <a:buClr>
                <a:srgbClr val="294667"/>
              </a:buClr>
              <a:buFont typeface="Merriweather"/>
              <a:buNone/>
              <a:defRPr b="1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lvl="3" rtl="0">
              <a:spcBef>
                <a:spcPts val="0"/>
              </a:spcBef>
              <a:buClr>
                <a:srgbClr val="294667"/>
              </a:buClr>
              <a:buFont typeface="Merriweather"/>
              <a:buNone/>
              <a:defRPr b="1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lvl="4" rtl="0">
              <a:spcBef>
                <a:spcPts val="0"/>
              </a:spcBef>
              <a:buClr>
                <a:srgbClr val="294667"/>
              </a:buClr>
              <a:buFont typeface="Merriweather"/>
              <a:buNone/>
              <a:defRPr b="1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lvl="5" rtl="0">
              <a:spcBef>
                <a:spcPts val="0"/>
              </a:spcBef>
              <a:buClr>
                <a:srgbClr val="294667"/>
              </a:buClr>
              <a:buFont typeface="Merriweather"/>
              <a:buNone/>
              <a:defRPr b="1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lvl="6" rtl="0">
              <a:spcBef>
                <a:spcPts val="0"/>
              </a:spcBef>
              <a:buClr>
                <a:srgbClr val="294667"/>
              </a:buClr>
              <a:buFont typeface="Merriweather"/>
              <a:buNone/>
              <a:defRPr b="1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lvl="7" rtl="0">
              <a:spcBef>
                <a:spcPts val="0"/>
              </a:spcBef>
              <a:buClr>
                <a:srgbClr val="294667"/>
              </a:buClr>
              <a:buFont typeface="Merriweather"/>
              <a:buNone/>
              <a:defRPr b="1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lvl="8" rtl="0">
              <a:spcBef>
                <a:spcPts val="0"/>
              </a:spcBef>
              <a:buClr>
                <a:srgbClr val="294667"/>
              </a:buClr>
              <a:buFont typeface="Merriweather"/>
              <a:buNone/>
              <a:defRPr b="1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ВОПРОСЫ И ОТВЕТЫ</a:t>
            </a:r>
            <a:endParaRPr lang="en" sz="24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Нижний колонтитул 3"/>
          <p:cNvSpPr txBox="1">
            <a:spLocks/>
          </p:cNvSpPr>
          <p:nvPr/>
        </p:nvSpPr>
        <p:spPr>
          <a:xfrm>
            <a:off x="6670665" y="0"/>
            <a:ext cx="2473334" cy="536701"/>
          </a:xfrm>
          <a:prstGeom prst="rect">
            <a:avLst/>
          </a:prstGeom>
        </p:spPr>
        <p:txBody>
          <a:bodyPr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defRPr/>
            </a:pPr>
            <a:r>
              <a:rPr lang="ru-RU" sz="1200" dirty="0">
                <a:solidFill>
                  <a:srgbClr val="FFB424"/>
                </a:solidFill>
                <a:latin typeface="Merriweather"/>
                <a:ea typeface="Merriweather"/>
                <a:cs typeface="Merriweather"/>
                <a:sym typeface="Merriweather"/>
              </a:rPr>
              <a:t>Казимир </a:t>
            </a:r>
            <a:r>
              <a:rPr lang="ru-RU" sz="1200" dirty="0" smtClean="0">
                <a:solidFill>
                  <a:srgbClr val="FFB424"/>
                </a:solidFill>
                <a:latin typeface="Merriweather"/>
                <a:ea typeface="Merriweather"/>
                <a:cs typeface="Merriweather"/>
                <a:sym typeface="Merriweather"/>
              </a:rPr>
              <a:t>Войткевич, </a:t>
            </a:r>
            <a:r>
              <a:rPr lang="ru-RU" sz="1200" dirty="0" err="1" smtClean="0">
                <a:solidFill>
                  <a:srgbClr val="FFB424"/>
                </a:solidFill>
                <a:latin typeface="Merriweather"/>
                <a:ea typeface="Merriweather"/>
                <a:cs typeface="Merriweather"/>
                <a:sym typeface="Merriweather"/>
              </a:rPr>
              <a:t>uk</a:t>
            </a:r>
            <a:r>
              <a:rPr lang="ru-RU" sz="1200" dirty="0" err="1" smtClean="0">
                <a:solidFill>
                  <a:srgbClr val="FFB424"/>
                </a:solidFill>
                <a:latin typeface="Merriweather"/>
                <a:ea typeface="Merriweather"/>
                <a:cs typeface="Merriweather"/>
                <a:sym typeface="Merriweather"/>
              </a:rPr>
              <a:t>@itax.ru</a:t>
            </a:r>
            <a:endParaRPr lang="ru-RU" sz="1200" dirty="0">
              <a:solidFill>
                <a:srgbClr val="FFB424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11" name="Shape 256"/>
          <p:cNvSpPr txBox="1"/>
          <p:nvPr/>
        </p:nvSpPr>
        <p:spPr>
          <a:xfrm>
            <a:off x="0" y="794827"/>
            <a:ext cx="8601174" cy="81755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200" dirty="0" smtClean="0">
                <a:solidFill>
                  <a:srgbClr val="FF6600"/>
                </a:solidFill>
              </a:rPr>
              <a:t>Не уверены в конкурентоспособности?</a:t>
            </a:r>
            <a:endParaRPr lang="ru-RU" sz="2200" dirty="0">
              <a:solidFill>
                <a:srgbClr val="FF660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</a:rPr>
              <a:t>Ваши конкуренты когда то начинали с меньшего.</a:t>
            </a:r>
            <a:endParaRPr lang="en-US" sz="22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52896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 txBox="1">
            <a:spLocks noGrp="1"/>
          </p:cNvSpPr>
          <p:nvPr>
            <p:ph type="sldNum" idx="12"/>
          </p:nvPr>
        </p:nvSpPr>
        <p:spPr>
          <a:xfrm>
            <a:off x="-6000" y="0"/>
            <a:ext cx="548700" cy="536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rgbClr val="4E6D91"/>
                </a:solidFill>
              </a:rPr>
              <a:t>12</a:t>
            </a:fld>
            <a:endParaRPr lang="en" dirty="0">
              <a:solidFill>
                <a:srgbClr val="4E6D91"/>
              </a:solidFill>
            </a:endParaRPr>
          </a:p>
        </p:txBody>
      </p:sp>
      <p:sp>
        <p:nvSpPr>
          <p:cNvPr id="256" name="Shape 256"/>
          <p:cNvSpPr txBox="1"/>
          <p:nvPr/>
        </p:nvSpPr>
        <p:spPr>
          <a:xfrm>
            <a:off x="0" y="696498"/>
            <a:ext cx="9143874" cy="444700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342900" indent="-342900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ru-RU" sz="2200" dirty="0" smtClean="0">
                <a:solidFill>
                  <a:srgbClr val="4E6D91"/>
                </a:solidFill>
              </a:rPr>
              <a:t>Группа компаний «Интертакс» основана в 1991 году и вот уже ровно 25 лет успешно занимается системами и услугами </a:t>
            </a:r>
            <a:r>
              <a:rPr lang="ru-RU" sz="2200" dirty="0" smtClean="0">
                <a:solidFill>
                  <a:srgbClr val="4E6D91"/>
                </a:solidFill>
              </a:rPr>
              <a:t>связи.</a:t>
            </a:r>
          </a:p>
          <a:p>
            <a:pPr marL="342900" indent="-342900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ru-RU" sz="2200" dirty="0">
                <a:solidFill>
                  <a:srgbClr val="4E6D91"/>
                </a:solidFill>
              </a:rPr>
              <a:t>Мы не оказываем услуг связи физическим лицам и никогда не будем </a:t>
            </a:r>
            <a:r>
              <a:rPr lang="ru-RU" sz="2200" dirty="0" smtClean="0">
                <a:solidFill>
                  <a:srgbClr val="4E6D91"/>
                </a:solidFill>
              </a:rPr>
              <a:t>для управляющих компаний ЖКХ конкурентами</a:t>
            </a:r>
            <a:r>
              <a:rPr lang="ru-RU" sz="2200" dirty="0">
                <a:solidFill>
                  <a:srgbClr val="4E6D91"/>
                </a:solidFill>
              </a:rPr>
              <a:t>.</a:t>
            </a:r>
          </a:p>
          <a:p>
            <a:pPr marL="342900" indent="-342900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ru-RU" sz="2200" dirty="0">
                <a:solidFill>
                  <a:srgbClr val="4E6D91"/>
                </a:solidFill>
              </a:rPr>
              <a:t>Наша основная специализация – услуги для других операторов </a:t>
            </a:r>
            <a:r>
              <a:rPr lang="ru-RU" sz="2200" dirty="0" smtClean="0">
                <a:solidFill>
                  <a:srgbClr val="4E6D91"/>
                </a:solidFill>
              </a:rPr>
              <a:t>связи (</a:t>
            </a:r>
            <a:r>
              <a:rPr lang="en-US" sz="2200" dirty="0" err="1" smtClean="0">
                <a:solidFill>
                  <a:srgbClr val="4E6D91"/>
                </a:solidFill>
              </a:rPr>
              <a:t>www.red-ix.ru</a:t>
            </a:r>
            <a:r>
              <a:rPr lang="en-US" sz="2200" dirty="0" smtClean="0">
                <a:solidFill>
                  <a:srgbClr val="4E6D91"/>
                </a:solidFill>
              </a:rPr>
              <a:t>/members)</a:t>
            </a:r>
            <a:r>
              <a:rPr lang="ru-RU" sz="2200" dirty="0" smtClean="0">
                <a:solidFill>
                  <a:srgbClr val="4E6D91"/>
                </a:solidFill>
              </a:rPr>
              <a:t>. </a:t>
            </a:r>
            <a:r>
              <a:rPr lang="ru-RU" sz="2200" dirty="0">
                <a:solidFill>
                  <a:srgbClr val="4E6D91"/>
                </a:solidFill>
              </a:rPr>
              <a:t>Мы умеем это делать хорошо.</a:t>
            </a:r>
          </a:p>
          <a:p>
            <a:pPr marL="342900" indent="-342900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ru-RU" sz="2200" dirty="0" smtClean="0">
                <a:solidFill>
                  <a:srgbClr val="4E6D91"/>
                </a:solidFill>
              </a:rPr>
              <a:t>В 1996 году мы сделали ставку на неизвестный тогда Интернет и не ошиблись. В 2006 году мы одними из первых в РФ сделали межоператорский узел </a:t>
            </a:r>
            <a:r>
              <a:rPr lang="en-US" sz="2200" dirty="0" smtClean="0">
                <a:solidFill>
                  <a:srgbClr val="4E6D91"/>
                </a:solidFill>
              </a:rPr>
              <a:t>RED-IX.ru </a:t>
            </a:r>
            <a:r>
              <a:rPr lang="ru-RU" sz="2200" dirty="0" smtClean="0">
                <a:solidFill>
                  <a:srgbClr val="4E6D91"/>
                </a:solidFill>
              </a:rPr>
              <a:t>и оказались правы. В 2016 году мы прогнозируем переход услуг связи в ведение ЖКХ</a:t>
            </a:r>
            <a:r>
              <a:rPr lang="ru-RU" sz="2200" dirty="0">
                <a:solidFill>
                  <a:srgbClr val="4E6D91"/>
                </a:solidFill>
              </a:rPr>
              <a:t> </a:t>
            </a:r>
            <a:r>
              <a:rPr lang="ru-RU" sz="2200" dirty="0" smtClean="0">
                <a:solidFill>
                  <a:srgbClr val="4E6D91"/>
                </a:solidFill>
              </a:rPr>
              <a:t>за 10 лет.</a:t>
            </a:r>
          </a:p>
          <a:p>
            <a:pPr marL="342900" indent="-342900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endParaRPr lang="en" sz="2200" b="1" dirty="0">
              <a:solidFill>
                <a:srgbClr val="4E6D9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342900" indent="-342900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endParaRPr lang="en-US" sz="2200" dirty="0">
              <a:solidFill>
                <a:srgbClr val="4E6D91"/>
              </a:solidFill>
            </a:endParaRPr>
          </a:p>
        </p:txBody>
      </p:sp>
      <p:sp>
        <p:nvSpPr>
          <p:cNvPr id="14" name="Shape 253"/>
          <p:cNvSpPr txBox="1">
            <a:spLocks/>
          </p:cNvSpPr>
          <p:nvPr/>
        </p:nvSpPr>
        <p:spPr>
          <a:xfrm>
            <a:off x="704850" y="0"/>
            <a:ext cx="5362575" cy="536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4667"/>
              </a:buClr>
              <a:buFont typeface="Merriweather"/>
              <a:buNone/>
              <a:defRPr sz="1400" b="1" i="0" u="none" strike="noStrike" cap="none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lvl="1" rtl="0">
              <a:spcBef>
                <a:spcPts val="0"/>
              </a:spcBef>
              <a:buClr>
                <a:srgbClr val="294667"/>
              </a:buClr>
              <a:buFont typeface="Merriweather"/>
              <a:buNone/>
              <a:defRPr b="1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lvl="2" rtl="0">
              <a:spcBef>
                <a:spcPts val="0"/>
              </a:spcBef>
              <a:buClr>
                <a:srgbClr val="294667"/>
              </a:buClr>
              <a:buFont typeface="Merriweather"/>
              <a:buNone/>
              <a:defRPr b="1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lvl="3" rtl="0">
              <a:spcBef>
                <a:spcPts val="0"/>
              </a:spcBef>
              <a:buClr>
                <a:srgbClr val="294667"/>
              </a:buClr>
              <a:buFont typeface="Merriweather"/>
              <a:buNone/>
              <a:defRPr b="1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lvl="4" rtl="0">
              <a:spcBef>
                <a:spcPts val="0"/>
              </a:spcBef>
              <a:buClr>
                <a:srgbClr val="294667"/>
              </a:buClr>
              <a:buFont typeface="Merriweather"/>
              <a:buNone/>
              <a:defRPr b="1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lvl="5" rtl="0">
              <a:spcBef>
                <a:spcPts val="0"/>
              </a:spcBef>
              <a:buClr>
                <a:srgbClr val="294667"/>
              </a:buClr>
              <a:buFont typeface="Merriweather"/>
              <a:buNone/>
              <a:defRPr b="1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lvl="6" rtl="0">
              <a:spcBef>
                <a:spcPts val="0"/>
              </a:spcBef>
              <a:buClr>
                <a:srgbClr val="294667"/>
              </a:buClr>
              <a:buFont typeface="Merriweather"/>
              <a:buNone/>
              <a:defRPr b="1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lvl="7" rtl="0">
              <a:spcBef>
                <a:spcPts val="0"/>
              </a:spcBef>
              <a:buClr>
                <a:srgbClr val="294667"/>
              </a:buClr>
              <a:buFont typeface="Merriweather"/>
              <a:buNone/>
              <a:defRPr b="1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lvl="8" rtl="0">
              <a:spcBef>
                <a:spcPts val="0"/>
              </a:spcBef>
              <a:buClr>
                <a:srgbClr val="294667"/>
              </a:buClr>
              <a:buFont typeface="Merriweather"/>
              <a:buNone/>
              <a:defRPr b="1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ПОЧЕМУ ИМЕННО МЫ?</a:t>
            </a:r>
            <a:endParaRPr lang="en" sz="24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Нижний колонтитул 3"/>
          <p:cNvSpPr txBox="1">
            <a:spLocks/>
          </p:cNvSpPr>
          <p:nvPr/>
        </p:nvSpPr>
        <p:spPr>
          <a:xfrm>
            <a:off x="6670665" y="0"/>
            <a:ext cx="2473334" cy="536701"/>
          </a:xfrm>
          <a:prstGeom prst="rect">
            <a:avLst/>
          </a:prstGeom>
        </p:spPr>
        <p:txBody>
          <a:bodyPr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defRPr/>
            </a:pPr>
            <a:r>
              <a:rPr lang="ru-RU" sz="1200" dirty="0">
                <a:solidFill>
                  <a:srgbClr val="FFB424"/>
                </a:solidFill>
                <a:latin typeface="Merriweather"/>
                <a:ea typeface="Merriweather"/>
                <a:cs typeface="Merriweather"/>
                <a:sym typeface="Merriweather"/>
              </a:rPr>
              <a:t>Казимир </a:t>
            </a:r>
            <a:r>
              <a:rPr lang="ru-RU" sz="1200" dirty="0" smtClean="0">
                <a:solidFill>
                  <a:srgbClr val="FFB424"/>
                </a:solidFill>
                <a:latin typeface="Merriweather"/>
                <a:ea typeface="Merriweather"/>
                <a:cs typeface="Merriweather"/>
                <a:sym typeface="Merriweather"/>
              </a:rPr>
              <a:t>Войткевич, </a:t>
            </a:r>
            <a:r>
              <a:rPr lang="ru-RU" sz="1200" dirty="0" err="1" smtClean="0">
                <a:solidFill>
                  <a:srgbClr val="FFB424"/>
                </a:solidFill>
                <a:latin typeface="Merriweather"/>
                <a:ea typeface="Merriweather"/>
                <a:cs typeface="Merriweather"/>
                <a:sym typeface="Merriweather"/>
              </a:rPr>
              <a:t>uk</a:t>
            </a:r>
            <a:r>
              <a:rPr lang="ru-RU" sz="1200" dirty="0" err="1" smtClean="0">
                <a:solidFill>
                  <a:srgbClr val="FFB424"/>
                </a:solidFill>
                <a:latin typeface="Merriweather"/>
                <a:ea typeface="Merriweather"/>
                <a:cs typeface="Merriweather"/>
                <a:sym typeface="Merriweather"/>
              </a:rPr>
              <a:t>@itax.ru</a:t>
            </a:r>
            <a:endParaRPr lang="ru-RU" sz="1200" dirty="0">
              <a:solidFill>
                <a:srgbClr val="FFB424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</p:spTree>
    <p:extLst>
      <p:ext uri="{BB962C8B-B14F-4D97-AF65-F5344CB8AC3E}">
        <p14:creationId xmlns:p14="http://schemas.microsoft.com/office/powerpoint/2010/main" val="34522478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703253" y="0"/>
            <a:ext cx="8440622" cy="536700"/>
          </a:xfrm>
        </p:spPr>
        <p:txBody>
          <a:bodyPr/>
          <a:lstStyle/>
          <a:p>
            <a:r>
              <a:rPr lang="ru-RU" sz="2400" dirty="0" smtClean="0">
                <a:solidFill>
                  <a:srgbClr val="FFB424"/>
                </a:solidFill>
              </a:rPr>
              <a:t>КОНТАКТЫ:</a:t>
            </a:r>
            <a:endParaRPr lang="ru-RU" sz="2400" dirty="0">
              <a:solidFill>
                <a:srgbClr val="FFB424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 algn="ctr" rtl="0">
              <a:spcBef>
                <a:spcPts val="0"/>
              </a:spcBef>
              <a:buNone/>
            </a:pPr>
            <a:fld id="{00000000-1234-1234-1234-123412341234}" type="slidenum">
              <a:rPr lang="en" smtClean="0">
                <a:solidFill>
                  <a:srgbClr val="FFFFFF"/>
                </a:solidFill>
              </a:rPr>
              <a:t>13</a:t>
            </a:fld>
            <a:endParaRPr lang="en">
              <a:solidFill>
                <a:srgbClr val="FFFFFF"/>
              </a:solidFill>
            </a:endParaRPr>
          </a:p>
        </p:txBody>
      </p:sp>
      <p:sp>
        <p:nvSpPr>
          <p:cNvPr id="8" name="Shape 256"/>
          <p:cNvSpPr txBox="1"/>
          <p:nvPr/>
        </p:nvSpPr>
        <p:spPr>
          <a:xfrm>
            <a:off x="826151" y="1782215"/>
            <a:ext cx="7319297" cy="1727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ru-RU" sz="2400" dirty="0" smtClean="0">
                <a:solidFill>
                  <a:srgbClr val="4E6D91"/>
                </a:solidFill>
              </a:rPr>
              <a:t>Войткевич Казимир Станиславович</a:t>
            </a:r>
            <a:r>
              <a:rPr lang="en-US" sz="2400" dirty="0" smtClean="0">
                <a:solidFill>
                  <a:srgbClr val="4E6D91"/>
                </a:solidFill>
              </a:rPr>
              <a:t>, uk@itax.ru</a:t>
            </a:r>
            <a:endParaRPr lang="ru-RU" sz="2400" dirty="0">
              <a:solidFill>
                <a:srgbClr val="4E6D91"/>
              </a:solidFill>
            </a:endParaRP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ru-RU" sz="2400" dirty="0" smtClean="0">
                <a:solidFill>
                  <a:srgbClr val="4E6D91"/>
                </a:solidFill>
              </a:rPr>
              <a:t>ЗАО «Интертакс», Россия, Красноярск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ru-RU" sz="2400" dirty="0" smtClean="0">
                <a:solidFill>
                  <a:srgbClr val="4E6D91"/>
                </a:solidFill>
              </a:rPr>
              <a:t>660049, Маркса 78, </a:t>
            </a:r>
            <a:r>
              <a:rPr lang="en-US" sz="2400" dirty="0" smtClean="0">
                <a:solidFill>
                  <a:srgbClr val="4E6D91"/>
                </a:solidFill>
              </a:rPr>
              <a:t>+7 391 2661212</a:t>
            </a:r>
            <a:endParaRPr lang="ru-RU" sz="2400" dirty="0" smtClean="0">
              <a:solidFill>
                <a:srgbClr val="4E6D9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384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682500" y="54628"/>
            <a:ext cx="2147400" cy="536699"/>
          </a:xfrm>
        </p:spPr>
        <p:txBody>
          <a:bodyPr/>
          <a:lstStyle/>
          <a:p>
            <a:r>
              <a:rPr lang="en-US" sz="3200" dirty="0" smtClean="0">
                <a:sym typeface="Wingdings"/>
              </a:rPr>
              <a:t></a:t>
            </a:r>
            <a:endParaRPr lang="ru-RU" sz="32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 algn="ctr">
              <a:spcBef>
                <a:spcPts val="0"/>
              </a:spcBef>
              <a:buNone/>
            </a:pPr>
            <a:fld id="{00000000-1234-1234-1234-123412341234}" type="slidenum">
              <a:rPr lang="en" smtClean="0">
                <a:solidFill>
                  <a:srgbClr val="FFFFFF"/>
                </a:solidFill>
              </a:rPr>
              <a:t>2</a:t>
            </a:fld>
            <a:endParaRPr lang="en" dirty="0">
              <a:solidFill>
                <a:srgbClr val="FFFFFF"/>
              </a:solidFill>
            </a:endParaRPr>
          </a:p>
        </p:txBody>
      </p:sp>
      <p:pic>
        <p:nvPicPr>
          <p:cNvPr id="4" name="Рисунок 4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DA61C"/>
              </a:clrFrom>
              <a:clrTo>
                <a:srgbClr val="FDA61C">
                  <a:alpha val="0"/>
                </a:srgbClr>
              </a:clrTo>
            </a:clrChange>
            <a:biLevel thresh="5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01" t="3376" r="1548" b="3417"/>
          <a:stretch/>
        </p:blipFill>
        <p:spPr>
          <a:xfrm>
            <a:off x="594010" y="1432025"/>
            <a:ext cx="3188537" cy="2740135"/>
          </a:xfrm>
          <a:prstGeom prst="rect">
            <a:avLst/>
          </a:prstGeom>
          <a:solidFill>
            <a:srgbClr val="FFB424"/>
          </a:solidFill>
          <a:ln>
            <a:solidFill>
              <a:schemeClr val="bg1"/>
            </a:solidFill>
          </a:ln>
        </p:spPr>
      </p:pic>
      <p:pic>
        <p:nvPicPr>
          <p:cNvPr id="5" name="Рисунок 1"/>
          <p:cNvPicPr>
            <a:picLocks noChangeAspect="1"/>
          </p:cNvPicPr>
          <p:nvPr/>
        </p:nvPicPr>
        <p:blipFill>
          <a:blip r:embed="rId4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3569" y="1368332"/>
            <a:ext cx="2386711" cy="279869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368102" y="1924816"/>
            <a:ext cx="1189649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8800" b="1" dirty="0" smtClean="0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rPr>
              <a:t>=</a:t>
            </a:r>
            <a:endParaRPr lang="ru-RU" sz="8800" b="1" dirty="0">
              <a:solidFill>
                <a:schemeClr val="tx1"/>
              </a:solidFill>
              <a:latin typeface="Georgia" panose="02040502050405020303" pitchFamily="18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43022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 txBox="1">
            <a:spLocks noGrp="1"/>
          </p:cNvSpPr>
          <p:nvPr>
            <p:ph type="sldNum" idx="12"/>
          </p:nvPr>
        </p:nvSpPr>
        <p:spPr>
          <a:xfrm>
            <a:off x="-6000" y="0"/>
            <a:ext cx="548700" cy="536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bg1"/>
                </a:solidFill>
              </a:rPr>
              <a:t>3</a:t>
            </a:fld>
            <a:endParaRPr lang="en" dirty="0">
              <a:solidFill>
                <a:schemeClr val="bg1"/>
              </a:solidFill>
            </a:endParaRPr>
          </a:p>
        </p:txBody>
      </p:sp>
      <p:sp>
        <p:nvSpPr>
          <p:cNvPr id="288" name="Shape 288"/>
          <p:cNvSpPr txBox="1">
            <a:spLocks noGrp="1"/>
          </p:cNvSpPr>
          <p:nvPr>
            <p:ph type="title"/>
          </p:nvPr>
        </p:nvSpPr>
        <p:spPr>
          <a:xfrm>
            <a:off x="685575" y="-28524"/>
            <a:ext cx="2543399" cy="565224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r>
              <a:rPr lang="ru-RU" alt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О </a:t>
            </a:r>
            <a:r>
              <a:rPr lang="ru-RU" alt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ЧЁМ 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РЕЧЬ</a:t>
            </a:r>
            <a:r>
              <a:rPr lang="ru-RU" alt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hape 328"/>
          <p:cNvSpPr txBox="1">
            <a:spLocks/>
          </p:cNvSpPr>
          <p:nvPr/>
        </p:nvSpPr>
        <p:spPr>
          <a:xfrm>
            <a:off x="0" y="716982"/>
            <a:ext cx="9150000" cy="442651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A800"/>
              </a:buClr>
              <a:buSzPct val="100000"/>
              <a:buFont typeface="Open Sans"/>
              <a:buChar char="▫"/>
              <a:defRPr sz="1800" b="0" i="0" u="none" strike="noStrike" cap="none">
                <a:solidFill>
                  <a:srgbClr val="021028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R="0" lvl="1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A800"/>
              </a:buClr>
              <a:buSzPct val="100000"/>
              <a:buFont typeface="Open Sans"/>
              <a:buChar char="▪"/>
              <a:defRPr sz="1800" b="0" i="0" u="none" strike="noStrike" cap="none">
                <a:solidFill>
                  <a:srgbClr val="021028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R="0" lvl="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A800"/>
              </a:buClr>
              <a:buSzPct val="100000"/>
              <a:buFont typeface="Open Sans"/>
              <a:buChar char="▫"/>
              <a:defRPr sz="1800" b="0" i="0" u="none" strike="noStrike" cap="none">
                <a:solidFill>
                  <a:srgbClr val="021028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R="0" lvl="3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A800"/>
              </a:buClr>
              <a:buSzPct val="100000"/>
              <a:buFont typeface="Open Sans"/>
              <a:buChar char="▪"/>
              <a:defRPr sz="1800" b="0" i="0" u="none" strike="noStrike" cap="none">
                <a:solidFill>
                  <a:srgbClr val="021028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R="0" lvl="4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A800"/>
              </a:buClr>
              <a:buSzPct val="100000"/>
              <a:buFont typeface="Open Sans"/>
              <a:buChar char="▫"/>
              <a:defRPr sz="1800" b="0" i="0" u="none" strike="noStrike" cap="none">
                <a:solidFill>
                  <a:srgbClr val="021028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R="0" lvl="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A800"/>
              </a:buClr>
              <a:buSzPct val="100000"/>
              <a:buFont typeface="Open Sans"/>
              <a:buChar char="▪"/>
              <a:defRPr sz="1800" b="0" i="0" u="none" strike="noStrike" cap="none">
                <a:solidFill>
                  <a:srgbClr val="021028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R="0" lvl="6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A800"/>
              </a:buClr>
              <a:buSzPct val="100000"/>
              <a:buFont typeface="Open Sans"/>
              <a:buChar char="▫"/>
              <a:defRPr sz="1800" b="0" i="0" u="none" strike="noStrike" cap="none">
                <a:solidFill>
                  <a:srgbClr val="021028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R="0" lvl="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A800"/>
              </a:buClr>
              <a:buSzPct val="100000"/>
              <a:buFont typeface="Open Sans"/>
              <a:buChar char="▪"/>
              <a:defRPr sz="1800" b="0" i="0" u="none" strike="noStrike" cap="none">
                <a:solidFill>
                  <a:srgbClr val="021028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R="0" lvl="8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A800"/>
              </a:buClr>
              <a:buSzPct val="100000"/>
              <a:buFont typeface="Open Sans"/>
              <a:buChar char="▫"/>
              <a:defRPr sz="1800" b="0" i="0" u="none" strike="noStrike" cap="none">
                <a:solidFill>
                  <a:srgbClr val="021028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342900" indent="-3429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ru-RU" altLang="ru-RU" sz="2200" dirty="0" smtClean="0">
                <a:solidFill>
                  <a:schemeClr val="accent1">
                    <a:lumMod val="50000"/>
                  </a:schemeClr>
                </a:solidFill>
              </a:rPr>
              <a:t>Выручка </a:t>
            </a:r>
            <a:r>
              <a:rPr lang="ru-RU" altLang="ru-RU" sz="2200" dirty="0" smtClean="0">
                <a:solidFill>
                  <a:schemeClr val="accent1">
                    <a:lumMod val="50000"/>
                  </a:schemeClr>
                </a:solidFill>
              </a:rPr>
              <a:t>провайдера </a:t>
            </a:r>
            <a:r>
              <a:rPr lang="ru-RU" altLang="ru-RU" sz="2200" dirty="0">
                <a:solidFill>
                  <a:schemeClr val="accent1">
                    <a:lumMod val="50000"/>
                  </a:schemeClr>
                </a:solidFill>
              </a:rPr>
              <a:t>с квартиры, в среднем 500 </a:t>
            </a:r>
            <a:r>
              <a:rPr lang="ru-RU" altLang="ru-RU" sz="2200" dirty="0" smtClean="0">
                <a:solidFill>
                  <a:schemeClr val="accent1">
                    <a:lumMod val="50000"/>
                  </a:schemeClr>
                </a:solidFill>
              </a:rPr>
              <a:t>рублей.</a:t>
            </a:r>
          </a:p>
          <a:p>
            <a:pPr>
              <a:spcBef>
                <a:spcPts val="0"/>
              </a:spcBef>
              <a:spcAft>
                <a:spcPts val="600"/>
              </a:spcAft>
              <a:buNone/>
            </a:pPr>
            <a:endParaRPr lang="ru-RU" altLang="ru-RU" sz="1000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ru-RU" altLang="ru-RU" sz="2200" dirty="0" smtClean="0">
                <a:solidFill>
                  <a:schemeClr val="accent1">
                    <a:lumMod val="50000"/>
                  </a:schemeClr>
                </a:solidFill>
              </a:rPr>
              <a:t>Получение </a:t>
            </a:r>
            <a:r>
              <a:rPr lang="ru-RU" altLang="ru-RU" sz="2200" dirty="0">
                <a:solidFill>
                  <a:schemeClr val="accent1">
                    <a:lumMod val="50000"/>
                  </a:schemeClr>
                </a:solidFill>
              </a:rPr>
              <a:t>лицензий на услуги связи – 3 месяца и 15.000 </a:t>
            </a:r>
            <a:r>
              <a:rPr lang="ru-RU" altLang="ru-RU" sz="2200" dirty="0" smtClean="0">
                <a:solidFill>
                  <a:schemeClr val="accent1">
                    <a:lumMod val="50000"/>
                  </a:schemeClr>
                </a:solidFill>
              </a:rPr>
              <a:t>рублей.</a:t>
            </a: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ru-RU" altLang="ru-RU" sz="1000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ru-RU" altLang="ru-RU" sz="2200" dirty="0" smtClean="0">
                <a:solidFill>
                  <a:schemeClr val="accent1">
                    <a:lumMod val="50000"/>
                  </a:schemeClr>
                </a:solidFill>
              </a:rPr>
              <a:t>Затраты </a:t>
            </a:r>
            <a:r>
              <a:rPr lang="ru-RU" altLang="ru-RU" sz="2200" dirty="0">
                <a:solidFill>
                  <a:schemeClr val="accent1">
                    <a:lumMod val="50000"/>
                  </a:schemeClr>
                </a:solidFill>
              </a:rPr>
              <a:t>на строительство собственной сети связи – </a:t>
            </a:r>
            <a:r>
              <a:rPr lang="ru-RU" altLang="ru-RU" sz="2200" dirty="0" smtClean="0">
                <a:solidFill>
                  <a:schemeClr val="accent1">
                    <a:lumMod val="50000"/>
                  </a:schemeClr>
                </a:solidFill>
              </a:rPr>
              <a:t>от 2000 до 4000 рублей </a:t>
            </a:r>
            <a:r>
              <a:rPr lang="ru-RU" altLang="ru-RU" sz="2200" dirty="0">
                <a:solidFill>
                  <a:schemeClr val="accent1">
                    <a:lumMod val="50000"/>
                  </a:schemeClr>
                </a:solidFill>
              </a:rPr>
              <a:t>на </a:t>
            </a:r>
            <a:r>
              <a:rPr lang="ru-RU" altLang="ru-RU" sz="2200" dirty="0" smtClean="0">
                <a:solidFill>
                  <a:schemeClr val="accent1">
                    <a:lumMod val="50000"/>
                  </a:schemeClr>
                </a:solidFill>
              </a:rPr>
              <a:t>квартиру, чем плотнее застройка, тем меньше.</a:t>
            </a: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ru-RU" altLang="ru-RU" sz="1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ru-RU" altLang="ru-RU" sz="2200" dirty="0" smtClean="0">
                <a:solidFill>
                  <a:schemeClr val="accent1">
                    <a:lumMod val="50000"/>
                  </a:schemeClr>
                </a:solidFill>
              </a:rPr>
              <a:t>Услуги </a:t>
            </a:r>
            <a:r>
              <a:rPr lang="ru-RU" altLang="ru-RU" sz="2200" dirty="0">
                <a:solidFill>
                  <a:schemeClr val="accent1">
                    <a:lumMod val="50000"/>
                  </a:schemeClr>
                </a:solidFill>
              </a:rPr>
              <a:t>доступа в Интернет по сложности и технологичности ничем не отличаются от коммунальных </a:t>
            </a:r>
            <a:r>
              <a:rPr lang="ru-RU" altLang="ru-RU" sz="2200" dirty="0" smtClean="0">
                <a:solidFill>
                  <a:schemeClr val="accent1">
                    <a:lumMod val="50000"/>
                  </a:schemeClr>
                </a:solidFill>
              </a:rPr>
              <a:t>услуг.</a:t>
            </a: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ru-RU" altLang="ru-RU" sz="1000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altLang="ru-RU" sz="2200" dirty="0">
                <a:solidFill>
                  <a:schemeClr val="accent1">
                    <a:lumMod val="50000"/>
                  </a:schemeClr>
                </a:solidFill>
              </a:rPr>
              <a:t>Действующий штат обычной управляющей компании достаточен для обслуживания сети и предоставления услуг связи</a:t>
            </a:r>
            <a:r>
              <a:rPr lang="ru-RU" altLang="ru-RU" sz="2200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  <a:endParaRPr lang="ru-RU" altLang="ru-RU" sz="2200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228600">
              <a:lnSpc>
                <a:spcPct val="115000"/>
              </a:lnSpc>
              <a:spcBef>
                <a:spcPts val="0"/>
              </a:spcBef>
            </a:pPr>
            <a:endParaRPr lang="en" dirty="0">
              <a:solidFill>
                <a:schemeClr val="accent1">
                  <a:lumMod val="50000"/>
                </a:schemeClr>
              </a:solidFill>
              <a:hlinkClick r:id="rId3"/>
            </a:endParaRPr>
          </a:p>
        </p:txBody>
      </p:sp>
      <p:sp>
        <p:nvSpPr>
          <p:cNvPr id="6" name="Нижний колонтитул 3"/>
          <p:cNvSpPr txBox="1">
            <a:spLocks/>
          </p:cNvSpPr>
          <p:nvPr/>
        </p:nvSpPr>
        <p:spPr>
          <a:xfrm>
            <a:off x="6670665" y="0"/>
            <a:ext cx="2473334" cy="536701"/>
          </a:xfrm>
          <a:prstGeom prst="rect">
            <a:avLst/>
          </a:prstGeom>
        </p:spPr>
        <p:txBody>
          <a:bodyPr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defRPr/>
            </a:pPr>
            <a:r>
              <a:rPr lang="ru-RU" sz="1200" dirty="0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rPr>
              <a:t>Казимир </a:t>
            </a:r>
            <a:r>
              <a:rPr lang="ru-RU" sz="1200" dirty="0" smtClean="0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rPr>
              <a:t>Войткевич, </a:t>
            </a:r>
            <a:r>
              <a:rPr lang="ru-RU" sz="1200" dirty="0" err="1" smtClean="0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rPr>
              <a:t>uk</a:t>
            </a:r>
            <a:r>
              <a:rPr lang="ru-RU" sz="1200" dirty="0" err="1" smtClean="0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rPr>
              <a:t>@itax.ru</a:t>
            </a:r>
            <a:endParaRPr lang="ru-RU" sz="1200" dirty="0">
              <a:solidFill>
                <a:srgbClr val="294667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 txBox="1">
            <a:spLocks noGrp="1"/>
          </p:cNvSpPr>
          <p:nvPr>
            <p:ph type="sldNum" idx="12"/>
          </p:nvPr>
        </p:nvSpPr>
        <p:spPr>
          <a:xfrm>
            <a:off x="-6000" y="0"/>
            <a:ext cx="548700" cy="536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bg1"/>
                </a:solidFill>
              </a:rPr>
              <a:t>4</a:t>
            </a:fld>
            <a:endParaRPr lang="en" dirty="0">
              <a:solidFill>
                <a:schemeClr val="bg1"/>
              </a:solidFill>
            </a:endParaRPr>
          </a:p>
        </p:txBody>
      </p:sp>
      <p:sp>
        <p:nvSpPr>
          <p:cNvPr id="288" name="Shape 288"/>
          <p:cNvSpPr txBox="1">
            <a:spLocks noGrp="1"/>
          </p:cNvSpPr>
          <p:nvPr>
            <p:ph type="title"/>
          </p:nvPr>
        </p:nvSpPr>
        <p:spPr>
          <a:xfrm>
            <a:off x="714375" y="61411"/>
            <a:ext cx="3361868" cy="47528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r>
              <a:rPr lang="ru-RU" alt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ЗАЧЕМ 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ЭТО ВАМ</a:t>
            </a:r>
            <a:r>
              <a:rPr lang="ru-RU" alt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hape 328"/>
          <p:cNvSpPr txBox="1">
            <a:spLocks/>
          </p:cNvSpPr>
          <p:nvPr/>
        </p:nvSpPr>
        <p:spPr>
          <a:xfrm>
            <a:off x="0" y="669184"/>
            <a:ext cx="9144000" cy="447431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A800"/>
              </a:buClr>
              <a:buSzPct val="100000"/>
              <a:buFont typeface="Open Sans"/>
              <a:buChar char="▫"/>
              <a:defRPr sz="1800" b="0" i="0" u="none" strike="noStrike" cap="none">
                <a:solidFill>
                  <a:srgbClr val="021028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R="0" lvl="1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A800"/>
              </a:buClr>
              <a:buSzPct val="100000"/>
              <a:buFont typeface="Open Sans"/>
              <a:buChar char="▪"/>
              <a:defRPr sz="1800" b="0" i="0" u="none" strike="noStrike" cap="none">
                <a:solidFill>
                  <a:srgbClr val="021028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R="0" lvl="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A800"/>
              </a:buClr>
              <a:buSzPct val="100000"/>
              <a:buFont typeface="Open Sans"/>
              <a:buChar char="▫"/>
              <a:defRPr sz="1800" b="0" i="0" u="none" strike="noStrike" cap="none">
                <a:solidFill>
                  <a:srgbClr val="021028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R="0" lvl="3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A800"/>
              </a:buClr>
              <a:buSzPct val="100000"/>
              <a:buFont typeface="Open Sans"/>
              <a:buChar char="▪"/>
              <a:defRPr sz="1800" b="0" i="0" u="none" strike="noStrike" cap="none">
                <a:solidFill>
                  <a:srgbClr val="021028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R="0" lvl="4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A800"/>
              </a:buClr>
              <a:buSzPct val="100000"/>
              <a:buFont typeface="Open Sans"/>
              <a:buChar char="▫"/>
              <a:defRPr sz="1800" b="0" i="0" u="none" strike="noStrike" cap="none">
                <a:solidFill>
                  <a:srgbClr val="021028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R="0" lvl="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A800"/>
              </a:buClr>
              <a:buSzPct val="100000"/>
              <a:buFont typeface="Open Sans"/>
              <a:buChar char="▪"/>
              <a:defRPr sz="1800" b="0" i="0" u="none" strike="noStrike" cap="none">
                <a:solidFill>
                  <a:srgbClr val="021028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R="0" lvl="6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A800"/>
              </a:buClr>
              <a:buSzPct val="100000"/>
              <a:buFont typeface="Open Sans"/>
              <a:buChar char="▫"/>
              <a:defRPr sz="1800" b="0" i="0" u="none" strike="noStrike" cap="none">
                <a:solidFill>
                  <a:srgbClr val="021028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R="0" lvl="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A800"/>
              </a:buClr>
              <a:buSzPct val="100000"/>
              <a:buFont typeface="Open Sans"/>
              <a:buChar char="▪"/>
              <a:defRPr sz="1800" b="0" i="0" u="none" strike="noStrike" cap="none">
                <a:solidFill>
                  <a:srgbClr val="021028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R="0" lvl="8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A800"/>
              </a:buClr>
              <a:buSzPct val="100000"/>
              <a:buFont typeface="Open Sans"/>
              <a:buChar char="▫"/>
              <a:defRPr sz="1800" b="0" i="0" u="none" strike="noStrike" cap="none">
                <a:solidFill>
                  <a:srgbClr val="021028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342900" indent="-342900"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ru-RU" altLang="ru-RU" sz="2000" dirty="0">
                <a:solidFill>
                  <a:schemeClr val="accent1">
                    <a:lumMod val="50000"/>
                  </a:schemeClr>
                </a:solidFill>
              </a:rPr>
              <a:t>Деньги - существенное увеличение чистой </a:t>
            </a:r>
            <a:r>
              <a:rPr lang="ru-RU" altLang="ru-RU" sz="2000" dirty="0" smtClean="0">
                <a:solidFill>
                  <a:schemeClr val="accent1">
                    <a:lumMod val="50000"/>
                  </a:schemeClr>
                </a:solidFill>
              </a:rPr>
              <a:t>прибыли. </a:t>
            </a:r>
            <a:r>
              <a:rPr lang="ru-RU" altLang="ru-RU" sz="2000" dirty="0">
                <a:solidFill>
                  <a:schemeClr val="accent1">
                    <a:lumMod val="50000"/>
                  </a:schemeClr>
                </a:solidFill>
              </a:rPr>
              <a:t>В отличие от </a:t>
            </a:r>
            <a:r>
              <a:rPr lang="ru-RU" altLang="ru-RU" sz="2000" dirty="0" smtClean="0">
                <a:solidFill>
                  <a:schemeClr val="accent1">
                    <a:lumMod val="50000"/>
                  </a:schemeClr>
                </a:solidFill>
              </a:rPr>
              <a:t>коммуналки, </a:t>
            </a:r>
            <a:r>
              <a:rPr lang="ru-RU" altLang="ru-RU" sz="2000" dirty="0">
                <a:solidFill>
                  <a:schemeClr val="accent1">
                    <a:lumMod val="50000"/>
                  </a:schemeClr>
                </a:solidFill>
              </a:rPr>
              <a:t>«за Интернет» привыкли платить - его можно </a:t>
            </a:r>
            <a:r>
              <a:rPr lang="ru-RU" altLang="ru-RU" sz="2000" dirty="0" smtClean="0">
                <a:solidFill>
                  <a:schemeClr val="accent1">
                    <a:lumMod val="50000"/>
                  </a:schemeClr>
                </a:solidFill>
              </a:rPr>
              <a:t>отключать.</a:t>
            </a:r>
            <a:endParaRPr lang="ru-RU" altLang="ru-RU" sz="1000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ru-RU" altLang="ru-RU" sz="2000" dirty="0">
                <a:solidFill>
                  <a:schemeClr val="accent1">
                    <a:lumMod val="50000"/>
                  </a:schemeClr>
                </a:solidFill>
              </a:rPr>
              <a:t>В</a:t>
            </a:r>
            <a:r>
              <a:rPr lang="ru-RU" altLang="ru-RU" sz="2000" dirty="0" smtClean="0">
                <a:solidFill>
                  <a:schemeClr val="accent1">
                    <a:lumMod val="50000"/>
                  </a:schemeClr>
                </a:solidFill>
              </a:rPr>
              <a:t>озможность </a:t>
            </a:r>
            <a:r>
              <a:rPr lang="ru-RU" altLang="ru-RU" sz="2000" dirty="0">
                <a:solidFill>
                  <a:schemeClr val="accent1">
                    <a:lumMod val="50000"/>
                  </a:schemeClr>
                </a:solidFill>
              </a:rPr>
              <a:t>сократить или </a:t>
            </a:r>
            <a:r>
              <a:rPr lang="ru-RU" altLang="ru-RU" sz="2000" dirty="0" smtClean="0">
                <a:solidFill>
                  <a:schemeClr val="accent1">
                    <a:lumMod val="50000"/>
                  </a:schemeClr>
                </a:solidFill>
              </a:rPr>
              <a:t>исключить </a:t>
            </a:r>
            <a:r>
              <a:rPr lang="ru-RU" altLang="ru-RU" sz="2000" dirty="0">
                <a:solidFill>
                  <a:schemeClr val="accent1">
                    <a:lumMod val="50000"/>
                  </a:schemeClr>
                </a:solidFill>
              </a:rPr>
              <a:t>доступ </a:t>
            </a:r>
            <a:r>
              <a:rPr lang="ru-RU" altLang="ru-RU" sz="2000" dirty="0" smtClean="0">
                <a:solidFill>
                  <a:schemeClr val="accent1">
                    <a:lumMod val="50000"/>
                  </a:schemeClr>
                </a:solidFill>
              </a:rPr>
              <a:t>в </a:t>
            </a:r>
            <a:r>
              <a:rPr lang="ru-RU" altLang="ru-RU" sz="2000" dirty="0">
                <a:solidFill>
                  <a:schemeClr val="accent1">
                    <a:lumMod val="50000"/>
                  </a:schemeClr>
                </a:solidFill>
              </a:rPr>
              <a:t>помещения управляемых вами домов сотрудников сторонних </a:t>
            </a:r>
            <a:r>
              <a:rPr lang="ru-RU" altLang="ru-RU" sz="2000" dirty="0" smtClean="0">
                <a:solidFill>
                  <a:schemeClr val="accent1">
                    <a:lumMod val="50000"/>
                  </a:schemeClr>
                </a:solidFill>
              </a:rPr>
              <a:t>организаций.</a:t>
            </a:r>
            <a:endParaRPr lang="ru-RU" altLang="ru-RU" sz="1000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ru-RU" altLang="ru-RU" sz="2000" dirty="0" smtClean="0">
                <a:solidFill>
                  <a:schemeClr val="accent1">
                    <a:lumMod val="50000"/>
                  </a:schemeClr>
                </a:solidFill>
              </a:rPr>
              <a:t>Конкурентное </a:t>
            </a:r>
            <a:r>
              <a:rPr lang="ru-RU" altLang="ru-RU" sz="2000" dirty="0">
                <a:solidFill>
                  <a:schemeClr val="accent1">
                    <a:lumMod val="50000"/>
                  </a:schemeClr>
                </a:solidFill>
              </a:rPr>
              <a:t>преимущество перед другими управляющими компаниями в борьбе за дома - уходя из дома как УК вы можете остаться там как оператор </a:t>
            </a:r>
            <a:r>
              <a:rPr lang="ru-RU" altLang="ru-RU" sz="2000" dirty="0" smtClean="0">
                <a:solidFill>
                  <a:schemeClr val="accent1">
                    <a:lumMod val="50000"/>
                  </a:schemeClr>
                </a:solidFill>
              </a:rPr>
              <a:t>связи</a:t>
            </a:r>
            <a:r>
              <a:rPr lang="en-US" altLang="ru-RU" sz="2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altLang="ru-RU" sz="2000" dirty="0" smtClean="0">
                <a:solidFill>
                  <a:schemeClr val="accent1">
                    <a:lumMod val="50000"/>
                  </a:schemeClr>
                </a:solidFill>
              </a:rPr>
              <a:t>и влиять на жильцов.</a:t>
            </a:r>
            <a:endParaRPr lang="ru-RU" altLang="ru-RU" sz="1000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ru-RU" altLang="ru-RU" sz="2000" dirty="0" smtClean="0">
                <a:solidFill>
                  <a:schemeClr val="accent1">
                    <a:lumMod val="50000"/>
                  </a:schemeClr>
                </a:solidFill>
              </a:rPr>
              <a:t>Полный </a:t>
            </a:r>
            <a:r>
              <a:rPr lang="ru-RU" altLang="ru-RU" sz="2000" dirty="0">
                <a:solidFill>
                  <a:schemeClr val="accent1">
                    <a:lumMod val="50000"/>
                  </a:schemeClr>
                </a:solidFill>
              </a:rPr>
              <a:t>контроль над домовыми информационными системами – телеметрия датчиков в квартирах, установка своих видеокамер, продажа адресной рекламы с точным таргетированием, прямая </a:t>
            </a:r>
            <a:r>
              <a:rPr lang="ru-RU" altLang="ru-RU" sz="2000" dirty="0" smtClean="0">
                <a:solidFill>
                  <a:schemeClr val="accent1">
                    <a:lumMod val="50000"/>
                  </a:schemeClr>
                </a:solidFill>
              </a:rPr>
              <a:t>агитация </a:t>
            </a:r>
            <a:r>
              <a:rPr lang="ru-RU" altLang="ru-RU" sz="2000" dirty="0">
                <a:solidFill>
                  <a:schemeClr val="accent1">
                    <a:lumMod val="50000"/>
                  </a:schemeClr>
                </a:solidFill>
              </a:rPr>
              <a:t>в период предвыборных кампаний и так </a:t>
            </a:r>
            <a:r>
              <a:rPr lang="ru-RU" altLang="ru-RU" sz="2000" dirty="0" smtClean="0">
                <a:solidFill>
                  <a:schemeClr val="accent1">
                    <a:lumMod val="50000"/>
                  </a:schemeClr>
                </a:solidFill>
              </a:rPr>
              <a:t>далее…</a:t>
            </a:r>
            <a:endParaRPr lang="en" sz="2000" dirty="0">
              <a:solidFill>
                <a:schemeClr val="accent1">
                  <a:lumMod val="50000"/>
                </a:schemeClr>
              </a:solidFill>
              <a:hlinkClick r:id="rId3"/>
            </a:endParaRPr>
          </a:p>
          <a:p>
            <a:pPr marL="342900" indent="-342900"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§"/>
            </a:pPr>
            <a:endParaRPr lang="ru-RU" altLang="ru-RU" sz="2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1" name="Нижний колонтитул 3"/>
          <p:cNvSpPr txBox="1">
            <a:spLocks/>
          </p:cNvSpPr>
          <p:nvPr/>
        </p:nvSpPr>
        <p:spPr>
          <a:xfrm>
            <a:off x="6670665" y="0"/>
            <a:ext cx="2473334" cy="536701"/>
          </a:xfrm>
          <a:prstGeom prst="rect">
            <a:avLst/>
          </a:prstGeom>
        </p:spPr>
        <p:txBody>
          <a:bodyPr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defRPr/>
            </a:pPr>
            <a:r>
              <a:rPr lang="ru-RU" sz="1200" dirty="0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rPr>
              <a:t>Казимир </a:t>
            </a:r>
            <a:r>
              <a:rPr lang="ru-RU" sz="1200" dirty="0" smtClean="0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rPr>
              <a:t>Войткевич, </a:t>
            </a:r>
            <a:r>
              <a:rPr lang="ru-RU" sz="1200" dirty="0" err="1" smtClean="0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rPr>
              <a:t>uk</a:t>
            </a:r>
            <a:r>
              <a:rPr lang="ru-RU" sz="1200" dirty="0" err="1" smtClean="0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rPr>
              <a:t>@itax.ru</a:t>
            </a:r>
            <a:endParaRPr lang="ru-RU" sz="1200" dirty="0">
              <a:solidFill>
                <a:srgbClr val="294667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</p:spTree>
    <p:extLst>
      <p:ext uri="{BB962C8B-B14F-4D97-AF65-F5344CB8AC3E}">
        <p14:creationId xmlns:p14="http://schemas.microsoft.com/office/powerpoint/2010/main" val="39071410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 txBox="1">
            <a:spLocks noGrp="1"/>
          </p:cNvSpPr>
          <p:nvPr>
            <p:ph type="sldNum" idx="12"/>
          </p:nvPr>
        </p:nvSpPr>
        <p:spPr>
          <a:xfrm>
            <a:off x="-6000" y="0"/>
            <a:ext cx="548700" cy="536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bg1"/>
                </a:solidFill>
              </a:rPr>
              <a:t>5</a:t>
            </a:fld>
            <a:endParaRPr lang="en" dirty="0">
              <a:solidFill>
                <a:schemeClr val="bg1"/>
              </a:solidFill>
            </a:endParaRPr>
          </a:p>
        </p:txBody>
      </p:sp>
      <p:sp>
        <p:nvSpPr>
          <p:cNvPr id="288" name="Shape 288"/>
          <p:cNvSpPr txBox="1">
            <a:spLocks noGrp="1"/>
          </p:cNvSpPr>
          <p:nvPr>
            <p:ph type="title"/>
          </p:nvPr>
        </p:nvSpPr>
        <p:spPr>
          <a:xfrm>
            <a:off x="704850" y="68184"/>
            <a:ext cx="3124200" cy="468516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altLang="ru-RU" sz="2400" dirty="0" smtClean="0"/>
              <a:t/>
            </a:r>
            <a:br>
              <a:rPr lang="ru-RU" altLang="ru-RU" sz="2400" dirty="0" smtClean="0"/>
            </a:br>
            <a:r>
              <a:rPr lang="ru-RU" alt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ЗАЧЕМ ЭТО НАМ?</a:t>
            </a:r>
            <a:endParaRPr lang="en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hape 328"/>
          <p:cNvSpPr txBox="1">
            <a:spLocks/>
          </p:cNvSpPr>
          <p:nvPr/>
        </p:nvSpPr>
        <p:spPr>
          <a:xfrm>
            <a:off x="0" y="684107"/>
            <a:ext cx="8967027" cy="445939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A800"/>
              </a:buClr>
              <a:buSzPct val="100000"/>
              <a:buFont typeface="Open Sans"/>
              <a:buChar char="▫"/>
              <a:defRPr sz="1800" b="0" i="0" u="none" strike="noStrike" cap="none">
                <a:solidFill>
                  <a:srgbClr val="021028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R="0" lvl="1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A800"/>
              </a:buClr>
              <a:buSzPct val="100000"/>
              <a:buFont typeface="Open Sans"/>
              <a:buChar char="▪"/>
              <a:defRPr sz="1800" b="0" i="0" u="none" strike="noStrike" cap="none">
                <a:solidFill>
                  <a:srgbClr val="021028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R="0" lvl="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A800"/>
              </a:buClr>
              <a:buSzPct val="100000"/>
              <a:buFont typeface="Open Sans"/>
              <a:buChar char="▫"/>
              <a:defRPr sz="1800" b="0" i="0" u="none" strike="noStrike" cap="none">
                <a:solidFill>
                  <a:srgbClr val="021028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R="0" lvl="3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A800"/>
              </a:buClr>
              <a:buSzPct val="100000"/>
              <a:buFont typeface="Open Sans"/>
              <a:buChar char="▪"/>
              <a:defRPr sz="1800" b="0" i="0" u="none" strike="noStrike" cap="none">
                <a:solidFill>
                  <a:srgbClr val="021028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R="0" lvl="4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A800"/>
              </a:buClr>
              <a:buSzPct val="100000"/>
              <a:buFont typeface="Open Sans"/>
              <a:buChar char="▫"/>
              <a:defRPr sz="1800" b="0" i="0" u="none" strike="noStrike" cap="none">
                <a:solidFill>
                  <a:srgbClr val="021028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R="0" lvl="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A800"/>
              </a:buClr>
              <a:buSzPct val="100000"/>
              <a:buFont typeface="Open Sans"/>
              <a:buChar char="▪"/>
              <a:defRPr sz="1800" b="0" i="0" u="none" strike="noStrike" cap="none">
                <a:solidFill>
                  <a:srgbClr val="021028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R="0" lvl="6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A800"/>
              </a:buClr>
              <a:buSzPct val="100000"/>
              <a:buFont typeface="Open Sans"/>
              <a:buChar char="▫"/>
              <a:defRPr sz="1800" b="0" i="0" u="none" strike="noStrike" cap="none">
                <a:solidFill>
                  <a:srgbClr val="021028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R="0" lvl="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A800"/>
              </a:buClr>
              <a:buSzPct val="100000"/>
              <a:buFont typeface="Open Sans"/>
              <a:buChar char="▪"/>
              <a:defRPr sz="1800" b="0" i="0" u="none" strike="noStrike" cap="none">
                <a:solidFill>
                  <a:srgbClr val="021028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R="0" lvl="8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A800"/>
              </a:buClr>
              <a:buSzPct val="100000"/>
              <a:buFont typeface="Open Sans"/>
              <a:buChar char="▫"/>
              <a:defRPr sz="1800" b="0" i="0" u="none" strike="noStrike" cap="none">
                <a:solidFill>
                  <a:srgbClr val="021028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342900" indent="-342900"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ru-RU" altLang="ru-RU" sz="2200" dirty="0" smtClean="0">
                <a:solidFill>
                  <a:schemeClr val="accent1">
                    <a:lumMod val="50000"/>
                  </a:schemeClr>
                </a:solidFill>
              </a:rPr>
              <a:t>Мы</a:t>
            </a:r>
            <a:r>
              <a:rPr lang="ru-RU" altLang="ru-RU" sz="2200" dirty="0" smtClean="0">
                <a:solidFill>
                  <a:schemeClr val="accent1">
                    <a:lumMod val="50000"/>
                  </a:schemeClr>
                </a:solidFill>
              </a:rPr>
              <a:t> специализируемся на услугах для иных операторов связи и таким образом ощутимо увеличиваем свою «кормовую базу».</a:t>
            </a:r>
            <a:endParaRPr lang="ru-RU" altLang="ru-RU" sz="1000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ru-RU" altLang="ru-RU" sz="2200" dirty="0" smtClean="0">
                <a:solidFill>
                  <a:schemeClr val="accent1">
                    <a:lumMod val="50000"/>
                  </a:schemeClr>
                </a:solidFill>
              </a:rPr>
              <a:t>Мы </a:t>
            </a:r>
            <a:r>
              <a:rPr lang="ru-RU" altLang="ru-RU" sz="2200" dirty="0">
                <a:solidFill>
                  <a:schemeClr val="accent1">
                    <a:lumMod val="50000"/>
                  </a:schemeClr>
                </a:solidFill>
              </a:rPr>
              <a:t>поставляем вам оборудование </a:t>
            </a:r>
            <a:r>
              <a:rPr lang="ru-RU" altLang="ru-RU" sz="2200" dirty="0" smtClean="0">
                <a:solidFill>
                  <a:schemeClr val="accent1">
                    <a:lumMod val="50000"/>
                  </a:schemeClr>
                </a:solidFill>
              </a:rPr>
              <a:t>связи, зарабатывая </a:t>
            </a:r>
            <a:r>
              <a:rPr lang="ru-RU" altLang="ru-RU" sz="2200" dirty="0">
                <a:solidFill>
                  <a:schemeClr val="accent1">
                    <a:lumMod val="50000"/>
                  </a:schemeClr>
                </a:solidFill>
              </a:rPr>
              <a:t>свой </a:t>
            </a:r>
            <a:r>
              <a:rPr lang="ru-RU" altLang="ru-RU" sz="2200" dirty="0" smtClean="0">
                <a:solidFill>
                  <a:schemeClr val="accent1">
                    <a:lumMod val="50000"/>
                  </a:schemeClr>
                </a:solidFill>
              </a:rPr>
              <a:t>разумный процент </a:t>
            </a:r>
            <a:r>
              <a:rPr lang="ru-RU" altLang="ru-RU" sz="2200" dirty="0">
                <a:solidFill>
                  <a:schemeClr val="accent1">
                    <a:lumMod val="50000"/>
                  </a:schemeClr>
                </a:solidFill>
              </a:rPr>
              <a:t>на </a:t>
            </a:r>
            <a:r>
              <a:rPr lang="ru-RU" altLang="ru-RU" sz="2200" dirty="0" smtClean="0">
                <a:solidFill>
                  <a:schemeClr val="accent1">
                    <a:lumMod val="50000"/>
                  </a:schemeClr>
                </a:solidFill>
              </a:rPr>
              <a:t>его </a:t>
            </a:r>
            <a:r>
              <a:rPr lang="ru-RU" altLang="ru-RU" sz="2200" dirty="0" err="1" smtClean="0">
                <a:solidFill>
                  <a:schemeClr val="accent1">
                    <a:lumMod val="50000"/>
                  </a:schemeClr>
                </a:solidFill>
              </a:rPr>
              <a:t>дистрибьюции</a:t>
            </a:r>
            <a:r>
              <a:rPr lang="ru-RU" altLang="ru-RU" sz="22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altLang="ru-RU" sz="2200" dirty="0">
                <a:solidFill>
                  <a:schemeClr val="accent1">
                    <a:lumMod val="50000"/>
                  </a:schemeClr>
                </a:solidFill>
              </a:rPr>
              <a:t>и </a:t>
            </a:r>
            <a:r>
              <a:rPr lang="ru-RU" altLang="ru-RU" sz="2200" dirty="0" smtClean="0">
                <a:solidFill>
                  <a:schemeClr val="accent1">
                    <a:lumMod val="50000"/>
                  </a:schemeClr>
                </a:solidFill>
              </a:rPr>
              <a:t>обслуживании.</a:t>
            </a:r>
            <a:endParaRPr lang="ru-RU" altLang="ru-RU" sz="1000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ru-RU" altLang="ru-RU" sz="2200" dirty="0">
                <a:solidFill>
                  <a:schemeClr val="accent1">
                    <a:lumMod val="50000"/>
                  </a:schemeClr>
                </a:solidFill>
              </a:rPr>
              <a:t>Мы ежемесячно получаем 10% от вашего дохода за консультации, техническую поддержку и оперативное администрирование оборудования </a:t>
            </a:r>
            <a:r>
              <a:rPr lang="ru-RU" altLang="ru-RU" sz="2200" dirty="0" smtClean="0">
                <a:solidFill>
                  <a:schemeClr val="accent1">
                    <a:lumMod val="50000"/>
                  </a:schemeClr>
                </a:solidFill>
              </a:rPr>
              <a:t>связи.</a:t>
            </a:r>
            <a:endParaRPr lang="ru-RU" altLang="ru-RU" sz="1000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ru-RU" altLang="ru-RU" sz="2200" dirty="0">
                <a:solidFill>
                  <a:schemeClr val="accent1">
                    <a:lumMod val="50000"/>
                  </a:schemeClr>
                </a:solidFill>
              </a:rPr>
              <a:t>Мы ежемесячно получаем 10% от вашего дохода за </a:t>
            </a:r>
            <a:r>
              <a:rPr lang="ru-RU" altLang="ru-RU" sz="2200" dirty="0" smtClean="0">
                <a:solidFill>
                  <a:schemeClr val="accent1">
                    <a:lumMod val="50000"/>
                  </a:schemeClr>
                </a:solidFill>
              </a:rPr>
              <a:t>услугу предоставления внешних каналов в любой точке России.</a:t>
            </a:r>
            <a:endParaRPr lang="ru-RU" altLang="ru-RU" sz="2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Нижний колонтитул 3"/>
          <p:cNvSpPr txBox="1">
            <a:spLocks/>
          </p:cNvSpPr>
          <p:nvPr/>
        </p:nvSpPr>
        <p:spPr>
          <a:xfrm>
            <a:off x="6670665" y="0"/>
            <a:ext cx="2473334" cy="536701"/>
          </a:xfrm>
          <a:prstGeom prst="rect">
            <a:avLst/>
          </a:prstGeom>
        </p:spPr>
        <p:txBody>
          <a:bodyPr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defRPr/>
            </a:pPr>
            <a:r>
              <a:rPr lang="ru-RU" sz="1200" dirty="0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rPr>
              <a:t>Казимир </a:t>
            </a:r>
            <a:r>
              <a:rPr lang="ru-RU" sz="1200" dirty="0" smtClean="0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rPr>
              <a:t>Войткевич, </a:t>
            </a:r>
            <a:r>
              <a:rPr lang="ru-RU" sz="1200" dirty="0" err="1" smtClean="0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rPr>
              <a:t>uk</a:t>
            </a:r>
            <a:r>
              <a:rPr lang="ru-RU" sz="1200" dirty="0" err="1" smtClean="0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rPr>
              <a:t>@itax.ru</a:t>
            </a:r>
            <a:endParaRPr lang="ru-RU" sz="1200" dirty="0">
              <a:solidFill>
                <a:srgbClr val="294667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</p:spTree>
    <p:extLst>
      <p:ext uri="{BB962C8B-B14F-4D97-AF65-F5344CB8AC3E}">
        <p14:creationId xmlns:p14="http://schemas.microsoft.com/office/powerpoint/2010/main" val="31541939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 txBox="1">
            <a:spLocks noGrp="1"/>
          </p:cNvSpPr>
          <p:nvPr>
            <p:ph type="sldNum" idx="12"/>
          </p:nvPr>
        </p:nvSpPr>
        <p:spPr>
          <a:xfrm>
            <a:off x="-6000" y="0"/>
            <a:ext cx="548700" cy="536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bg1"/>
                </a:solidFill>
              </a:rPr>
              <a:t>6</a:t>
            </a:fld>
            <a:endParaRPr lang="en" dirty="0">
              <a:solidFill>
                <a:schemeClr val="bg1"/>
              </a:solidFill>
            </a:endParaRPr>
          </a:p>
        </p:txBody>
      </p:sp>
      <p:sp>
        <p:nvSpPr>
          <p:cNvPr id="288" name="Shape 288"/>
          <p:cNvSpPr txBox="1">
            <a:spLocks noGrp="1"/>
          </p:cNvSpPr>
          <p:nvPr>
            <p:ph type="title"/>
          </p:nvPr>
        </p:nvSpPr>
        <p:spPr>
          <a:xfrm>
            <a:off x="714374" y="0"/>
            <a:ext cx="4048125" cy="536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Aft>
                <a:spcPts val="300"/>
              </a:spcAft>
            </a:pPr>
            <a:r>
              <a:rPr lang="ru-RU" alt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ЧТО </a:t>
            </a:r>
            <a:r>
              <a:rPr lang="ru-RU" alt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ПОЧЁМ</a:t>
            </a:r>
            <a:r>
              <a:rPr lang="ru-RU" alt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hape 328"/>
          <p:cNvSpPr txBox="1">
            <a:spLocks/>
          </p:cNvSpPr>
          <p:nvPr/>
        </p:nvSpPr>
        <p:spPr>
          <a:xfrm>
            <a:off x="-6000" y="703327"/>
            <a:ext cx="9150000" cy="44401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A800"/>
              </a:buClr>
              <a:buSzPct val="100000"/>
              <a:buFont typeface="Open Sans"/>
              <a:buChar char="▫"/>
              <a:defRPr sz="1800" b="0" i="0" u="none" strike="noStrike" cap="none">
                <a:solidFill>
                  <a:srgbClr val="021028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R="0" lvl="1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A800"/>
              </a:buClr>
              <a:buSzPct val="100000"/>
              <a:buFont typeface="Open Sans"/>
              <a:buChar char="▪"/>
              <a:defRPr sz="1800" b="0" i="0" u="none" strike="noStrike" cap="none">
                <a:solidFill>
                  <a:srgbClr val="021028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R="0" lvl="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A800"/>
              </a:buClr>
              <a:buSzPct val="100000"/>
              <a:buFont typeface="Open Sans"/>
              <a:buChar char="▫"/>
              <a:defRPr sz="1800" b="0" i="0" u="none" strike="noStrike" cap="none">
                <a:solidFill>
                  <a:srgbClr val="021028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R="0" lvl="3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A800"/>
              </a:buClr>
              <a:buSzPct val="100000"/>
              <a:buFont typeface="Open Sans"/>
              <a:buChar char="▪"/>
              <a:defRPr sz="1800" b="0" i="0" u="none" strike="noStrike" cap="none">
                <a:solidFill>
                  <a:srgbClr val="021028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R="0" lvl="4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A800"/>
              </a:buClr>
              <a:buSzPct val="100000"/>
              <a:buFont typeface="Open Sans"/>
              <a:buChar char="▫"/>
              <a:defRPr sz="1800" b="0" i="0" u="none" strike="noStrike" cap="none">
                <a:solidFill>
                  <a:srgbClr val="021028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R="0" lvl="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A800"/>
              </a:buClr>
              <a:buSzPct val="100000"/>
              <a:buFont typeface="Open Sans"/>
              <a:buChar char="▪"/>
              <a:defRPr sz="1800" b="0" i="0" u="none" strike="noStrike" cap="none">
                <a:solidFill>
                  <a:srgbClr val="021028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R="0" lvl="6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A800"/>
              </a:buClr>
              <a:buSzPct val="100000"/>
              <a:buFont typeface="Open Sans"/>
              <a:buChar char="▫"/>
              <a:defRPr sz="1800" b="0" i="0" u="none" strike="noStrike" cap="none">
                <a:solidFill>
                  <a:srgbClr val="021028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R="0" lvl="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A800"/>
              </a:buClr>
              <a:buSzPct val="100000"/>
              <a:buFont typeface="Open Sans"/>
              <a:buChar char="▪"/>
              <a:defRPr sz="1800" b="0" i="0" u="none" strike="noStrike" cap="none">
                <a:solidFill>
                  <a:srgbClr val="021028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R="0" lvl="8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A800"/>
              </a:buClr>
              <a:buSzPct val="100000"/>
              <a:buFont typeface="Open Sans"/>
              <a:buChar char="▫"/>
              <a:defRPr sz="1800" b="0" i="0" u="none" strike="noStrike" cap="none">
                <a:solidFill>
                  <a:srgbClr val="021028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ru-RU" altLang="ru-RU" dirty="0" smtClean="0">
                <a:solidFill>
                  <a:schemeClr val="accent1">
                    <a:lumMod val="50000"/>
                  </a:schemeClr>
                </a:solidFill>
              </a:rPr>
              <a:t>Порядок </a:t>
            </a:r>
            <a:r>
              <a:rPr lang="ru-RU" altLang="ru-RU" dirty="0">
                <a:solidFill>
                  <a:schemeClr val="accent1">
                    <a:lumMod val="50000"/>
                  </a:schemeClr>
                </a:solidFill>
              </a:rPr>
              <a:t>платежей: 1.000.000 сразу (ЦУС), далее от 100.000 до 400.000 в месяц, в зависимости от темпов монтажа и 1.000.000 в конце (СОРМ).</a:t>
            </a:r>
            <a:r>
              <a:rPr lang="en-US" alt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altLang="ru-RU" dirty="0" smtClean="0">
                <a:solidFill>
                  <a:schemeClr val="accent1">
                    <a:lumMod val="50000"/>
                  </a:schemeClr>
                </a:solidFill>
              </a:rPr>
              <a:t>Возможна покупка </a:t>
            </a:r>
            <a:r>
              <a:rPr lang="ru-RU" altLang="ru-RU" dirty="0">
                <a:solidFill>
                  <a:schemeClr val="accent1">
                    <a:lumMod val="50000"/>
                  </a:schemeClr>
                </a:solidFill>
              </a:rPr>
              <a:t>существующих сетей у местных </a:t>
            </a:r>
            <a:r>
              <a:rPr lang="ru-RU" altLang="ru-RU" dirty="0" smtClean="0">
                <a:solidFill>
                  <a:schemeClr val="accent1">
                    <a:lumMod val="50000"/>
                  </a:schemeClr>
                </a:solidFill>
              </a:rPr>
              <a:t>провайдеров с </a:t>
            </a:r>
            <a:r>
              <a:rPr lang="ru-RU" altLang="ru-RU" dirty="0">
                <a:solidFill>
                  <a:schemeClr val="accent1">
                    <a:lumMod val="50000"/>
                  </a:schemeClr>
                </a:solidFill>
              </a:rPr>
              <a:t>ощутимой </a:t>
            </a:r>
            <a:r>
              <a:rPr lang="ru-RU" altLang="ru-RU" dirty="0" smtClean="0">
                <a:solidFill>
                  <a:schemeClr val="accent1">
                    <a:lumMod val="50000"/>
                  </a:schemeClr>
                </a:solidFill>
              </a:rPr>
              <a:t>экономией.</a:t>
            </a:r>
            <a:endParaRPr lang="en-US" altLang="ru-RU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ru-RU" altLang="ru-RU" dirty="0">
                <a:solidFill>
                  <a:schemeClr val="accent1">
                    <a:lumMod val="50000"/>
                  </a:schemeClr>
                </a:solidFill>
              </a:rPr>
              <a:t>Ежемесячные расходы составят </a:t>
            </a:r>
            <a:r>
              <a:rPr lang="ru-RU" altLang="ru-RU" dirty="0" smtClean="0">
                <a:solidFill>
                  <a:schemeClr val="accent1">
                    <a:lumMod val="50000"/>
                  </a:schemeClr>
                </a:solidFill>
              </a:rPr>
              <a:t>10</a:t>
            </a:r>
            <a:r>
              <a:rPr lang="ru-RU" altLang="ru-RU" dirty="0">
                <a:solidFill>
                  <a:schemeClr val="accent1">
                    <a:lumMod val="50000"/>
                  </a:schemeClr>
                </a:solidFill>
              </a:rPr>
              <a:t>% от выручки за </a:t>
            </a:r>
            <a:r>
              <a:rPr lang="ru-RU" altLang="ru-RU" dirty="0">
                <a:solidFill>
                  <a:schemeClr val="accent1">
                    <a:lumMod val="50000"/>
                  </a:schemeClr>
                </a:solidFill>
              </a:rPr>
              <a:t>администрирование оборудования </a:t>
            </a:r>
            <a:r>
              <a:rPr lang="ru-RU" altLang="ru-RU" dirty="0" smtClean="0">
                <a:solidFill>
                  <a:schemeClr val="accent1">
                    <a:lumMod val="50000"/>
                  </a:schemeClr>
                </a:solidFill>
              </a:rPr>
              <a:t>связи и консультации, </a:t>
            </a:r>
            <a:r>
              <a:rPr lang="ru-RU" altLang="ru-RU" dirty="0" smtClean="0">
                <a:solidFill>
                  <a:schemeClr val="accent1">
                    <a:lumMod val="50000"/>
                  </a:schemeClr>
                </a:solidFill>
              </a:rPr>
              <a:t>10</a:t>
            </a:r>
            <a:r>
              <a:rPr lang="ru-RU" altLang="ru-RU" dirty="0">
                <a:solidFill>
                  <a:schemeClr val="accent1">
                    <a:lumMod val="50000"/>
                  </a:schemeClr>
                </a:solidFill>
              </a:rPr>
              <a:t>% за внешние каналы связи </a:t>
            </a:r>
            <a:r>
              <a:rPr lang="ru-RU" altLang="ru-RU" dirty="0" smtClean="0">
                <a:solidFill>
                  <a:schemeClr val="accent1">
                    <a:lumMod val="50000"/>
                  </a:schemeClr>
                </a:solidFill>
              </a:rPr>
              <a:t>и </a:t>
            </a:r>
            <a:r>
              <a:rPr lang="ru-RU" altLang="ru-RU" dirty="0">
                <a:solidFill>
                  <a:schemeClr val="accent1">
                    <a:lumMod val="50000"/>
                  </a:schemeClr>
                </a:solidFill>
              </a:rPr>
              <a:t>10% </a:t>
            </a:r>
            <a:r>
              <a:rPr lang="ru-RU" altLang="ru-RU" dirty="0">
                <a:solidFill>
                  <a:schemeClr val="accent1">
                    <a:lumMod val="50000"/>
                  </a:schemeClr>
                </a:solidFill>
              </a:rPr>
              <a:t>н</a:t>
            </a:r>
            <a:r>
              <a:rPr lang="ru-RU" altLang="ru-RU" dirty="0" smtClean="0">
                <a:solidFill>
                  <a:schemeClr val="accent1">
                    <a:lumMod val="50000"/>
                  </a:schemeClr>
                </a:solidFill>
              </a:rPr>
              <a:t>а </a:t>
            </a:r>
            <a:r>
              <a:rPr lang="ru-RU" altLang="ru-RU" dirty="0" smtClean="0">
                <a:solidFill>
                  <a:schemeClr val="accent1">
                    <a:lumMod val="50000"/>
                  </a:schemeClr>
                </a:solidFill>
              </a:rPr>
              <a:t>амортизацию </a:t>
            </a:r>
            <a:r>
              <a:rPr lang="ru-RU" altLang="ru-RU" dirty="0">
                <a:solidFill>
                  <a:schemeClr val="accent1">
                    <a:lumMod val="50000"/>
                  </a:schemeClr>
                </a:solidFill>
              </a:rPr>
              <a:t>и общехозяйственные </a:t>
            </a:r>
            <a:r>
              <a:rPr lang="ru-RU" altLang="ru-RU" dirty="0" smtClean="0">
                <a:solidFill>
                  <a:schemeClr val="accent1">
                    <a:lumMod val="50000"/>
                  </a:schemeClr>
                </a:solidFill>
              </a:rPr>
              <a:t>расходы.</a:t>
            </a:r>
            <a:endParaRPr lang="en-US" altLang="ru-RU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ru-RU" altLang="ru-RU" dirty="0">
                <a:solidFill>
                  <a:schemeClr val="accent1">
                    <a:lumMod val="50000"/>
                  </a:schemeClr>
                </a:solidFill>
              </a:rPr>
              <a:t>Расходы на оплату труда относятся на основную деятельность управляющей компании, после ввода сети </a:t>
            </a:r>
            <a:r>
              <a:rPr lang="ru-RU" altLang="ru-RU" dirty="0" smtClean="0">
                <a:solidFill>
                  <a:schemeClr val="accent1">
                    <a:lumMod val="50000"/>
                  </a:schemeClr>
                </a:solidFill>
              </a:rPr>
              <a:t>в </a:t>
            </a:r>
            <a:r>
              <a:rPr lang="ru-RU" altLang="ru-RU" dirty="0">
                <a:solidFill>
                  <a:schemeClr val="accent1">
                    <a:lumMod val="50000"/>
                  </a:schemeClr>
                </a:solidFill>
              </a:rPr>
              <a:t>эксплуатацию расширения штата не </a:t>
            </a:r>
            <a:r>
              <a:rPr lang="ru-RU" altLang="ru-RU" dirty="0" smtClean="0">
                <a:solidFill>
                  <a:schemeClr val="accent1">
                    <a:lumMod val="50000"/>
                  </a:schemeClr>
                </a:solidFill>
              </a:rPr>
              <a:t>требуется.</a:t>
            </a:r>
            <a:endParaRPr lang="ru-RU" altLang="ru-RU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ru-RU" altLang="ru-RU" dirty="0">
                <a:solidFill>
                  <a:schemeClr val="accent1">
                    <a:lumMod val="50000"/>
                  </a:schemeClr>
                </a:solidFill>
              </a:rPr>
              <a:t>Ежемесячная выручка </a:t>
            </a:r>
            <a:r>
              <a:rPr lang="ru-RU" altLang="ru-RU" dirty="0" smtClean="0">
                <a:solidFill>
                  <a:schemeClr val="accent1">
                    <a:lumMod val="50000"/>
                  </a:schemeClr>
                </a:solidFill>
              </a:rPr>
              <a:t>от </a:t>
            </a:r>
            <a:r>
              <a:rPr lang="ru-RU" altLang="ru-RU" dirty="0">
                <a:solidFill>
                  <a:schemeClr val="accent1">
                    <a:lumMod val="50000"/>
                  </a:schemeClr>
                </a:solidFill>
              </a:rPr>
              <a:t>200 до 1000 рублей с квартиры. Предлагается простой трехтарифный прейскурант – «10 мегабит за 200 рублей», «100 мегабит за 500 рублей» и «1 гигабит за 1000 рублей». Принципиальный момент – тарифы на услуги доступа в Интернет государством не </a:t>
            </a:r>
            <a:r>
              <a:rPr lang="ru-RU" altLang="ru-RU" dirty="0" smtClean="0">
                <a:solidFill>
                  <a:schemeClr val="accent1">
                    <a:lumMod val="50000"/>
                  </a:schemeClr>
                </a:solidFill>
              </a:rPr>
              <a:t>регулируются.</a:t>
            </a:r>
            <a:endParaRPr lang="ru-RU" altLang="ru-RU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endParaRPr lang="en-US" altLang="ru-RU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endParaRPr lang="ru-RU" altLang="ru-RU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Нижний колонтитул 3"/>
          <p:cNvSpPr txBox="1">
            <a:spLocks/>
          </p:cNvSpPr>
          <p:nvPr/>
        </p:nvSpPr>
        <p:spPr>
          <a:xfrm>
            <a:off x="6670665" y="0"/>
            <a:ext cx="2473334" cy="536701"/>
          </a:xfrm>
          <a:prstGeom prst="rect">
            <a:avLst/>
          </a:prstGeom>
        </p:spPr>
        <p:txBody>
          <a:bodyPr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defRPr/>
            </a:pPr>
            <a:r>
              <a:rPr lang="ru-RU" sz="1200" dirty="0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rPr>
              <a:t>Казимир </a:t>
            </a:r>
            <a:r>
              <a:rPr lang="ru-RU" sz="1200" dirty="0" smtClean="0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rPr>
              <a:t>Войткевич, </a:t>
            </a:r>
            <a:r>
              <a:rPr lang="ru-RU" sz="1200" dirty="0" err="1" smtClean="0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rPr>
              <a:t>uk</a:t>
            </a:r>
            <a:r>
              <a:rPr lang="ru-RU" sz="1200" dirty="0" err="1" smtClean="0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rPr>
              <a:t>@itax.ru</a:t>
            </a:r>
            <a:endParaRPr lang="ru-RU" sz="1200" dirty="0">
              <a:solidFill>
                <a:srgbClr val="294667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</p:spTree>
    <p:extLst>
      <p:ext uri="{BB962C8B-B14F-4D97-AF65-F5344CB8AC3E}">
        <p14:creationId xmlns:p14="http://schemas.microsoft.com/office/powerpoint/2010/main" val="13250430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 txBox="1">
            <a:spLocks noGrp="1"/>
          </p:cNvSpPr>
          <p:nvPr>
            <p:ph type="sldNum" idx="12"/>
          </p:nvPr>
        </p:nvSpPr>
        <p:spPr>
          <a:xfrm>
            <a:off x="-6000" y="0"/>
            <a:ext cx="548700" cy="536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bg1"/>
                </a:solidFill>
              </a:rPr>
              <a:t>7</a:t>
            </a:fld>
            <a:endParaRPr lang="en" dirty="0">
              <a:solidFill>
                <a:schemeClr val="bg1"/>
              </a:solidFill>
            </a:endParaRPr>
          </a:p>
        </p:txBody>
      </p:sp>
      <p:sp>
        <p:nvSpPr>
          <p:cNvPr id="288" name="Shape 288"/>
          <p:cNvSpPr txBox="1">
            <a:spLocks noGrp="1"/>
          </p:cNvSpPr>
          <p:nvPr>
            <p:ph type="title"/>
          </p:nvPr>
        </p:nvSpPr>
        <p:spPr>
          <a:xfrm>
            <a:off x="714375" y="5568"/>
            <a:ext cx="2413476" cy="531132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altLang="ru-RU" sz="2400" dirty="0" smtClean="0"/>
              <a:t/>
            </a:r>
            <a:br>
              <a:rPr lang="ru-RU" altLang="ru-RU" sz="2400" dirty="0" smtClean="0"/>
            </a:br>
            <a:r>
              <a:rPr lang="ru-RU" alt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ЧТО НУЖНО?</a:t>
            </a:r>
            <a:endParaRPr lang="en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hape 328"/>
          <p:cNvSpPr txBox="1">
            <a:spLocks/>
          </p:cNvSpPr>
          <p:nvPr/>
        </p:nvSpPr>
        <p:spPr>
          <a:xfrm>
            <a:off x="-6000" y="635042"/>
            <a:ext cx="9150000" cy="450845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A800"/>
              </a:buClr>
              <a:buSzPct val="100000"/>
              <a:buFont typeface="Open Sans"/>
              <a:buChar char="▫"/>
              <a:defRPr sz="1800" b="0" i="0" u="none" strike="noStrike" cap="none">
                <a:solidFill>
                  <a:srgbClr val="021028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R="0" lvl="1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A800"/>
              </a:buClr>
              <a:buSzPct val="100000"/>
              <a:buFont typeface="Open Sans"/>
              <a:buChar char="▪"/>
              <a:defRPr sz="1800" b="0" i="0" u="none" strike="noStrike" cap="none">
                <a:solidFill>
                  <a:srgbClr val="021028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R="0" lvl="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A800"/>
              </a:buClr>
              <a:buSzPct val="100000"/>
              <a:buFont typeface="Open Sans"/>
              <a:buChar char="▫"/>
              <a:defRPr sz="1800" b="0" i="0" u="none" strike="noStrike" cap="none">
                <a:solidFill>
                  <a:srgbClr val="021028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R="0" lvl="3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A800"/>
              </a:buClr>
              <a:buSzPct val="100000"/>
              <a:buFont typeface="Open Sans"/>
              <a:buChar char="▪"/>
              <a:defRPr sz="1800" b="0" i="0" u="none" strike="noStrike" cap="none">
                <a:solidFill>
                  <a:srgbClr val="021028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R="0" lvl="4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A800"/>
              </a:buClr>
              <a:buSzPct val="100000"/>
              <a:buFont typeface="Open Sans"/>
              <a:buChar char="▫"/>
              <a:defRPr sz="1800" b="0" i="0" u="none" strike="noStrike" cap="none">
                <a:solidFill>
                  <a:srgbClr val="021028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R="0" lvl="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A800"/>
              </a:buClr>
              <a:buSzPct val="100000"/>
              <a:buFont typeface="Open Sans"/>
              <a:buChar char="▪"/>
              <a:defRPr sz="1800" b="0" i="0" u="none" strike="noStrike" cap="none">
                <a:solidFill>
                  <a:srgbClr val="021028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R="0" lvl="6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A800"/>
              </a:buClr>
              <a:buSzPct val="100000"/>
              <a:buFont typeface="Open Sans"/>
              <a:buChar char="▫"/>
              <a:defRPr sz="1800" b="0" i="0" u="none" strike="noStrike" cap="none">
                <a:solidFill>
                  <a:srgbClr val="021028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R="0" lvl="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A800"/>
              </a:buClr>
              <a:buSzPct val="100000"/>
              <a:buFont typeface="Open Sans"/>
              <a:buChar char="▪"/>
              <a:defRPr sz="1800" b="0" i="0" u="none" strike="noStrike" cap="none">
                <a:solidFill>
                  <a:srgbClr val="021028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R="0" lvl="8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A800"/>
              </a:buClr>
              <a:buSzPct val="100000"/>
              <a:buFont typeface="Open Sans"/>
              <a:buChar char="▫"/>
              <a:defRPr sz="1800" b="0" i="0" u="none" strike="noStrike" cap="none">
                <a:solidFill>
                  <a:srgbClr val="021028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ru-RU" altLang="ru-RU" dirty="0">
                <a:solidFill>
                  <a:schemeClr val="accent1">
                    <a:lumMod val="50000"/>
                  </a:schemeClr>
                </a:solidFill>
              </a:rPr>
              <a:t>Заключить с нами договор о сотрудничестве и получить пакет методической литературы, где подробнейшим образом расписаны все этапы создания и эксплуатации оператора связи, включая юридический (образцы документов), маркетинговый, финансовый и </a:t>
            </a:r>
            <a:r>
              <a:rPr lang="ru-RU" altLang="ru-RU" dirty="0" smtClean="0">
                <a:solidFill>
                  <a:schemeClr val="accent1">
                    <a:lumMod val="50000"/>
                  </a:schemeClr>
                </a:solidFill>
              </a:rPr>
              <a:t>технологический.</a:t>
            </a:r>
            <a:endParaRPr lang="ru-RU" altLang="ru-RU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ru-RU" altLang="ru-RU" dirty="0">
                <a:solidFill>
                  <a:schemeClr val="accent1">
                    <a:lumMod val="50000"/>
                  </a:schemeClr>
                </a:solidFill>
              </a:rPr>
              <a:t>Провести обучение своего или привлеченного персонала приёмам и навыкам, соответствующим новой деятельности (мы готовим специализированные курсы на базе нынешних Учебных центров ЖКХ</a:t>
            </a:r>
            <a:r>
              <a:rPr lang="ru-RU" altLang="ru-RU" dirty="0" smtClean="0">
                <a:solidFill>
                  <a:schemeClr val="accent1">
                    <a:lumMod val="50000"/>
                  </a:schemeClr>
                </a:solidFill>
              </a:rPr>
              <a:t>).</a:t>
            </a:r>
            <a:endParaRPr lang="en-US" altLang="ru-RU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ru-RU" altLang="ru-RU" dirty="0">
                <a:solidFill>
                  <a:schemeClr val="accent1">
                    <a:lumMod val="50000"/>
                  </a:schemeClr>
                </a:solidFill>
              </a:rPr>
              <a:t>Силами своего </a:t>
            </a:r>
            <a:r>
              <a:rPr lang="ru-RU" altLang="ru-RU" dirty="0" smtClean="0">
                <a:solidFill>
                  <a:schemeClr val="accent1">
                    <a:lumMod val="50000"/>
                  </a:schemeClr>
                </a:solidFill>
              </a:rPr>
              <a:t>или </a:t>
            </a:r>
            <a:r>
              <a:rPr lang="ru-RU" altLang="ru-RU" dirty="0">
                <a:solidFill>
                  <a:schemeClr val="accent1">
                    <a:lumMod val="50000"/>
                  </a:schemeClr>
                </a:solidFill>
              </a:rPr>
              <a:t>привлечённого персонала произвести монтаж кабельно-проводной сети связи, закупку и установку оборудования (мы, в рамках договора, осуществляем контроль, консультации и пуско-наладочные работы</a:t>
            </a:r>
            <a:r>
              <a:rPr lang="ru-RU" altLang="ru-RU" dirty="0" smtClean="0">
                <a:solidFill>
                  <a:schemeClr val="accent1">
                    <a:lumMod val="50000"/>
                  </a:schemeClr>
                </a:solidFill>
              </a:rPr>
              <a:t>).</a:t>
            </a:r>
            <a:endParaRPr lang="ru-RU" altLang="ru-RU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ru-RU" altLang="ru-RU" dirty="0">
                <a:solidFill>
                  <a:schemeClr val="accent1">
                    <a:lumMod val="50000"/>
                  </a:schemeClr>
                </a:solidFill>
              </a:rPr>
              <a:t>Выработать меры конкурентного противодействия иным операторам связи на своей территории. Организовать, силами действующих сотрудников и с нашей помощью, взаимодействие с жильцами и переключение их к своей </a:t>
            </a:r>
            <a:r>
              <a:rPr lang="ru-RU" altLang="ru-RU" dirty="0" smtClean="0">
                <a:solidFill>
                  <a:schemeClr val="accent1">
                    <a:lumMod val="50000"/>
                  </a:schemeClr>
                </a:solidFill>
              </a:rPr>
              <a:t>сети.</a:t>
            </a:r>
            <a:endParaRPr lang="ru-RU" altLang="ru-RU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endParaRPr lang="ru-RU" alt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Нижний колонтитул 3"/>
          <p:cNvSpPr txBox="1">
            <a:spLocks/>
          </p:cNvSpPr>
          <p:nvPr/>
        </p:nvSpPr>
        <p:spPr>
          <a:xfrm>
            <a:off x="6670665" y="0"/>
            <a:ext cx="2473334" cy="536701"/>
          </a:xfrm>
          <a:prstGeom prst="rect">
            <a:avLst/>
          </a:prstGeom>
        </p:spPr>
        <p:txBody>
          <a:bodyPr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defRPr/>
            </a:pPr>
            <a:r>
              <a:rPr lang="ru-RU" sz="1200" dirty="0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rPr>
              <a:t>Казимир </a:t>
            </a:r>
            <a:r>
              <a:rPr lang="ru-RU" sz="1200" dirty="0" smtClean="0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rPr>
              <a:t>Войткевич, </a:t>
            </a:r>
            <a:r>
              <a:rPr lang="ru-RU" sz="1200" dirty="0" err="1" smtClean="0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rPr>
              <a:t>uk</a:t>
            </a:r>
            <a:r>
              <a:rPr lang="ru-RU" sz="1200" dirty="0" err="1" smtClean="0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rPr>
              <a:t>@itax.ru</a:t>
            </a:r>
            <a:endParaRPr lang="ru-RU" sz="1200" dirty="0">
              <a:solidFill>
                <a:srgbClr val="294667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</p:spTree>
    <p:extLst>
      <p:ext uri="{BB962C8B-B14F-4D97-AF65-F5344CB8AC3E}">
        <p14:creationId xmlns:p14="http://schemas.microsoft.com/office/powerpoint/2010/main" val="39850610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 txBox="1">
            <a:spLocks noGrp="1"/>
          </p:cNvSpPr>
          <p:nvPr>
            <p:ph type="sldNum" idx="12"/>
          </p:nvPr>
        </p:nvSpPr>
        <p:spPr>
          <a:xfrm>
            <a:off x="-6000" y="0"/>
            <a:ext cx="548700" cy="536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bg1"/>
                </a:solidFill>
              </a:rPr>
              <a:t>8</a:t>
            </a:fld>
            <a:endParaRPr lang="en" dirty="0">
              <a:solidFill>
                <a:schemeClr val="bg1"/>
              </a:solidFill>
            </a:endParaRPr>
          </a:p>
        </p:txBody>
      </p:sp>
      <p:sp>
        <p:nvSpPr>
          <p:cNvPr id="288" name="Shape 288"/>
          <p:cNvSpPr txBox="1">
            <a:spLocks noGrp="1"/>
          </p:cNvSpPr>
          <p:nvPr>
            <p:ph type="title"/>
          </p:nvPr>
        </p:nvSpPr>
        <p:spPr>
          <a:xfrm>
            <a:off x="714375" y="1"/>
            <a:ext cx="3675050" cy="5367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altLang="ru-RU" sz="2400" dirty="0" smtClean="0"/>
              <a:t/>
            </a:r>
            <a:br>
              <a:rPr lang="ru-RU" altLang="ru-RU" sz="2400" dirty="0" smtClean="0"/>
            </a:br>
            <a:r>
              <a:rPr lang="ru-RU" alt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КАК ОБСЛУЖИВАТЬ?</a:t>
            </a:r>
            <a:endParaRPr lang="en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hape 328"/>
          <p:cNvSpPr txBox="1">
            <a:spLocks/>
          </p:cNvSpPr>
          <p:nvPr/>
        </p:nvSpPr>
        <p:spPr>
          <a:xfrm>
            <a:off x="0" y="662356"/>
            <a:ext cx="9144000" cy="442481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A800"/>
              </a:buClr>
              <a:buSzPct val="100000"/>
              <a:buFont typeface="Open Sans"/>
              <a:buChar char="▫"/>
              <a:defRPr sz="1800" b="0" i="0" u="none" strike="noStrike" cap="none">
                <a:solidFill>
                  <a:srgbClr val="021028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R="0" lvl="1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A800"/>
              </a:buClr>
              <a:buSzPct val="100000"/>
              <a:buFont typeface="Open Sans"/>
              <a:buChar char="▪"/>
              <a:defRPr sz="1800" b="0" i="0" u="none" strike="noStrike" cap="none">
                <a:solidFill>
                  <a:srgbClr val="021028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R="0" lvl="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A800"/>
              </a:buClr>
              <a:buSzPct val="100000"/>
              <a:buFont typeface="Open Sans"/>
              <a:buChar char="▫"/>
              <a:defRPr sz="1800" b="0" i="0" u="none" strike="noStrike" cap="none">
                <a:solidFill>
                  <a:srgbClr val="021028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R="0" lvl="3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A800"/>
              </a:buClr>
              <a:buSzPct val="100000"/>
              <a:buFont typeface="Open Sans"/>
              <a:buChar char="▪"/>
              <a:defRPr sz="1800" b="0" i="0" u="none" strike="noStrike" cap="none">
                <a:solidFill>
                  <a:srgbClr val="021028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R="0" lvl="4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A800"/>
              </a:buClr>
              <a:buSzPct val="100000"/>
              <a:buFont typeface="Open Sans"/>
              <a:buChar char="▫"/>
              <a:defRPr sz="1800" b="0" i="0" u="none" strike="noStrike" cap="none">
                <a:solidFill>
                  <a:srgbClr val="021028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R="0" lvl="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A800"/>
              </a:buClr>
              <a:buSzPct val="100000"/>
              <a:buFont typeface="Open Sans"/>
              <a:buChar char="▪"/>
              <a:defRPr sz="1800" b="0" i="0" u="none" strike="noStrike" cap="none">
                <a:solidFill>
                  <a:srgbClr val="021028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R="0" lvl="6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A800"/>
              </a:buClr>
              <a:buSzPct val="100000"/>
              <a:buFont typeface="Open Sans"/>
              <a:buChar char="▫"/>
              <a:defRPr sz="1800" b="0" i="0" u="none" strike="noStrike" cap="none">
                <a:solidFill>
                  <a:srgbClr val="021028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R="0" lvl="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A800"/>
              </a:buClr>
              <a:buSzPct val="100000"/>
              <a:buFont typeface="Open Sans"/>
              <a:buChar char="▪"/>
              <a:defRPr sz="1800" b="0" i="0" u="none" strike="noStrike" cap="none">
                <a:solidFill>
                  <a:srgbClr val="021028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R="0" lvl="8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A800"/>
              </a:buClr>
              <a:buSzPct val="100000"/>
              <a:buFont typeface="Open Sans"/>
              <a:buChar char="▫"/>
              <a:defRPr sz="1800" b="0" i="0" u="none" strike="noStrike" cap="none">
                <a:solidFill>
                  <a:srgbClr val="021028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342900" indent="-342900">
              <a:spcAft>
                <a:spcPts val="1800"/>
              </a:spcAft>
              <a:buFont typeface="Wingdings" panose="05000000000000000000" pitchFamily="2" charset="2"/>
              <a:buChar char="§"/>
              <a:defRPr/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Сложное оборудование связи и внешние каналы связи обслуживаются и администрируются нами или любой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другой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компетентной структурой.</a:t>
            </a:r>
            <a:endParaRPr lang="ru-RU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spcAft>
                <a:spcPts val="1800"/>
              </a:spcAft>
              <a:buFont typeface="Wingdings" panose="05000000000000000000" pitchFamily="2" charset="2"/>
              <a:buChar char="§"/>
              <a:defRPr/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Физические соединения проводной сети вне квартир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- силами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штатного или привлечённого персонала, обученного в учебных центрах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ЖКХ.</a:t>
            </a:r>
            <a:endParaRPr lang="en-US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spcAft>
                <a:spcPts val="1800"/>
              </a:spcAft>
              <a:buFont typeface="Wingdings" panose="05000000000000000000" pitchFamily="2" charset="2"/>
              <a:buChar char="§"/>
              <a:defRPr/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Внутриквартирные работы, в том числе обслуживание  компьютера клиента, делают привлечённые предприятия типа «компьютерная помощь» за эксклюзив и рекламу со стороны управляющей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компании.</a:t>
            </a:r>
            <a:endParaRPr lang="ru-RU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spcAft>
                <a:spcPts val="1800"/>
              </a:spcAft>
              <a:buFont typeface="Wingdings" panose="05000000000000000000" pitchFamily="2" charset="2"/>
              <a:buChar char="§"/>
              <a:defRPr/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Управление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подключением и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тарифами производится оператором УК вручную через специальную программу,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несложную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в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управлении.</a:t>
            </a:r>
            <a:endParaRPr lang="ru-RU" altLang="ru-RU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spcAft>
                <a:spcPts val="1800"/>
              </a:spcAft>
              <a:buFont typeface="Wingdings" panose="05000000000000000000" pitchFamily="2" charset="2"/>
              <a:buChar char="§"/>
              <a:defRPr/>
            </a:pPr>
            <a:endParaRPr lang="ru-RU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Нижний колонтитул 3"/>
          <p:cNvSpPr txBox="1">
            <a:spLocks/>
          </p:cNvSpPr>
          <p:nvPr/>
        </p:nvSpPr>
        <p:spPr>
          <a:xfrm>
            <a:off x="6670665" y="0"/>
            <a:ext cx="2473334" cy="536701"/>
          </a:xfrm>
          <a:prstGeom prst="rect">
            <a:avLst/>
          </a:prstGeom>
        </p:spPr>
        <p:txBody>
          <a:bodyPr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defRPr/>
            </a:pPr>
            <a:r>
              <a:rPr lang="ru-RU" sz="1200" dirty="0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rPr>
              <a:t>Казимир </a:t>
            </a:r>
            <a:r>
              <a:rPr lang="ru-RU" sz="1200" dirty="0" smtClean="0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rPr>
              <a:t>Войткевич, </a:t>
            </a:r>
            <a:r>
              <a:rPr lang="ru-RU" sz="1200" dirty="0" err="1" smtClean="0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rPr>
              <a:t>uk</a:t>
            </a:r>
            <a:r>
              <a:rPr lang="ru-RU" sz="1200" dirty="0" err="1" smtClean="0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rPr>
              <a:t>@itax.ru</a:t>
            </a:r>
            <a:endParaRPr lang="ru-RU" sz="1200" dirty="0">
              <a:solidFill>
                <a:srgbClr val="294667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</p:spTree>
    <p:extLst>
      <p:ext uri="{BB962C8B-B14F-4D97-AF65-F5344CB8AC3E}">
        <p14:creationId xmlns:p14="http://schemas.microsoft.com/office/powerpoint/2010/main" val="55800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 txBox="1">
            <a:spLocks noGrp="1"/>
          </p:cNvSpPr>
          <p:nvPr>
            <p:ph type="sldNum" idx="12"/>
          </p:nvPr>
        </p:nvSpPr>
        <p:spPr>
          <a:xfrm>
            <a:off x="-6000" y="0"/>
            <a:ext cx="548700" cy="536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bg1"/>
                </a:solidFill>
              </a:rPr>
              <a:t>9</a:t>
            </a:fld>
            <a:endParaRPr lang="en" dirty="0">
              <a:solidFill>
                <a:schemeClr val="bg1"/>
              </a:solidFill>
            </a:endParaRPr>
          </a:p>
        </p:txBody>
      </p:sp>
      <p:sp>
        <p:nvSpPr>
          <p:cNvPr id="288" name="Shape 288"/>
          <p:cNvSpPr txBox="1">
            <a:spLocks noGrp="1"/>
          </p:cNvSpPr>
          <p:nvPr>
            <p:ph type="title"/>
          </p:nvPr>
        </p:nvSpPr>
        <p:spPr>
          <a:xfrm>
            <a:off x="714375" y="0"/>
            <a:ext cx="4214464" cy="5367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altLang="ru-RU" sz="2400" dirty="0" smtClean="0"/>
              <a:t/>
            </a:r>
            <a:br>
              <a:rPr lang="ru-RU" altLang="ru-RU" sz="2400" dirty="0" smtClean="0"/>
            </a:br>
            <a:r>
              <a:rPr lang="ru-RU" alt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КАК КОНКУРИРОВАТЬ?</a:t>
            </a:r>
            <a:endParaRPr lang="en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hape 328"/>
          <p:cNvSpPr txBox="1">
            <a:spLocks/>
          </p:cNvSpPr>
          <p:nvPr/>
        </p:nvSpPr>
        <p:spPr>
          <a:xfrm>
            <a:off x="-6000" y="703326"/>
            <a:ext cx="9150000" cy="44401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A800"/>
              </a:buClr>
              <a:buSzPct val="100000"/>
              <a:buFont typeface="Open Sans"/>
              <a:buChar char="▫"/>
              <a:defRPr sz="1800" b="0" i="0" u="none" strike="noStrike" cap="none">
                <a:solidFill>
                  <a:srgbClr val="021028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R="0" lvl="1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A800"/>
              </a:buClr>
              <a:buSzPct val="100000"/>
              <a:buFont typeface="Open Sans"/>
              <a:buChar char="▪"/>
              <a:defRPr sz="1800" b="0" i="0" u="none" strike="noStrike" cap="none">
                <a:solidFill>
                  <a:srgbClr val="021028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R="0" lvl="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A800"/>
              </a:buClr>
              <a:buSzPct val="100000"/>
              <a:buFont typeface="Open Sans"/>
              <a:buChar char="▫"/>
              <a:defRPr sz="1800" b="0" i="0" u="none" strike="noStrike" cap="none">
                <a:solidFill>
                  <a:srgbClr val="021028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R="0" lvl="3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A800"/>
              </a:buClr>
              <a:buSzPct val="100000"/>
              <a:buFont typeface="Open Sans"/>
              <a:buChar char="▪"/>
              <a:defRPr sz="1800" b="0" i="0" u="none" strike="noStrike" cap="none">
                <a:solidFill>
                  <a:srgbClr val="021028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R="0" lvl="4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A800"/>
              </a:buClr>
              <a:buSzPct val="100000"/>
              <a:buFont typeface="Open Sans"/>
              <a:buChar char="▫"/>
              <a:defRPr sz="1800" b="0" i="0" u="none" strike="noStrike" cap="none">
                <a:solidFill>
                  <a:srgbClr val="021028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R="0" lvl="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A800"/>
              </a:buClr>
              <a:buSzPct val="100000"/>
              <a:buFont typeface="Open Sans"/>
              <a:buChar char="▪"/>
              <a:defRPr sz="1800" b="0" i="0" u="none" strike="noStrike" cap="none">
                <a:solidFill>
                  <a:srgbClr val="021028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R="0" lvl="6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A800"/>
              </a:buClr>
              <a:buSzPct val="100000"/>
              <a:buFont typeface="Open Sans"/>
              <a:buChar char="▫"/>
              <a:defRPr sz="1800" b="0" i="0" u="none" strike="noStrike" cap="none">
                <a:solidFill>
                  <a:srgbClr val="021028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R="0" lvl="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A800"/>
              </a:buClr>
              <a:buSzPct val="100000"/>
              <a:buFont typeface="Open Sans"/>
              <a:buChar char="▪"/>
              <a:defRPr sz="1800" b="0" i="0" u="none" strike="noStrike" cap="none">
                <a:solidFill>
                  <a:srgbClr val="021028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R="0" lvl="8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A800"/>
              </a:buClr>
              <a:buSzPct val="100000"/>
              <a:buFont typeface="Open Sans"/>
              <a:buChar char="▫"/>
              <a:defRPr sz="1800" b="0" i="0" u="none" strike="noStrike" cap="none">
                <a:solidFill>
                  <a:srgbClr val="021028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342900" indent="-342900">
              <a:spcAft>
                <a:spcPts val="1000"/>
              </a:spcAft>
              <a:buFont typeface="Wingdings" panose="05000000000000000000" pitchFamily="2" charset="2"/>
              <a:buChar char="§"/>
              <a:defRPr/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Выигрывать за счет непосредственной близости к жителям - все платежи «в одно окно», постоянная агитация силами сотрудников, принимающих оплату или обслуживающих коммунальные сети и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</a:rPr>
              <a:t>т.д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…</a:t>
            </a:r>
            <a:endParaRPr lang="ru-RU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spcAft>
                <a:spcPts val="1000"/>
              </a:spcAft>
              <a:buFont typeface="Wingdings" panose="05000000000000000000" pitchFamily="2" charset="2"/>
              <a:buChar char="§"/>
              <a:defRPr/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Конкурировать простотой услуги и низкими эксплуатационными затратами, при необходимости снижая цену в зависимости от рыночной ситуации. Предоставлять длительные бесплатные периоды при первичном переключении от других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провайдеров.</a:t>
            </a:r>
            <a:endParaRPr lang="ru-RU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  <a:defRPr/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На законном основании принуждать иных операторов связи к соблюдению технологических норм в монтаже внутридомовых сетей связи (которые, как правило, строились ими с регулярными нарушениями), а также выполнению «Закона о рекламе», резко повышая конкурентам текущие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расходы.</a:t>
            </a:r>
            <a:endParaRPr lang="ru-RU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Нижний колонтитул 3"/>
          <p:cNvSpPr txBox="1">
            <a:spLocks/>
          </p:cNvSpPr>
          <p:nvPr/>
        </p:nvSpPr>
        <p:spPr>
          <a:xfrm>
            <a:off x="6670665" y="0"/>
            <a:ext cx="2473334" cy="536701"/>
          </a:xfrm>
          <a:prstGeom prst="rect">
            <a:avLst/>
          </a:prstGeom>
        </p:spPr>
        <p:txBody>
          <a:bodyPr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defRPr/>
            </a:pPr>
            <a:r>
              <a:rPr lang="ru-RU" sz="1200" dirty="0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rPr>
              <a:t>Казимир </a:t>
            </a:r>
            <a:r>
              <a:rPr lang="ru-RU" sz="1200" dirty="0" smtClean="0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rPr>
              <a:t>Войткевич, </a:t>
            </a:r>
            <a:r>
              <a:rPr lang="ru-RU" sz="1200" dirty="0" err="1" smtClean="0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rPr>
              <a:t>uk</a:t>
            </a:r>
            <a:r>
              <a:rPr lang="ru-RU" sz="1200" dirty="0" err="1" smtClean="0">
                <a:solidFill>
                  <a:srgbClr val="294667"/>
                </a:solidFill>
                <a:latin typeface="Merriweather"/>
                <a:ea typeface="Merriweather"/>
                <a:cs typeface="Merriweather"/>
                <a:sym typeface="Merriweather"/>
              </a:rPr>
              <a:t>@itax.ru</a:t>
            </a:r>
            <a:endParaRPr lang="ru-RU" sz="1200" dirty="0">
              <a:solidFill>
                <a:srgbClr val="294667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</p:spTree>
    <p:extLst>
      <p:ext uri="{BB962C8B-B14F-4D97-AF65-F5344CB8AC3E}">
        <p14:creationId xmlns:p14="http://schemas.microsoft.com/office/powerpoint/2010/main" val="9074525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Emilia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10698</TotalTime>
  <Words>1063</Words>
  <Application>Microsoft Macintosh PowerPoint</Application>
  <PresentationFormat>Экран (16:9)</PresentationFormat>
  <Paragraphs>96</Paragraphs>
  <Slides>13</Slides>
  <Notes>11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Merriweather</vt:lpstr>
      <vt:lpstr>Open Sans</vt:lpstr>
      <vt:lpstr>Georgia</vt:lpstr>
      <vt:lpstr>Tahoma</vt:lpstr>
      <vt:lpstr>Calibri</vt:lpstr>
      <vt:lpstr>Emilia template</vt:lpstr>
      <vt:lpstr>Презентация PowerPoint</vt:lpstr>
      <vt:lpstr></vt:lpstr>
      <vt:lpstr>О ЧЁМ РЕЧЬ?</vt:lpstr>
      <vt:lpstr>ЗАЧЕМ ЭТО ВАМ?</vt:lpstr>
      <vt:lpstr>  ЗАЧЕМ ЭТО НАМ?</vt:lpstr>
      <vt:lpstr>ЧТО ПОЧЁМ?</vt:lpstr>
      <vt:lpstr>  ЧТО НУЖНО?</vt:lpstr>
      <vt:lpstr>  КАК ОБСЛУЖИВАТЬ?</vt:lpstr>
      <vt:lpstr>  КАК КОНКУРИРОВАТЬ?</vt:lpstr>
      <vt:lpstr> ВОПРОСЫ И ОТВЕТЫ</vt:lpstr>
      <vt:lpstr>Презентация PowerPoint</vt:lpstr>
      <vt:lpstr>Презентация PowerPoint</vt:lpstr>
      <vt:lpstr>КОНТАКТЫ:</vt:lpstr>
    </vt:vector>
  </TitlesOfParts>
  <Manager/>
  <Company>ЗАО "Интертакс"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для управляющих компаний.</dc:title>
  <dc:subject>Услуги связи - услуги коммунальные.</dc:subject>
  <dc:creator>Войткевич Казимир Станиславович</dc:creator>
  <cp:keywords/>
  <dc:description/>
  <cp:lastModifiedBy>CEO</cp:lastModifiedBy>
  <cp:revision>104</cp:revision>
  <dcterms:modified xsi:type="dcterms:W3CDTF">2016-11-22T15:01:48Z</dcterms:modified>
  <cp:category/>
</cp:coreProperties>
</file>