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405" r:id="rId2"/>
    <p:sldId id="436" r:id="rId3"/>
    <p:sldId id="458" r:id="rId4"/>
    <p:sldId id="456" r:id="rId5"/>
    <p:sldId id="455" r:id="rId6"/>
    <p:sldId id="454" r:id="rId7"/>
    <p:sldId id="459" r:id="rId8"/>
    <p:sldId id="457" r:id="rId9"/>
    <p:sldId id="336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9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E99"/>
    <a:srgbClr val="0081E3"/>
    <a:srgbClr val="1D5A8D"/>
    <a:srgbClr val="E9EDF4"/>
    <a:srgbClr val="D0D8E8"/>
    <a:srgbClr val="FFD44B"/>
    <a:srgbClr val="818181"/>
    <a:srgbClr val="444444"/>
    <a:srgbClr val="737373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3" autoAdjust="0"/>
    <p:restoredTop sz="94693" autoAdjust="0"/>
  </p:normalViewPr>
  <p:slideViewPr>
    <p:cSldViewPr snapToGrid="0">
      <p:cViewPr varScale="1">
        <p:scale>
          <a:sx n="81" d="100"/>
          <a:sy n="81" d="100"/>
        </p:scale>
        <p:origin x="52" y="296"/>
      </p:cViewPr>
      <p:guideLst>
        <p:guide orient="horz" pos="3192"/>
        <p:guide pos="2880"/>
        <p:guide orient="horz" pos="2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проектов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Субъекты</c:v>
                </c:pt>
                <c:pt idx="1">
                  <c:v>Муниципалитеты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проектов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Субъекты</c:v>
                </c:pt>
                <c:pt idx="1">
                  <c:v>Муниципалитеты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57237687760646E-2"/>
          <c:y val="3.5202155369765002E-2"/>
          <c:w val="0.61375855271798196"/>
          <c:h val="0.92959568926046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проектов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Субъекты</c:v>
                </c:pt>
                <c:pt idx="1">
                  <c:v>Муниципалитеты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AA5759C-961A-491E-B801-C34D441F335F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F1ECE9A-4EEF-463F-90DA-547EC66EB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A8583-B5B1-4728-BD23-D8C60210EC32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B221F-5835-405A-8D92-4E2FA6ECC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5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7BA41-75B8-402A-8DDF-4C8D8117F3F5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A5406-7115-4656-807F-71E03DC160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9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9FD1-67E5-4230-932C-B225364D091F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3E3ED-6BE3-41BB-918A-6E35E621E9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3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904D6-8F02-41B8-9AC8-1C55DBD8EE61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DB9C-489F-4EC7-A173-B68A67BDF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5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046BE-5697-4F86-A756-68141C3D46DD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9A15B-943D-4628-9DEA-8A43D28DF5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1E289-04DE-4B9B-97ED-06CB55E465CD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6521B-2EC9-4D3F-ACFE-F56A1290D4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7BB01-9C2C-4F5C-BA51-03DF64D98809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67722-4B0D-45EB-B51F-CA7DE2A495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4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880CA-B78E-4389-89A9-5D62C24CA0ED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5A296-BAB5-451A-AEA2-CC4E639AC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F856E-887A-41A5-A949-1F4C7BD7C1E1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5D575-1906-47A7-8303-D5E7F40620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9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E56A-9BEE-49F7-8324-0F024CE9CA2A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4589C-109D-4D78-8958-340622C2A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8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6B6D7-DFA0-4415-A15B-C0AECB66B978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8DBAF-07F7-4E3F-9E65-5200CB0D29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8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35C12-F767-41B9-B153-9EF05C716177}" type="datetime1">
              <a:rPr lang="ru-RU" smtClean="0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CAE75-E2BD-4B21-BC6C-83CD551E87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p.novo-sibirsk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-11902" y="477615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15-17 октября 2014 года, Красноярск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1667" y="1365791"/>
            <a:ext cx="8420669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1667" y="3070766"/>
            <a:ext cx="8420669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4467130"/>
            <a:ext cx="91320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Ассоциация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сибирских и дальневосточных городов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" y="197756"/>
            <a:ext cx="3599688" cy="1051560"/>
          </a:xfrm>
          <a:prstGeom prst="rect">
            <a:avLst/>
          </a:prstGeom>
        </p:spPr>
      </p:pic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1" y="15372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A5E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«ПРОФ-IT» </a:t>
            </a:r>
            <a:br>
              <a:rPr lang="ru-RU" sz="2800" dirty="0">
                <a:solidFill>
                  <a:srgbClr val="1A5E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A5E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муниципальная информатизация </a:t>
            </a:r>
          </a:p>
          <a:p>
            <a:pPr algn="ctr"/>
            <a:r>
              <a:rPr lang="ru-RU" sz="2800" dirty="0">
                <a:solidFill>
                  <a:srgbClr val="1A5E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</a:t>
            </a:r>
          </a:p>
        </p:txBody>
      </p:sp>
      <p:pic>
        <p:nvPicPr>
          <p:cNvPr id="1028" name="Picture 4" descr="G:\Экспертный центр\Мероприятия\2014-10-15_АСДГ_Красноярск\asdg_S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31" y="3538037"/>
            <a:ext cx="1166476" cy="8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0" y="32040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Конференция «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Информационные технологии в местном самоуправлении»</a:t>
            </a:r>
          </a:p>
        </p:txBody>
      </p:sp>
    </p:spTree>
    <p:extLst>
      <p:ext uri="{BB962C8B-B14F-4D97-AF65-F5344CB8AC3E}">
        <p14:creationId xmlns:p14="http://schemas.microsoft.com/office/powerpoint/2010/main" val="33881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7418" y="123702"/>
            <a:ext cx="8067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1A5E99"/>
                </a:solidFill>
                <a:latin typeface="+mj-lt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«ПРОФ-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1" y="694270"/>
            <a:ext cx="9142189" cy="277"/>
          </a:xfrm>
          <a:prstGeom prst="line">
            <a:avLst/>
          </a:prstGeom>
          <a:ln w="317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3163" y="906941"/>
            <a:ext cx="484822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2013 год</a:t>
            </a:r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0" lvl="3">
              <a:spcBef>
                <a:spcPts val="600"/>
              </a:spcBef>
            </a:pP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Сыктывкар, Республика Коми</a:t>
            </a:r>
          </a:p>
        </p:txBody>
      </p:sp>
      <p:pic>
        <p:nvPicPr>
          <p:cNvPr id="2050" name="Picture 2" descr="G:\Экспертный центр\Мероприятия\2014-10-15_АСДГ_Красноярск\porf-it_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8" y="35248"/>
            <a:ext cx="1361703" cy="6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3163" y="2498305"/>
            <a:ext cx="24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1A5E99"/>
                </a:solidFill>
                <a:latin typeface="+mn-lt"/>
              </a:rPr>
              <a:t>113 </a:t>
            </a:r>
            <a:r>
              <a:rPr lang="ru-RU" sz="2800" dirty="0" smtClean="0">
                <a:solidFill>
                  <a:srgbClr val="1A5E99"/>
                </a:solidFill>
                <a:latin typeface="+mn-lt"/>
              </a:rPr>
              <a:t>проектов</a:t>
            </a:r>
            <a:br>
              <a:rPr lang="ru-RU" sz="2800" dirty="0" smtClean="0">
                <a:solidFill>
                  <a:srgbClr val="1A5E99"/>
                </a:solidFill>
                <a:latin typeface="+mn-lt"/>
              </a:rPr>
            </a:b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36 регионов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55804773"/>
              </p:ext>
            </p:extLst>
          </p:nvPr>
        </p:nvGraphicFramePr>
        <p:xfrm>
          <a:off x="3710420" y="913337"/>
          <a:ext cx="5048249" cy="376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3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7418" y="123702"/>
            <a:ext cx="8067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1A5E99"/>
                </a:solidFill>
                <a:latin typeface="+mj-lt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«ПРОФ-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1" y="694270"/>
            <a:ext cx="9142189" cy="277"/>
          </a:xfrm>
          <a:prstGeom prst="line">
            <a:avLst/>
          </a:prstGeom>
          <a:ln w="317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Экспертный центр\Мероприятия\2014-10-15_АСДГ_Красноярск\porf-it_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8" y="35248"/>
            <a:ext cx="1361703" cy="6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1211"/>
          <a:stretch/>
        </p:blipFill>
        <p:spPr>
          <a:xfrm>
            <a:off x="471483" y="906941"/>
            <a:ext cx="2305192" cy="149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"/>
          <a:stretch/>
        </p:blipFill>
        <p:spPr>
          <a:xfrm>
            <a:off x="6172423" y="3054027"/>
            <a:ext cx="2258910" cy="146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26" y="906941"/>
            <a:ext cx="2248968" cy="149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4" y="3054025"/>
            <a:ext cx="1922842" cy="1460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30" y="906941"/>
            <a:ext cx="1921565" cy="149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"/>
          <a:stretch/>
        </p:blipFill>
        <p:spPr>
          <a:xfrm>
            <a:off x="3095276" y="3054026"/>
            <a:ext cx="2290201" cy="1460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43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7418" y="123702"/>
            <a:ext cx="8067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1A5E99"/>
                </a:solidFill>
                <a:latin typeface="+mj-lt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«ПРОФ-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1" y="694270"/>
            <a:ext cx="9142189" cy="277"/>
          </a:xfrm>
          <a:prstGeom prst="line">
            <a:avLst/>
          </a:prstGeom>
          <a:ln w="317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Экспертный центр\Мероприятия\2014-10-15_АСДГ_Красноярск\porf-it_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8" y="35248"/>
            <a:ext cx="1417121" cy="63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5647" y="1169312"/>
            <a:ext cx="484822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 год</a:t>
            </a:r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0" lvl="3">
              <a:spcBef>
                <a:spcPts val="600"/>
              </a:spcBef>
            </a:pP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Рязань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647" y="3016987"/>
            <a:ext cx="50987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rgbClr val="1A5E99"/>
                </a:solidFill>
                <a:latin typeface="+mn-lt"/>
              </a:rPr>
              <a:t>168</a:t>
            </a:r>
            <a:r>
              <a:rPr lang="en-US" sz="2800" dirty="0" smtClean="0">
                <a:solidFill>
                  <a:srgbClr val="1A5E99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1A5E99"/>
                </a:solidFill>
                <a:latin typeface="+mn-lt"/>
              </a:rPr>
              <a:t>проектов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52 региона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20 муниципальных проектов </a:t>
            </a:r>
            <a:endParaRPr lang="ru-RU" sz="28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57544199"/>
              </p:ext>
            </p:extLst>
          </p:nvPr>
        </p:nvGraphicFramePr>
        <p:xfrm>
          <a:off x="3676650" y="1018309"/>
          <a:ext cx="5048249" cy="396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90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7418" y="123702"/>
            <a:ext cx="8067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1A5E99"/>
                </a:solidFill>
                <a:latin typeface="+mj-lt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«ПРОФ-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1" y="694270"/>
            <a:ext cx="9142189" cy="277"/>
          </a:xfrm>
          <a:prstGeom prst="line">
            <a:avLst/>
          </a:prstGeom>
          <a:ln w="317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Экспертный центр\Мероприятия\2014-10-15_АСДГ_Красноярск\porf-it_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8" y="35248"/>
            <a:ext cx="1444899" cy="6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3413" y="854158"/>
            <a:ext cx="8451476" cy="399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Киквидзенский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муниципальный район (Волгоградская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Городской округ Стрежевой (Томская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Вологда (Вологодская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Лесной (Свердловская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Череповец (Вологодская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Барнаул (Алтайский край)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Кондинский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район (ХМАО)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Рязань (Рязанская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Кузьминское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сельское поселение (Рязанская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Муниципальное образование Ханты-Мансийский район (ХМАО)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городской округ Тольятти (Самарская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Кирово-Чепецк (Кировская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Оренбург (Оренбургская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Набережные Челны (Татарстан)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Магниторский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городской округ (Челябинск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ая область)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Набережные Челны (Татарстан)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Ханты-Мансийск (ХМАО)</a:t>
            </a:r>
          </a:p>
          <a:p>
            <a:pPr marL="171450" indent="-171450">
              <a:lnSpc>
                <a:spcPts val="1700"/>
              </a:lnSpc>
              <a:buFont typeface="Arial" panose="020B0604020202020204" pitchFamily="34" charset="0"/>
              <a:buChar char="•"/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Урай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(ХМАО)</a:t>
            </a:r>
          </a:p>
        </p:txBody>
      </p:sp>
    </p:spTree>
    <p:extLst>
      <p:ext uri="{BB962C8B-B14F-4D97-AF65-F5344CB8AC3E}">
        <p14:creationId xmlns:p14="http://schemas.microsoft.com/office/powerpoint/2010/main" val="9977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7418" y="123702"/>
            <a:ext cx="8067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1A5E99"/>
                </a:solidFill>
                <a:latin typeface="+mj-lt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«ПРОФ-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1" y="694270"/>
            <a:ext cx="9142189" cy="277"/>
          </a:xfrm>
          <a:prstGeom prst="line">
            <a:avLst/>
          </a:prstGeom>
          <a:ln w="317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Экспертный центр\Мероприятия\2014-10-15_АСДГ_Красноярск\porf-it_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8" y="35248"/>
            <a:ext cx="1444899" cy="6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10339" y="1140363"/>
            <a:ext cx="7169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800" dirty="0" smtClean="0">
                <a:solidFill>
                  <a:schemeClr val="tx2"/>
                </a:solidFill>
              </a:rPr>
              <a:t>Новосибирск</a:t>
            </a:r>
            <a:r>
              <a:rPr lang="ru-RU" sz="1800" dirty="0">
                <a:solidFill>
                  <a:schemeClr val="tx2"/>
                </a:solidFill>
              </a:rPr>
              <a:t>	</a:t>
            </a:r>
          </a:p>
          <a:p>
            <a:pPr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800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Интернет-проект Мой Новосибирск (</a:t>
            </a:r>
            <a:r>
              <a:rPr lang="ru-RU" sz="1800" b="0" dirty="0">
                <a:solidFill>
                  <a:prstClr val="black">
                    <a:lumMod val="50000"/>
                    <a:lumOff val="50000"/>
                  </a:prstClr>
                </a:solidFill>
                <a:hlinkClick r:id="rId3"/>
              </a:rPr>
              <a:t>http://</a:t>
            </a:r>
            <a:r>
              <a:rPr lang="ru-RU" sz="1800" b="0" dirty="0" smtClean="0">
                <a:solidFill>
                  <a:prstClr val="black">
                    <a:lumMod val="50000"/>
                    <a:lumOff val="50000"/>
                  </a:prstClr>
                </a:solidFill>
                <a:hlinkClick r:id="rId3"/>
              </a:rPr>
              <a:t>map.novo-sibirsk.ru</a:t>
            </a:r>
            <a:r>
              <a:rPr lang="ru-RU" sz="1800" b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ru-RU" sz="1800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83" y="1016911"/>
            <a:ext cx="1020676" cy="9850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2" y="2410943"/>
            <a:ext cx="739140" cy="923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" y="3828871"/>
            <a:ext cx="742081" cy="9297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10339" y="2257660"/>
            <a:ext cx="7169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800" dirty="0">
                <a:solidFill>
                  <a:schemeClr val="tx2"/>
                </a:solidFill>
              </a:rPr>
              <a:t>Комсомольск-на-Амуре (Хабаровский край</a:t>
            </a:r>
            <a:r>
              <a:rPr lang="ru-RU" sz="1800" dirty="0" smtClean="0">
                <a:solidFill>
                  <a:schemeClr val="tx2"/>
                </a:solidFill>
              </a:rPr>
              <a:t>)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800" b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Автоматизированная информационная система взаимодействия муниципальных служащих города Комсомольска-на-Амуре (АИС ВМС)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79487" y="3625338"/>
            <a:ext cx="7169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800" dirty="0">
                <a:solidFill>
                  <a:schemeClr val="tx2"/>
                </a:solidFill>
              </a:rPr>
              <a:t>Саянск (Иркутская область)</a:t>
            </a:r>
            <a:r>
              <a:rPr lang="ru-RU" sz="1800" b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	</a:t>
            </a:r>
          </a:p>
          <a:p>
            <a:pPr>
              <a:defRPr lang="ru-RU"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1800" b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Комплексная система мониторинга качества предоставления муниципальных услуг в муниципальном образовании «город Саянск»</a:t>
            </a:r>
            <a:endParaRPr lang="ru-RU" sz="1800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7418" y="123702"/>
            <a:ext cx="8067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1A5E99"/>
                </a:solidFill>
                <a:latin typeface="+mj-lt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«ПРОФ-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1" y="694270"/>
            <a:ext cx="9142189" cy="277"/>
          </a:xfrm>
          <a:prstGeom prst="line">
            <a:avLst/>
          </a:prstGeom>
          <a:ln w="317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Экспертный центр\Мероприятия\2014-10-15_АСДГ_Красноярск\porf-it_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8" y="35248"/>
            <a:ext cx="1417121" cy="63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12" y="999699"/>
            <a:ext cx="2438400" cy="1624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02" y="999699"/>
            <a:ext cx="2438400" cy="1621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999699"/>
            <a:ext cx="2438400" cy="1624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02" y="3070546"/>
            <a:ext cx="2438400" cy="1624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070546"/>
            <a:ext cx="2438400" cy="1624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37" y="3070546"/>
            <a:ext cx="2436875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7418" y="123702"/>
            <a:ext cx="8067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1A5E99"/>
                </a:solidFill>
                <a:latin typeface="+mj-lt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«ПРОФ-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1" y="694270"/>
            <a:ext cx="9142189" cy="277"/>
          </a:xfrm>
          <a:prstGeom prst="line">
            <a:avLst/>
          </a:prstGeom>
          <a:ln w="317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Экспертный центр\Мероприятия\2014-10-15_АСДГ_Красноярск\porf-it_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8" y="35248"/>
            <a:ext cx="1417121" cy="63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5647" y="1169312"/>
            <a:ext cx="484822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год</a:t>
            </a:r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0" lvl="3">
              <a:spcBef>
                <a:spcPts val="600"/>
              </a:spcBef>
            </a:pP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Идет выбор региона </a:t>
            </a:r>
            <a:endParaRPr lang="ru-RU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5646" y="2445483"/>
            <a:ext cx="85054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1A5E99"/>
                </a:solidFill>
                <a:latin typeface="+mn-lt"/>
              </a:rPr>
              <a:t>~ 200 </a:t>
            </a:r>
            <a:r>
              <a:rPr lang="ru-RU" sz="2400" dirty="0" smtClean="0">
                <a:solidFill>
                  <a:srgbClr val="1A5E99"/>
                </a:solidFill>
                <a:latin typeface="+mn-lt"/>
              </a:rPr>
              <a:t>проектов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~60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 регионов</a:t>
            </a:r>
          </a:p>
          <a:p>
            <a:pPr>
              <a:spcBef>
                <a:spcPts val="1200"/>
              </a:spcBef>
            </a:pPr>
            <a:endParaRPr lang="ru-RU" sz="1050" dirty="0" smtClean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Муниципальные проекты - ?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Формат участия - ?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32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4300729"/>
              </p:ext>
            </p:extLst>
          </p:nvPr>
        </p:nvGraphicFramePr>
        <p:xfrm>
          <a:off x="3676650" y="1018309"/>
          <a:ext cx="5048249" cy="313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2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8759" y="1866597"/>
            <a:ext cx="812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98758" y="2957904"/>
            <a:ext cx="81275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Экспертного центра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Павел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Хилов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200" dirty="0" smtClean="0">
                <a:solidFill>
                  <a:srgbClr val="1A5E99"/>
                </a:solidFill>
                <a:latin typeface="Arial" pitchFamily="34" charset="0"/>
                <a:cs typeface="Arial" pitchFamily="34" charset="0"/>
              </a:rPr>
              <a:t>www.d-russia.ru</a:t>
            </a:r>
            <a:endParaRPr lang="ru-RU" sz="3200" dirty="0" smtClean="0">
              <a:solidFill>
                <a:srgbClr val="1A5E99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200" dirty="0" smtClean="0">
                <a:solidFill>
                  <a:srgbClr val="1A5E99"/>
                </a:solidFill>
                <a:latin typeface="Arial" pitchFamily="34" charset="0"/>
                <a:cs typeface="Arial" pitchFamily="34" charset="0"/>
              </a:rPr>
              <a:t>p.khilov@d-russia.ru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" y="197756"/>
            <a:ext cx="359968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12485</TotalTime>
  <Words>257</Words>
  <Application>Microsoft Office PowerPoint</Application>
  <PresentationFormat>Экран (16:9)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Rome</dc:creator>
  <cp:lastModifiedBy>Павел Павел</cp:lastModifiedBy>
  <cp:revision>705</cp:revision>
  <dcterms:created xsi:type="dcterms:W3CDTF">2011-01-31T11:17:51Z</dcterms:created>
  <dcterms:modified xsi:type="dcterms:W3CDTF">2014-10-15T05:32:03Z</dcterms:modified>
</cp:coreProperties>
</file>