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5" r:id="rId7"/>
    <p:sldId id="264" r:id="rId8"/>
    <p:sldId id="262" r:id="rId9"/>
    <p:sldId id="263" r:id="rId10"/>
    <p:sldId id="260" r:id="rId11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A4B"/>
    <a:srgbClr val="5B4C9E"/>
    <a:srgbClr val="A2AAB0"/>
    <a:srgbClr val="CB1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4" d="100"/>
          <a:sy n="104" d="100"/>
        </p:scale>
        <p:origin x="1302" y="11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23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1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6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02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2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2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3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7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8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02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12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B1A4-1AEE-4190-ABBA-46B6E9C26F56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0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sands.ru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7.png"/><Relationship Id="rId7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803"/>
            <a:ext cx="10692000" cy="5054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925821"/>
            <a:ext cx="5276099" cy="10546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25" y="-4581"/>
            <a:ext cx="3419863" cy="18409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36798" y="4068663"/>
            <a:ext cx="6058197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  <a:latin typeface="Swedbank Sans Bold" pitchFamily="18" charset="0"/>
              </a:rPr>
              <a:t>ГЕОИНФОРМАЦИОННЫЕ</a:t>
            </a:r>
          </a:p>
          <a:p>
            <a:r>
              <a:rPr lang="ru-RU" sz="3500" b="1" dirty="0" smtClean="0">
                <a:solidFill>
                  <a:schemeClr val="bg1"/>
                </a:solidFill>
                <a:latin typeface="Swedbank Sans Bold" pitchFamily="18" charset="0"/>
              </a:rPr>
              <a:t>ТЕХНОЛОГИИ </a:t>
            </a:r>
          </a:p>
          <a:p>
            <a:r>
              <a:rPr lang="ru-RU" sz="3500" b="1" dirty="0" smtClean="0">
                <a:solidFill>
                  <a:schemeClr val="bg1"/>
                </a:solidFill>
                <a:latin typeface="Swedbank Sans Bold" pitchFamily="18" charset="0"/>
              </a:rPr>
              <a:t>ДЛЯ СОЗДАНИЯ</a:t>
            </a:r>
          </a:p>
          <a:p>
            <a:r>
              <a:rPr lang="ru-RU" sz="3500" b="1" dirty="0" smtClean="0">
                <a:solidFill>
                  <a:schemeClr val="bg1"/>
                </a:solidFill>
                <a:latin typeface="Swedbank Sans Bold" pitchFamily="18" charset="0"/>
              </a:rPr>
              <a:t>ИНТЕРНЕТ-РЕСУРСОВ С </a:t>
            </a:r>
          </a:p>
          <a:p>
            <a:r>
              <a:rPr lang="ru-RU" sz="3500" b="1" dirty="0" smtClean="0">
                <a:solidFill>
                  <a:schemeClr val="bg1"/>
                </a:solidFill>
                <a:latin typeface="Swedbank Sans Bold" pitchFamily="18" charset="0"/>
              </a:rPr>
              <a:t>ОТКРЫТЫМИ ДАННЫМИ</a:t>
            </a:r>
            <a:endParaRPr lang="ru-RU" sz="3500" b="1" dirty="0">
              <a:solidFill>
                <a:schemeClr val="bg1"/>
              </a:solidFill>
              <a:latin typeface="Swedbank Sans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56" y="1908423"/>
            <a:ext cx="4535433" cy="5376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188" y="673254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5B4C9E"/>
                </a:solidFill>
                <a:latin typeface="Swedbank Sans Bold" pitchFamily="18" charset="0"/>
              </a:rPr>
              <a:t>КОНТАКТЫ</a:t>
            </a:r>
            <a:r>
              <a:rPr lang="en-US" sz="3000" b="1" dirty="0" smtClean="0">
                <a:solidFill>
                  <a:srgbClr val="5B4C9E"/>
                </a:solidFill>
                <a:latin typeface="Swedbank Sans Bold" pitchFamily="18" charset="0"/>
              </a:rPr>
              <a:t>:</a:t>
            </a:r>
            <a:endParaRPr lang="ru-RU" sz="30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188" y="2146513"/>
            <a:ext cx="5328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wedbank Sans Bold" pitchFamily="18" charset="0"/>
              </a:rPr>
              <a:t>ООО «Информационные системы и сервисы»</a:t>
            </a:r>
          </a:p>
          <a:p>
            <a:r>
              <a:rPr lang="ru-RU" sz="2000" dirty="0" smtClean="0">
                <a:latin typeface="Swedbank Sans Bold" pitchFamily="18" charset="0"/>
              </a:rPr>
              <a:t>Россия, 630099, г. Новосибирск</a:t>
            </a:r>
          </a:p>
          <a:p>
            <a:r>
              <a:rPr lang="ru-RU" sz="2000" dirty="0" smtClean="0">
                <a:latin typeface="Swedbank Sans Bold" pitchFamily="18" charset="0"/>
              </a:rPr>
              <a:t>ул. </a:t>
            </a:r>
            <a:r>
              <a:rPr lang="ru-RU" sz="2000" dirty="0" err="1" smtClean="0">
                <a:latin typeface="Swedbank Sans Bold" pitchFamily="18" charset="0"/>
              </a:rPr>
              <a:t>Щетинкина</a:t>
            </a:r>
            <a:r>
              <a:rPr lang="ru-RU" sz="2000" dirty="0" smtClean="0">
                <a:latin typeface="Swedbank Sans Bold" pitchFamily="18" charset="0"/>
              </a:rPr>
              <a:t>, 49, офис 604</a:t>
            </a:r>
          </a:p>
          <a:p>
            <a:r>
              <a:rPr lang="ru-RU" sz="2000" dirty="0" smtClean="0">
                <a:latin typeface="Swedbank Sans Bold" pitchFamily="18" charset="0"/>
              </a:rPr>
              <a:t>тел./факс: +7(383) 354-10-11 </a:t>
            </a:r>
          </a:p>
          <a:p>
            <a:r>
              <a:rPr lang="ru-RU" sz="2000" dirty="0" smtClean="0">
                <a:latin typeface="Swedbank Sans Bold" pitchFamily="18" charset="0"/>
              </a:rPr>
              <a:t>e-</a:t>
            </a:r>
            <a:r>
              <a:rPr lang="ru-RU" sz="2000" dirty="0" err="1" smtClean="0">
                <a:latin typeface="Swedbank Sans Bold" pitchFamily="18" charset="0"/>
              </a:rPr>
              <a:t>mail</a:t>
            </a:r>
            <a:r>
              <a:rPr lang="ru-RU" sz="2000" dirty="0" smtClean="0">
                <a:latin typeface="Swedbank Sans Bold" pitchFamily="18" charset="0"/>
              </a:rPr>
              <a:t>: </a:t>
            </a:r>
            <a:r>
              <a:rPr lang="ru-RU" sz="2000" dirty="0" smtClean="0">
                <a:latin typeface="Swedbank Sans Bold" pitchFamily="18" charset="0"/>
                <a:hlinkClick r:id="rId3"/>
              </a:rPr>
              <a:t>info@isands.ru</a:t>
            </a:r>
            <a:endParaRPr lang="ru-RU" sz="2000" dirty="0" smtClean="0">
              <a:latin typeface="Swedbank Sans Bold" pitchFamily="18" charset="0"/>
            </a:endParaRPr>
          </a:p>
          <a:p>
            <a:endParaRPr lang="ru-RU" sz="2000" dirty="0">
              <a:latin typeface="Swedbank Sans Bold" pitchFamily="18" charset="0"/>
            </a:endParaRPr>
          </a:p>
          <a:p>
            <a:r>
              <a:rPr lang="en-US" sz="2000" dirty="0" smtClean="0">
                <a:solidFill>
                  <a:srgbClr val="E51A4B"/>
                </a:solidFill>
                <a:latin typeface="Swedbank Sans Bold" pitchFamily="18" charset="0"/>
              </a:rPr>
              <a:t>www.isands.ru</a:t>
            </a:r>
            <a:endParaRPr lang="ru-RU" sz="2000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436" y="3996655"/>
            <a:ext cx="2456934" cy="3464124"/>
          </a:xfrm>
          <a:prstGeom prst="rect">
            <a:avLst/>
          </a:prstGeom>
        </p:spPr>
      </p:pic>
      <p:pic>
        <p:nvPicPr>
          <p:cNvPr id="1026" name="Picture 2" descr="http://opt-560835.ssl.1c-bitrix-cdn.ru/images/partners/business_sm.gif?146237013252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4" y="1386844"/>
            <a:ext cx="105727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808" y="39625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E51A4B"/>
                </a:solidFill>
                <a:latin typeface="Swedbank Sans Bold" pitchFamily="18" charset="0"/>
              </a:rPr>
              <a:t>Нормативные документы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" y="4068663"/>
            <a:ext cx="134112" cy="207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" y="5575070"/>
            <a:ext cx="134112" cy="2072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86260" y="3791664"/>
            <a:ext cx="5328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5B4C9E"/>
                </a:solidFill>
                <a:latin typeface="Swedbank Sans Bold" pitchFamily="18" charset="0"/>
              </a:rPr>
              <a:t>Постановление </a:t>
            </a:r>
            <a:r>
              <a:rPr lang="ru-RU" sz="1400" b="1" dirty="0">
                <a:solidFill>
                  <a:srgbClr val="5B4C9E"/>
                </a:solidFill>
                <a:latin typeface="Swedbank Sans Bold" pitchFamily="18" charset="0"/>
              </a:rPr>
              <a:t>Правительства Российской Федерации от 10 июля 2013 года № 583 «Об обеспечении доступа к общедоступной информации о деятельности государственных органов и органов местного самоуправления в информационно- телекоммуникационной сети «Интернет» в форме открытых данных»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15804" y="5401703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A2AAB0"/>
                </a:solidFill>
                <a:latin typeface="Swedbank Sans Bold" pitchFamily="18" charset="0"/>
              </a:rPr>
              <a:t>Распоряжение </a:t>
            </a:r>
            <a:r>
              <a:rPr lang="ru-RU" sz="1400" b="1" dirty="0">
                <a:solidFill>
                  <a:srgbClr val="A2AAB0"/>
                </a:solidFill>
                <a:latin typeface="Swedbank Sans Bold" pitchFamily="18" charset="0"/>
              </a:rPr>
              <a:t>Правительства РФ от 10.07.2013 № 1187-р «О перечнях общедоступной информации, размещаемой в сети «Интернет» в форме открытых данных»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" y="2556495"/>
            <a:ext cx="134112" cy="2103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6260" y="2279496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E51A4B"/>
                </a:solidFill>
                <a:latin typeface="Swedbank Sans Bold" pitchFamily="18" charset="0"/>
              </a:rPr>
              <a:t>Федеральный закон  от 09.02.2009 г. № 8-ФЗ «Об обеспечении доступа к информации о деятельности государственных органов и органов местного самоуправления» </a:t>
            </a:r>
          </a:p>
        </p:txBody>
      </p:sp>
    </p:spTree>
    <p:extLst>
      <p:ext uri="{BB962C8B-B14F-4D97-AF65-F5344CB8AC3E}">
        <p14:creationId xmlns:p14="http://schemas.microsoft.com/office/powerpoint/2010/main" val="29038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808" y="39625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E51A4B"/>
                </a:solidFill>
                <a:latin typeface="Swedbank Sans Bold" pitchFamily="18" charset="0"/>
              </a:rPr>
              <a:t>Примеры открытых данных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" y="1465342"/>
            <a:ext cx="134112" cy="210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" y="2977510"/>
            <a:ext cx="134112" cy="207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3" y="4122888"/>
            <a:ext cx="134112" cy="2072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86260" y="1188343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rgbClr val="E51A4B"/>
                </a:solidFill>
                <a:latin typeface="Swedbank Sans Bold" pitchFamily="18" charset="0"/>
              </a:rPr>
              <a:t>Деятельность </a:t>
            </a:r>
            <a:r>
              <a:rPr lang="ru-RU" sz="1400" b="1" dirty="0">
                <a:solidFill>
                  <a:srgbClr val="E51A4B"/>
                </a:solidFill>
                <a:latin typeface="Swedbank Sans Bold" pitchFamily="18" charset="0"/>
              </a:rPr>
              <a:t>Администрации </a:t>
            </a:r>
            <a:r>
              <a:rPr lang="ru-RU" sz="1400" b="1" dirty="0" smtClean="0">
                <a:solidFill>
                  <a:srgbClr val="E51A4B"/>
                </a:solidFill>
                <a:latin typeface="Swedbank Sans Bold" pitchFamily="18" charset="0"/>
              </a:rPr>
              <a:t>муниципалитета</a:t>
            </a:r>
            <a:r>
              <a:rPr lang="en-US" sz="1400" b="1" dirty="0" smtClean="0">
                <a:solidFill>
                  <a:srgbClr val="E51A4B"/>
                </a:solidFill>
                <a:latin typeface="Swedbank Sans Bold" pitchFamily="18" charset="0"/>
              </a:rPr>
              <a:t>:</a:t>
            </a:r>
          </a:p>
          <a:p>
            <a:r>
              <a:rPr lang="ru-RU" sz="1400" b="1" dirty="0">
                <a:solidFill>
                  <a:srgbClr val="E51A4B"/>
                </a:solidFill>
                <a:latin typeface="Swedbank Sans Bold" pitchFamily="18" charset="0"/>
              </a:rPr>
              <a:t>• справочник адресов, телефонов и должностей структурных подразделений </a:t>
            </a:r>
            <a:r>
              <a:rPr lang="ru-RU" sz="1400" b="1" dirty="0" smtClean="0">
                <a:solidFill>
                  <a:srgbClr val="E51A4B"/>
                </a:solidFill>
                <a:latin typeface="Swedbank Sans Bold" pitchFamily="18" charset="0"/>
              </a:rPr>
              <a:t>и </a:t>
            </a:r>
            <a:r>
              <a:rPr lang="ru-RU" sz="1400" b="1" dirty="0">
                <a:solidFill>
                  <a:srgbClr val="E51A4B"/>
                </a:solidFill>
                <a:latin typeface="Swedbank Sans Bold" pitchFamily="18" charset="0"/>
              </a:rPr>
              <a:t>подведомственных </a:t>
            </a:r>
            <a:r>
              <a:rPr lang="ru-RU" sz="1400" b="1" dirty="0" smtClean="0">
                <a:solidFill>
                  <a:srgbClr val="E51A4B"/>
                </a:solidFill>
                <a:latin typeface="Swedbank Sans Bold" pitchFamily="18" charset="0"/>
              </a:rPr>
              <a:t>учреждений;</a:t>
            </a:r>
            <a:endParaRPr lang="ru-RU" sz="1400" b="1" dirty="0">
              <a:solidFill>
                <a:srgbClr val="E51A4B"/>
              </a:solidFill>
              <a:latin typeface="Swedbank Sans Bold" pitchFamily="18" charset="0"/>
            </a:endParaRPr>
          </a:p>
          <a:p>
            <a:r>
              <a:rPr lang="ru-RU" sz="1400" b="1" dirty="0">
                <a:solidFill>
                  <a:srgbClr val="E51A4B"/>
                </a:solidFill>
                <a:latin typeface="Swedbank Sans Bold" pitchFamily="18" charset="0"/>
              </a:rPr>
              <a:t>• текущие нормативно-правовые </a:t>
            </a:r>
            <a:r>
              <a:rPr lang="ru-RU" sz="1400" b="1" dirty="0" smtClean="0">
                <a:solidFill>
                  <a:srgbClr val="E51A4B"/>
                </a:solidFill>
                <a:latin typeface="Swedbank Sans Bold" pitchFamily="18" charset="0"/>
              </a:rPr>
              <a:t>акты;</a:t>
            </a:r>
            <a:endParaRPr lang="ru-RU" sz="1400" b="1" dirty="0">
              <a:solidFill>
                <a:srgbClr val="E51A4B"/>
              </a:solidFill>
              <a:latin typeface="Swedbank Sans Bold" pitchFamily="18" charset="0"/>
            </a:endParaRPr>
          </a:p>
          <a:p>
            <a:r>
              <a:rPr lang="ru-RU" sz="1400" b="1" dirty="0">
                <a:solidFill>
                  <a:srgbClr val="E51A4B"/>
                </a:solidFill>
                <a:latin typeface="Swedbank Sans Bold" pitchFamily="18" charset="0"/>
              </a:rPr>
              <a:t>• реестр муниципальных услуг с регламентами и паспортами услуг;</a:t>
            </a:r>
          </a:p>
          <a:p>
            <a:r>
              <a:rPr lang="ru-RU" sz="1400" b="1" dirty="0">
                <a:solidFill>
                  <a:srgbClr val="E51A4B"/>
                </a:solidFill>
                <a:latin typeface="Swedbank Sans Bold" pitchFamily="18" charset="0"/>
              </a:rPr>
              <a:t>• перечень вакансий муниципальной службы;</a:t>
            </a:r>
          </a:p>
          <a:p>
            <a:r>
              <a:rPr lang="ru-RU" sz="1400" b="1" dirty="0">
                <a:solidFill>
                  <a:srgbClr val="E51A4B"/>
                </a:solidFill>
                <a:latin typeface="Swedbank Sans Bold" pitchFamily="18" charset="0"/>
              </a:rPr>
              <a:t>• сведения о доходах муниципальных служащих</a:t>
            </a:r>
            <a:r>
              <a:rPr lang="ru-RU" sz="1400" b="1" dirty="0" smtClean="0">
                <a:solidFill>
                  <a:srgbClr val="E51A4B"/>
                </a:solidFill>
                <a:latin typeface="Swedbank Sans Bold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14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6260" y="2700511"/>
            <a:ext cx="87849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5B4C9E"/>
                </a:solidFill>
                <a:latin typeface="Swedbank Sans Bold" pitchFamily="18" charset="0"/>
              </a:rPr>
              <a:t>2</a:t>
            </a:r>
            <a:r>
              <a:rPr lang="ru-RU" sz="1400" b="1" dirty="0">
                <a:solidFill>
                  <a:srgbClr val="5B4C9E"/>
                </a:solidFill>
                <a:latin typeface="Swedbank Sans Bold" pitchFamily="18" charset="0"/>
              </a:rPr>
              <a:t>. </a:t>
            </a:r>
            <a:r>
              <a:rPr lang="ru-RU" sz="1400" b="1" dirty="0">
                <a:solidFill>
                  <a:srgbClr val="5B4C9E"/>
                </a:solidFill>
                <a:latin typeface="Swedbank Sans Bold" pitchFamily="18" charset="0"/>
              </a:rPr>
              <a:t>Городское хозяйство и благоустройство:</a:t>
            </a:r>
          </a:p>
          <a:p>
            <a:r>
              <a:rPr lang="ru-RU" sz="1400" b="1" dirty="0">
                <a:solidFill>
                  <a:srgbClr val="5B4C9E"/>
                </a:solidFill>
                <a:latin typeface="Swedbank Sans Bold" pitchFamily="18" charset="0"/>
              </a:rPr>
              <a:t>• текущие отключения систем жизнеобеспечения;</a:t>
            </a:r>
          </a:p>
          <a:p>
            <a:r>
              <a:rPr lang="ru-RU" sz="1400" b="1" dirty="0">
                <a:solidFill>
                  <a:srgbClr val="5B4C9E"/>
                </a:solidFill>
                <a:latin typeface="Swedbank Sans Bold" pitchFamily="18" charset="0"/>
              </a:rPr>
              <a:t>• реестр организаций, управляющих многоквартирными домами, которые раскрывают информацию о своей </a:t>
            </a:r>
            <a:r>
              <a:rPr lang="ru-RU" sz="1400" b="1" dirty="0" smtClean="0">
                <a:solidFill>
                  <a:srgbClr val="5B4C9E"/>
                </a:solidFill>
                <a:latin typeface="Swedbank Sans Bold" pitchFamily="18" charset="0"/>
              </a:rPr>
              <a:t>деятельности;</a:t>
            </a:r>
            <a:endParaRPr lang="ru-RU" sz="1400" b="1" dirty="0">
              <a:solidFill>
                <a:srgbClr val="5B4C9E"/>
              </a:solidFill>
              <a:latin typeface="Swedbank Sans Bold" pitchFamily="18" charset="0"/>
            </a:endParaRPr>
          </a:p>
          <a:p>
            <a:r>
              <a:rPr lang="ru-RU" sz="1400" b="1" dirty="0">
                <a:solidFill>
                  <a:srgbClr val="5B4C9E"/>
                </a:solidFill>
                <a:latin typeface="Swedbank Sans Bold" pitchFamily="18" charset="0"/>
              </a:rPr>
              <a:t>• справочник построенных, реконструированных или отремонтированных дорог и дорожных объектов по годам и по видам работ.</a:t>
            </a:r>
          </a:p>
          <a:p>
            <a:endParaRPr lang="ru-RU" sz="14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6260" y="3964136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A2AAB0"/>
                </a:solidFill>
                <a:latin typeface="Swedbank Sans Bold" pitchFamily="18" charset="0"/>
              </a:rPr>
              <a:t>3. Экономика:</a:t>
            </a:r>
          </a:p>
          <a:p>
            <a:r>
              <a:rPr lang="ru-RU" sz="1400" b="1" dirty="0">
                <a:solidFill>
                  <a:srgbClr val="A2AAB0"/>
                </a:solidFill>
                <a:latin typeface="Swedbank Sans Bold" pitchFamily="18" charset="0"/>
              </a:rPr>
              <a:t>• сведения об исполнении бюджета </a:t>
            </a:r>
            <a:r>
              <a:rPr lang="ru-RU" sz="1400" b="1" dirty="0" smtClean="0">
                <a:solidFill>
                  <a:srgbClr val="A2AAB0"/>
                </a:solidFill>
                <a:latin typeface="Swedbank Sans Bold" pitchFamily="18" charset="0"/>
              </a:rPr>
              <a:t>по </a:t>
            </a:r>
            <a:r>
              <a:rPr lang="ru-RU" sz="1400" b="1" dirty="0">
                <a:solidFill>
                  <a:srgbClr val="A2AAB0"/>
                </a:solidFill>
                <a:latin typeface="Swedbank Sans Bold" pitchFamily="18" charset="0"/>
              </a:rPr>
              <a:t>месяцам и по годам;</a:t>
            </a:r>
          </a:p>
          <a:p>
            <a:r>
              <a:rPr lang="ru-RU" sz="1400" b="1" dirty="0">
                <a:solidFill>
                  <a:srgbClr val="A2AAB0"/>
                </a:solidFill>
                <a:latin typeface="Swedbank Sans Bold" pitchFamily="18" charset="0"/>
              </a:rPr>
              <a:t>• реестр инвестиционных площадок;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7" y="5042782"/>
            <a:ext cx="134112" cy="2103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7" y="5680655"/>
            <a:ext cx="134112" cy="2072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" y="6315480"/>
            <a:ext cx="134112" cy="2072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86260" y="4572719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E51A4B"/>
                </a:solidFill>
                <a:latin typeface="Swedbank Sans Bold" pitchFamily="18" charset="0"/>
              </a:rPr>
              <a:t>4. </a:t>
            </a:r>
            <a:r>
              <a:rPr lang="ru-RU" sz="1400" b="1" dirty="0">
                <a:solidFill>
                  <a:srgbClr val="E51A4B"/>
                </a:solidFill>
                <a:latin typeface="Swedbank Sans Bold" pitchFamily="18" charset="0"/>
              </a:rPr>
              <a:t>О</a:t>
            </a:r>
            <a:r>
              <a:rPr lang="ru-RU" sz="1400" b="1" dirty="0">
                <a:solidFill>
                  <a:srgbClr val="E51A4B"/>
                </a:solidFill>
                <a:latin typeface="Swedbank Sans Bold" pitchFamily="18" charset="0"/>
              </a:rPr>
              <a:t>бщественные </a:t>
            </a:r>
            <a:r>
              <a:rPr lang="ru-RU" sz="1400" b="1" dirty="0">
                <a:solidFill>
                  <a:srgbClr val="E51A4B"/>
                </a:solidFill>
                <a:latin typeface="Swedbank Sans Bold" pitchFamily="18" charset="0"/>
              </a:rPr>
              <a:t>отношения</a:t>
            </a:r>
            <a:r>
              <a:rPr lang="ru-RU" sz="1400" b="1" dirty="0">
                <a:solidFill>
                  <a:srgbClr val="E51A4B"/>
                </a:solidFill>
                <a:latin typeface="Swedbank Sans Bold" pitchFamily="18" charset="0"/>
              </a:rPr>
              <a:t>:</a:t>
            </a:r>
            <a:endParaRPr lang="en-US" sz="1400" b="1" dirty="0">
              <a:solidFill>
                <a:srgbClr val="E51A4B"/>
              </a:solidFill>
              <a:latin typeface="Swedbank Sans Bold" pitchFamily="18" charset="0"/>
            </a:endParaRPr>
          </a:p>
          <a:p>
            <a:r>
              <a:rPr lang="ru-RU" sz="1400" b="1" dirty="0">
                <a:solidFill>
                  <a:srgbClr val="E51A4B"/>
                </a:solidFill>
                <a:latin typeface="Swedbank Sans Bold" pitchFamily="18" charset="0"/>
              </a:rPr>
              <a:t>• реестр комитетов территориального общественного самоуправления;</a:t>
            </a:r>
          </a:p>
          <a:p>
            <a:r>
              <a:rPr lang="ru-RU" sz="1400" b="1" dirty="0">
                <a:solidFill>
                  <a:srgbClr val="E51A4B"/>
                </a:solidFill>
                <a:latin typeface="Swedbank Sans Bold" pitchFamily="18" charset="0"/>
              </a:rPr>
              <a:t>• справочник национально-культурных </a:t>
            </a:r>
            <a:r>
              <a:rPr lang="ru-RU" sz="1400" b="1" dirty="0" smtClean="0">
                <a:solidFill>
                  <a:srgbClr val="E51A4B"/>
                </a:solidFill>
                <a:latin typeface="Swedbank Sans Bold" pitchFamily="18" charset="0"/>
              </a:rPr>
              <a:t>объединений;</a:t>
            </a:r>
            <a:endParaRPr lang="ru-RU" sz="1400" b="1" dirty="0">
              <a:solidFill>
                <a:srgbClr val="E51A4B"/>
              </a:solidFill>
              <a:latin typeface="Swedbank Sans Bold" pitchFamily="18" charset="0"/>
            </a:endParaRPr>
          </a:p>
          <a:p>
            <a:r>
              <a:rPr lang="ru-RU" sz="1400" b="1" dirty="0">
                <a:solidFill>
                  <a:srgbClr val="E51A4B"/>
                </a:solidFill>
                <a:latin typeface="Swedbank Sans Bold" pitchFamily="18" charset="0"/>
              </a:rPr>
              <a:t>• список обществ по защите прав потребителей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86260" y="539178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4C9E"/>
                </a:solidFill>
                <a:latin typeface="Swedbank Sans Bold" pitchFamily="18" charset="0"/>
              </a:rPr>
              <a:t>5</a:t>
            </a:r>
            <a:r>
              <a:rPr lang="ru-RU" sz="1400" b="1" dirty="0" smtClean="0">
                <a:solidFill>
                  <a:srgbClr val="5B4C9E"/>
                </a:solidFill>
                <a:latin typeface="Swedbank Sans Bold" pitchFamily="18" charset="0"/>
              </a:rPr>
              <a:t>. </a:t>
            </a:r>
            <a:r>
              <a:rPr lang="ru-RU" sz="1400" b="1" dirty="0">
                <a:solidFill>
                  <a:srgbClr val="5B4C9E"/>
                </a:solidFill>
                <a:latin typeface="Swedbank Sans Bold" pitchFamily="18" charset="0"/>
              </a:rPr>
              <a:t>Культура</a:t>
            </a:r>
            <a:r>
              <a:rPr lang="ru-RU" sz="1400" b="1" dirty="0">
                <a:solidFill>
                  <a:srgbClr val="5B4C9E"/>
                </a:solidFill>
                <a:latin typeface="Swedbank Sans Bold" pitchFamily="18" charset="0"/>
              </a:rPr>
              <a:t>:</a:t>
            </a:r>
            <a:endParaRPr lang="ru-RU" sz="1400" b="1" dirty="0">
              <a:solidFill>
                <a:srgbClr val="5B4C9E"/>
              </a:solidFill>
              <a:latin typeface="Swedbank Sans Bold" pitchFamily="18" charset="0"/>
            </a:endParaRPr>
          </a:p>
          <a:p>
            <a:r>
              <a:rPr lang="ru-RU" sz="1400" b="1" dirty="0">
                <a:solidFill>
                  <a:srgbClr val="5B4C9E"/>
                </a:solidFill>
                <a:latin typeface="Swedbank Sans Bold" pitchFamily="18" charset="0"/>
              </a:rPr>
              <a:t>• актуальные мероприятия Дня Победы, Дня города, Нового года;</a:t>
            </a:r>
          </a:p>
          <a:p>
            <a:r>
              <a:rPr lang="ru-RU" sz="1400" b="1" dirty="0">
                <a:solidFill>
                  <a:srgbClr val="5B4C9E"/>
                </a:solidFill>
                <a:latin typeface="Swedbank Sans Bold" pitchFamily="18" charset="0"/>
              </a:rPr>
              <a:t>• ежемесячная афиша предстоящих культурных событий;</a:t>
            </a:r>
          </a:p>
          <a:p>
            <a:endParaRPr lang="ru-RU" sz="14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6260" y="5976555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A2AAB0"/>
                </a:solidFill>
                <a:latin typeface="Swedbank Sans Bold" pitchFamily="18" charset="0"/>
              </a:rPr>
              <a:t>6</a:t>
            </a:r>
            <a:r>
              <a:rPr lang="ru-RU" sz="1400" b="1" dirty="0" smtClean="0">
                <a:solidFill>
                  <a:srgbClr val="A2AAB0"/>
                </a:solidFill>
                <a:latin typeface="Swedbank Sans Bold" pitchFamily="18" charset="0"/>
              </a:rPr>
              <a:t>. </a:t>
            </a:r>
            <a:r>
              <a:rPr lang="ru-RU" sz="1400" b="1" dirty="0">
                <a:solidFill>
                  <a:srgbClr val="A2AAB0"/>
                </a:solidFill>
                <a:latin typeface="Swedbank Sans Bold" pitchFamily="18" charset="0"/>
              </a:rPr>
              <a:t>Спорт и молодежная политика</a:t>
            </a:r>
            <a:r>
              <a:rPr lang="ru-RU" sz="1400" b="1" dirty="0" smtClean="0">
                <a:solidFill>
                  <a:srgbClr val="A2AAB0"/>
                </a:solidFill>
                <a:latin typeface="Swedbank Sans Bold" pitchFamily="18" charset="0"/>
              </a:rPr>
              <a:t>:</a:t>
            </a:r>
            <a:endParaRPr lang="ru-RU" sz="1400" b="1" dirty="0">
              <a:solidFill>
                <a:srgbClr val="A2AAB0"/>
              </a:solidFill>
              <a:latin typeface="Swedbank Sans Bold" pitchFamily="18" charset="0"/>
            </a:endParaRPr>
          </a:p>
          <a:p>
            <a:r>
              <a:rPr lang="ru-RU" sz="1400" b="1" dirty="0">
                <a:solidFill>
                  <a:srgbClr val="A2AAB0"/>
                </a:solidFill>
                <a:latin typeface="Swedbank Sans Bold" pitchFamily="18" charset="0"/>
              </a:rPr>
              <a:t>• дислокация зимних катков и лыжных трасс;</a:t>
            </a:r>
          </a:p>
          <a:p>
            <a:r>
              <a:rPr lang="ru-RU" sz="1400" b="1" dirty="0">
                <a:solidFill>
                  <a:srgbClr val="A2AAB0"/>
                </a:solidFill>
                <a:latin typeface="Swedbank Sans Bold" pitchFamily="18" charset="0"/>
              </a:rPr>
              <a:t>• дислокация летних площадок, на которых с детьми бесплатно работают вожатые;</a:t>
            </a:r>
          </a:p>
          <a:p>
            <a:r>
              <a:rPr lang="ru-RU" sz="1400" b="1" dirty="0">
                <a:solidFill>
                  <a:srgbClr val="A2AAB0"/>
                </a:solidFill>
                <a:latin typeface="Swedbank Sans Bold" pitchFamily="18" charset="0"/>
              </a:rPr>
              <a:t>• итоговые протоколы городских спортивных соревнований.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" y="7005946"/>
            <a:ext cx="134112" cy="2103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65106" y="6793860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E51A4B"/>
                </a:solidFill>
                <a:latin typeface="Swedbank Sans Bold" pitchFamily="18" charset="0"/>
              </a:rPr>
              <a:t>7. </a:t>
            </a:r>
            <a:r>
              <a:rPr lang="ru-RU" sz="1400" b="1" dirty="0">
                <a:solidFill>
                  <a:srgbClr val="E51A4B"/>
                </a:solidFill>
                <a:latin typeface="Swedbank Sans Bold" pitchFamily="18" charset="0"/>
              </a:rPr>
              <a:t>Общественная безопасность</a:t>
            </a:r>
            <a:r>
              <a:rPr lang="ru-RU" sz="1400" b="1" dirty="0" smtClean="0">
                <a:solidFill>
                  <a:srgbClr val="E51A4B"/>
                </a:solidFill>
                <a:latin typeface="Swedbank Sans Bold" pitchFamily="18" charset="0"/>
              </a:rPr>
              <a:t>:</a:t>
            </a:r>
            <a:endParaRPr lang="en-US" sz="1400" b="1" dirty="0">
              <a:solidFill>
                <a:srgbClr val="E51A4B"/>
              </a:solidFill>
              <a:latin typeface="Swedbank Sans Bold" pitchFamily="18" charset="0"/>
            </a:endParaRPr>
          </a:p>
          <a:p>
            <a:r>
              <a:rPr lang="ru-RU" sz="1400" b="1" dirty="0" smtClean="0">
                <a:solidFill>
                  <a:srgbClr val="E51A4B"/>
                </a:solidFill>
                <a:latin typeface="Swedbank Sans Bold" pitchFamily="18" charset="0"/>
              </a:rPr>
              <a:t>•</a:t>
            </a:r>
            <a:r>
              <a:rPr lang="en-US" sz="1400" b="1" dirty="0" smtClean="0">
                <a:solidFill>
                  <a:srgbClr val="E51A4B"/>
                </a:solidFill>
                <a:latin typeface="Swedbank Sans Bold" pitchFamily="18" charset="0"/>
              </a:rPr>
              <a:t> </a:t>
            </a:r>
            <a:r>
              <a:rPr lang="ru-RU" sz="1400" b="1" dirty="0" smtClean="0">
                <a:solidFill>
                  <a:srgbClr val="E51A4B"/>
                </a:solidFill>
                <a:latin typeface="Swedbank Sans Bold" pitchFamily="18" charset="0"/>
              </a:rPr>
              <a:t>ежедневные </a:t>
            </a:r>
            <a:r>
              <a:rPr lang="ru-RU" sz="1400" b="1" dirty="0">
                <a:solidFill>
                  <a:srgbClr val="E51A4B"/>
                </a:solidFill>
                <a:latin typeface="Swedbank Sans Bold" pitchFamily="18" charset="0"/>
              </a:rPr>
              <a:t>и ежемесячные отчеты о качестве воздуха (о превышении уровня допустимых концентраций вредных веществ в атмосфере</a:t>
            </a:r>
            <a:r>
              <a:rPr lang="ru-RU" sz="1400" b="1" dirty="0" smtClean="0">
                <a:solidFill>
                  <a:srgbClr val="E51A4B"/>
                </a:solidFill>
                <a:latin typeface="Swedbank Sans Bold" pitchFamily="18" charset="0"/>
              </a:rPr>
              <a:t>).</a:t>
            </a:r>
            <a:endParaRPr lang="ru-RU" sz="14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808" y="39625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Часто это выглядит так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24" y="1152319"/>
            <a:ext cx="6724650" cy="2619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32" y="3708623"/>
            <a:ext cx="9404108" cy="25423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7875" y="981458"/>
            <a:ext cx="3377945" cy="37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808" y="39625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Хотелось бы получить так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40" y="1188343"/>
            <a:ext cx="9145287" cy="6192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808" y="39625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А еще это нужно, поскольку</a:t>
            </a:r>
            <a:r>
              <a:rPr lang="en-US" sz="3000" b="1" dirty="0" smtClean="0">
                <a:solidFill>
                  <a:srgbClr val="E51A4B"/>
                </a:solidFill>
                <a:latin typeface="Swedbank Sans Bold" pitchFamily="18" charset="0"/>
              </a:rPr>
              <a:t>: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234" y="3771033"/>
            <a:ext cx="104840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2AAB0"/>
                </a:solidFill>
                <a:latin typeface="Swedbank Sans Bold" pitchFamily="18" charset="0"/>
              </a:rPr>
              <a:t>Текущий рейтинг можно узнать</a:t>
            </a:r>
            <a:r>
              <a:rPr lang="en-US" sz="2000" b="1" dirty="0" smtClean="0">
                <a:solidFill>
                  <a:srgbClr val="A2AAB0"/>
                </a:solidFill>
                <a:latin typeface="Swedbank Sans Bold" pitchFamily="18" charset="0"/>
              </a:rPr>
              <a:t> </a:t>
            </a:r>
            <a:r>
              <a:rPr lang="ru-RU" sz="2000" b="1" dirty="0" smtClean="0">
                <a:solidFill>
                  <a:srgbClr val="A2AAB0"/>
                </a:solidFill>
                <a:latin typeface="Swedbank Sans Bold" pitchFamily="18" charset="0"/>
              </a:rPr>
              <a:t>здесь</a:t>
            </a:r>
            <a:r>
              <a:rPr lang="en-US" sz="2000" b="1" dirty="0" smtClean="0">
                <a:solidFill>
                  <a:srgbClr val="A2AAB0"/>
                </a:solidFill>
                <a:latin typeface="Swedbank Sans Bold" pitchFamily="18" charset="0"/>
              </a:rPr>
              <a:t>:</a:t>
            </a:r>
          </a:p>
          <a:p>
            <a:r>
              <a:rPr lang="en-US" sz="2000" b="1" dirty="0">
                <a:solidFill>
                  <a:srgbClr val="A2AAB0"/>
                </a:solidFill>
                <a:latin typeface="Swedbank Sans Bold" pitchFamily="18" charset="0"/>
              </a:rPr>
              <a:t>http://system.infometer.org/ru/</a:t>
            </a:r>
            <a:endParaRPr lang="ru-RU" sz="2000" b="1" dirty="0" smtClean="0">
              <a:solidFill>
                <a:srgbClr val="A2AAB0"/>
              </a:solidFill>
              <a:latin typeface="Swedbank Sans Bold" pitchFamily="18" charset="0"/>
            </a:endParaRPr>
          </a:p>
          <a:p>
            <a:endParaRPr lang="ru-RU" sz="2000" b="1" dirty="0">
              <a:solidFill>
                <a:srgbClr val="A2AAB0"/>
              </a:solidFill>
              <a:latin typeface="Swedbank Sans Bold" pitchFamily="18" charset="0"/>
            </a:endParaRPr>
          </a:p>
          <a:p>
            <a:r>
              <a:rPr lang="ru-RU" sz="2000" b="1" dirty="0">
                <a:solidFill>
                  <a:srgbClr val="A2AAB0"/>
                </a:solidFill>
                <a:latin typeface="Swedbank Sans Bold" pitchFamily="18" charset="0"/>
              </a:rPr>
              <a:t>2016: Муниципальная открытость. Администрации городов с численностью постоянного населения от 100 тыс. человек (кроме городов федерального значения). Открытые данные</a:t>
            </a:r>
          </a:p>
          <a:p>
            <a:endParaRPr lang="ru-RU" sz="2000" b="1" dirty="0" smtClean="0">
              <a:solidFill>
                <a:srgbClr val="A2AAB0"/>
              </a:solidFill>
              <a:latin typeface="Swedbank Sans Bold" pitchFamily="18" charset="0"/>
            </a:endParaRPr>
          </a:p>
          <a:p>
            <a:endParaRPr lang="ru-RU" sz="2000" b="1" dirty="0" smtClean="0">
              <a:solidFill>
                <a:srgbClr val="A2AAB0"/>
              </a:solidFill>
              <a:latin typeface="Swedbank Sans Bold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3818727"/>
            <a:ext cx="134112" cy="6126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850" y="1301622"/>
            <a:ext cx="8972550" cy="2152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8925" y="3805641"/>
            <a:ext cx="1676400" cy="400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1891"/>
            <a:ext cx="10522869" cy="18493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808" y="39625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Типовое решение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2671" y="1606668"/>
            <a:ext cx="57891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A2AAB0"/>
                </a:solidFill>
                <a:latin typeface="Swedbank Sans Bold" pitchFamily="18" charset="0"/>
              </a:rPr>
              <a:t>Просмотр открытых данных на сайте: </a:t>
            </a:r>
          </a:p>
          <a:p>
            <a:pPr marL="864428" lvl="1" indent="-342900">
              <a:buFontTx/>
              <a:buChar char="-"/>
            </a:pPr>
            <a:r>
              <a:rPr lang="ru-RU" sz="2000" b="1" dirty="0">
                <a:solidFill>
                  <a:srgbClr val="A2AAB0"/>
                </a:solidFill>
                <a:latin typeface="Swedbank Sans Bold" pitchFamily="18" charset="0"/>
              </a:rPr>
              <a:t>в виде таблицы </a:t>
            </a:r>
          </a:p>
          <a:p>
            <a:pPr marL="864428" lvl="1" indent="-342900">
              <a:buFontTx/>
              <a:buChar char="-"/>
            </a:pPr>
            <a:r>
              <a:rPr lang="ru-RU" sz="2000" b="1" dirty="0">
                <a:solidFill>
                  <a:srgbClr val="A2AAB0"/>
                </a:solidFill>
                <a:latin typeface="Swedbank Sans Bold" pitchFamily="18" charset="0"/>
              </a:rPr>
              <a:t>на интерактивной карте</a:t>
            </a:r>
          </a:p>
          <a:p>
            <a:pPr marL="864428" lvl="1" indent="-342900">
              <a:buFontTx/>
              <a:buChar char="-"/>
            </a:pPr>
            <a:r>
              <a:rPr lang="ru-RU" sz="2000" b="1" dirty="0">
                <a:solidFill>
                  <a:srgbClr val="A2AAB0"/>
                </a:solidFill>
                <a:latin typeface="Swedbank Sans Bold" pitchFamily="18" charset="0"/>
              </a:rPr>
              <a:t>в виде файлов для скачивания в рекомендуемых форматах (CSV) </a:t>
            </a:r>
          </a:p>
          <a:p>
            <a:endParaRPr lang="ru-RU" sz="2000" dirty="0" smtClean="0"/>
          </a:p>
          <a:p>
            <a:r>
              <a:rPr lang="ru-RU" sz="2000" b="1" dirty="0">
                <a:solidFill>
                  <a:srgbClr val="A2AAB0"/>
                </a:solidFill>
                <a:latin typeface="Swedbank Sans Bold" pitchFamily="18" charset="0"/>
              </a:rPr>
              <a:t>Поиск и фильтрация данных</a:t>
            </a:r>
          </a:p>
          <a:p>
            <a:endParaRPr lang="ru-RU" sz="2000" b="1" dirty="0">
              <a:solidFill>
                <a:srgbClr val="A2AAB0"/>
              </a:solidFill>
              <a:latin typeface="Swedbank Sans Bold" pitchFamily="18" charset="0"/>
            </a:endParaRPr>
          </a:p>
          <a:p>
            <a:r>
              <a:rPr lang="ru-RU" sz="2000" b="1" dirty="0">
                <a:solidFill>
                  <a:srgbClr val="A2AAB0"/>
                </a:solidFill>
                <a:latin typeface="Swedbank Sans Bold" pitchFamily="18" charset="0"/>
              </a:rPr>
              <a:t>Просмотр данных и по категориям, и по организациям, публикующим данные</a:t>
            </a:r>
          </a:p>
          <a:p>
            <a:endParaRPr lang="ru-RU" sz="2000" b="1" dirty="0">
              <a:solidFill>
                <a:srgbClr val="A2AAB0"/>
              </a:solidFill>
              <a:latin typeface="Swedbank Sans Bold" pitchFamily="18" charset="0"/>
            </a:endParaRPr>
          </a:p>
          <a:p>
            <a:r>
              <a:rPr lang="ru-RU" sz="2000" b="1" dirty="0">
                <a:solidFill>
                  <a:srgbClr val="A2AAB0"/>
                </a:solidFill>
                <a:latin typeface="Swedbank Sans Bold" pitchFamily="18" charset="0"/>
              </a:rPr>
              <a:t>Обратная связь и отправка сообщений об ошибках </a:t>
            </a:r>
          </a:p>
          <a:p>
            <a:endParaRPr lang="ru-RU" sz="2000" b="1" dirty="0">
              <a:solidFill>
                <a:srgbClr val="A2AAB0"/>
              </a:solidFill>
              <a:latin typeface="Swedbank Sans Bold" pitchFamily="18" charset="0"/>
            </a:endParaRPr>
          </a:p>
          <a:p>
            <a:endParaRPr lang="ru-RU" sz="2000" b="1" dirty="0" smtClean="0">
              <a:solidFill>
                <a:srgbClr val="A2AAB0"/>
              </a:solidFill>
              <a:latin typeface="Swedbank Sans Bold" pitchFamily="18" charset="0"/>
            </a:endParaRPr>
          </a:p>
          <a:p>
            <a:endParaRPr lang="ru-RU" sz="2000" b="1" dirty="0" smtClean="0">
              <a:solidFill>
                <a:srgbClr val="A2AAB0"/>
              </a:solidFill>
              <a:latin typeface="Swedbank Sans Bol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29" y="1606668"/>
            <a:ext cx="134112" cy="612649"/>
          </a:xfrm>
          <a:prstGeom prst="rect">
            <a:avLst/>
          </a:prstGeom>
        </p:spPr>
      </p:pic>
      <p:pic>
        <p:nvPicPr>
          <p:cNvPr id="2050" name="Picture 2" descr="http://opt-560835.ssl.1c-bitrix-cdn.ru/upload/resize_cache/update/49c/403_294_275511db9cefbc414a902a46f1b8fae16/macbook_main_new_c.png?14156240031397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1126319"/>
            <a:ext cx="38385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pt-560835.ssl.1c-bitrix-cdn.ru/upload/resize_cache/update/8dd/403_294_275511db9cefbc414a902a46f1b8fae16/macbook2%20%284%29.png?14156240031355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5" y="2844527"/>
            <a:ext cx="38385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opt-560835.ssl.1c-bitrix-cdn.ru/upload/resize_cache/update/b84/403_294_275511db9cefbc414a902a46f1b8fae16/ipad4.png?1415624004568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7019"/>
            <a:ext cx="38385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29" y="3361111"/>
            <a:ext cx="134112" cy="6126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79" y="4126407"/>
            <a:ext cx="134112" cy="6126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53" y="4920214"/>
            <a:ext cx="134112" cy="61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808" y="39625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Плюс мобильное приложение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0636" y="1121783"/>
            <a:ext cx="5789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2AAB0"/>
                </a:solidFill>
                <a:latin typeface="Swedbank Sans Bold" pitchFamily="18" charset="0"/>
              </a:rPr>
              <a:t>Информация о муниципальных услугах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30" y="1087077"/>
            <a:ext cx="134112" cy="612649"/>
          </a:xfrm>
          <a:prstGeom prst="rect">
            <a:avLst/>
          </a:prstGeom>
        </p:spPr>
      </p:pic>
      <p:pic>
        <p:nvPicPr>
          <p:cNvPr id="1028" name="Picture 4" descr="http://opt-560835.ssl.1c-bitrix-cdn.ru/upload/resize_cache/update/00d/403_294_275511db9cefbc414a902a46f1b8fae16/01bxcity_mp.jpg?1430835159417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1838"/>
            <a:ext cx="38385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pt-560835.ssl.1c-bitrix-cdn.ru/upload/resize_cache/update/e4b/403_294_275511db9cefbc414a902a46f1b8fae16/02bxcity_mp.jpg?1430835160385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9" y="2417995"/>
            <a:ext cx="38385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opt-560835.ssl.1c-bitrix-cdn.ru/upload/resize_cache/update/e60/403_294_275511db9cefbc414a902a46f1b8fae16/03bxcity_mp.jpg?14308351604796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27" y="3440282"/>
            <a:ext cx="38385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opt-560835.ssl.1c-bitrix-cdn.ru/upload/resize_cache/update/bc9/403_294_275511db9cefbc414a902a46f1b8fae16/04bxcity_mp.jpg?143083516052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60" y="4724986"/>
            <a:ext cx="38385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70636" y="2017885"/>
            <a:ext cx="5789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2AAB0"/>
                </a:solidFill>
                <a:latin typeface="Swedbank Sans Bold" pitchFamily="18" charset="0"/>
              </a:rPr>
              <a:t>Сообщения от граждан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30" y="1920817"/>
            <a:ext cx="134112" cy="6126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30" y="2725917"/>
            <a:ext cx="134112" cy="6126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70636" y="2795767"/>
            <a:ext cx="5789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2AAB0"/>
                </a:solidFill>
                <a:latin typeface="Swedbank Sans Bold" pitchFamily="18" charset="0"/>
              </a:rPr>
              <a:t>Интерактивная карта событий, объектов и маршрутов</a:t>
            </a:r>
          </a:p>
        </p:txBody>
      </p:sp>
    </p:spTree>
    <p:extLst>
      <p:ext uri="{BB962C8B-B14F-4D97-AF65-F5344CB8AC3E}">
        <p14:creationId xmlns:p14="http://schemas.microsoft.com/office/powerpoint/2010/main" val="32547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808" y="39625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5 секунд про экономику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32" y="1288883"/>
            <a:ext cx="10372725" cy="13906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48" y="2706435"/>
            <a:ext cx="9210675" cy="1333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2284" y="5364807"/>
            <a:ext cx="5789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A2AAB0"/>
                </a:solidFill>
                <a:latin typeface="Swedbank Sans Bold" pitchFamily="18" charset="0"/>
              </a:rPr>
              <a:t>+ </a:t>
            </a:r>
            <a:r>
              <a:rPr lang="ru-RU" sz="2000" b="1" dirty="0" smtClean="0">
                <a:solidFill>
                  <a:srgbClr val="A2AAB0"/>
                </a:solidFill>
                <a:latin typeface="Swedbank Sans Bold" pitchFamily="18" charset="0"/>
              </a:rPr>
              <a:t>оплата работы подрядчиков, если они будут привлекаться для настройки и доработки решения по Вашему дизайну и Вашим уникальным требованиям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60" y="5461186"/>
            <a:ext cx="134112" cy="61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490</Words>
  <Application>Microsoft Office PowerPoint</Application>
  <PresentationFormat>Произвольный</PresentationFormat>
  <Paragraphs>69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Swedbank Sans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TanaisT</dc:creator>
  <cp:lastModifiedBy>Alexey Shovkun</cp:lastModifiedBy>
  <cp:revision>16</cp:revision>
  <dcterms:created xsi:type="dcterms:W3CDTF">2016-03-30T07:03:20Z</dcterms:created>
  <dcterms:modified xsi:type="dcterms:W3CDTF">2016-10-12T10:08:00Z</dcterms:modified>
</cp:coreProperties>
</file>