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5" r:id="rId5"/>
    <p:sldId id="370" r:id="rId6"/>
    <p:sldId id="372" r:id="rId7"/>
    <p:sldId id="374" r:id="rId8"/>
    <p:sldId id="373" r:id="rId9"/>
    <p:sldId id="379" r:id="rId10"/>
    <p:sldId id="376" r:id="rId11"/>
    <p:sldId id="377" r:id="rId12"/>
    <p:sldId id="37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20000"/>
    <a:srgbClr val="9C603E"/>
    <a:srgbClr val="6B422B"/>
    <a:srgbClr val="E8E6C6"/>
    <a:srgbClr val="AF81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006" autoAdjust="0"/>
  </p:normalViewPr>
  <p:slideViewPr>
    <p:cSldViewPr>
      <p:cViewPr>
        <p:scale>
          <a:sx n="80" d="100"/>
          <a:sy n="80" d="100"/>
        </p:scale>
        <p:origin x="-1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82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c:spPr>
          <c:cat>
            <c:strRef>
              <c:f>Лист1!$B$35:$B$36</c:f>
              <c:strCache>
                <c:ptCount val="2"/>
                <c:pt idx="0">
                  <c:v>2011 год</c:v>
                </c:pt>
                <c:pt idx="1">
                  <c:v>янв-сент 2012</c:v>
                </c:pt>
              </c:strCache>
            </c:strRef>
          </c:cat>
          <c:val>
            <c:numRef>
              <c:f>Лист1!$C$35:$C$36</c:f>
              <c:numCache>
                <c:formatCode>General</c:formatCode>
                <c:ptCount val="2"/>
                <c:pt idx="0">
                  <c:v>122</c:v>
                </c:pt>
                <c:pt idx="1">
                  <c:v>176</c:v>
                </c:pt>
              </c:numCache>
            </c:numRef>
          </c:val>
        </c:ser>
        <c:axId val="53630848"/>
        <c:axId val="53632384"/>
      </c:barChart>
      <c:catAx>
        <c:axId val="53630848"/>
        <c:scaling>
          <c:orientation val="minMax"/>
        </c:scaling>
        <c:axPos val="b"/>
        <c:tickLblPos val="nextTo"/>
        <c:crossAx val="53632384"/>
        <c:crosses val="autoZero"/>
        <c:auto val="1"/>
        <c:lblAlgn val="ctr"/>
        <c:lblOffset val="100"/>
      </c:catAx>
      <c:valAx>
        <c:axId val="53632384"/>
        <c:scaling>
          <c:orientation val="minMax"/>
        </c:scaling>
        <c:delete val="1"/>
        <c:axPos val="l"/>
        <c:numFmt formatCode="General" sourceLinked="1"/>
        <c:tickLblPos val="none"/>
        <c:crossAx val="53630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/>
                      <a:t>44,7</a:t>
                    </a:r>
                    <a:r>
                      <a:rPr lang="ru-RU" sz="1600"/>
                      <a:t> %</a:t>
                    </a:r>
                    <a:endParaRPr lang="en-US" sz="1600"/>
                  </a:p>
                </c:rich>
              </c:tx>
              <c:spPr/>
              <c:dLblPos val="ctr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val>
            <c:numRef>
              <c:f>Лист1!$D$7:$D$8</c:f>
              <c:numCache>
                <c:formatCode>General</c:formatCode>
                <c:ptCount val="2"/>
                <c:pt idx="0">
                  <c:v>44.7</c:v>
                </c:pt>
                <c:pt idx="1">
                  <c:v>55.3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17D-6287-4525-B633-0F1736BBCD2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07FC-E0AA-4BD2-A921-299ECCAD9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37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A573-A8B2-4076-BFEB-BAE88A8D024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1550-21AC-44BE-B177-FC59FD61A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07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07704" y="1124744"/>
            <a:ext cx="7236296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36512" y="0"/>
            <a:ext cx="1404789" cy="6858000"/>
          </a:xfrm>
          <a:prstGeom prst="rect">
            <a:avLst/>
          </a:prstGeom>
        </p:spPr>
      </p:pic>
      <p:pic>
        <p:nvPicPr>
          <p:cNvPr id="8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7142" r="81588"/>
          <a:stretch>
            <a:fillRect/>
          </a:stretch>
        </p:blipFill>
        <p:spPr>
          <a:xfrm>
            <a:off x="-36512" y="0"/>
            <a:ext cx="103051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296144" y="1268760"/>
            <a:ext cx="7884368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7508-AC67-410B-A50D-CE0D70AA49A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744" y="1772816"/>
            <a:ext cx="7956376" cy="3744416"/>
          </a:xfrm>
        </p:spPr>
        <p:txBody>
          <a:bodyPr>
            <a:noAutofit/>
          </a:bodyPr>
          <a:lstStyle/>
          <a:p>
            <a:pPr lvl="0"/>
            <a:r>
              <a:rPr lang="ru-RU" sz="6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формировании </a:t>
            </a:r>
            <a:br>
              <a:rPr lang="ru-RU" sz="6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«электронного муниципалитета» в </a:t>
            </a:r>
            <a:br>
              <a:rPr lang="ru-RU" sz="6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Красноярске</a:t>
            </a:r>
            <a:endParaRPr lang="ru-RU" sz="60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_3_1024_768.jpg"/>
          <p:cNvPicPr>
            <a:picLocks noChangeAspect="1"/>
          </p:cNvPicPr>
          <p:nvPr/>
        </p:nvPicPr>
        <p:blipFill>
          <a:blip r:embed="rId3" cstate="print"/>
          <a:srcRect l="5638" r="78999"/>
          <a:stretch>
            <a:fillRect/>
          </a:stretch>
        </p:blipFill>
        <p:spPr>
          <a:xfrm>
            <a:off x="-108520" y="0"/>
            <a:ext cx="1404789" cy="6858000"/>
          </a:xfrm>
          <a:prstGeom prst="rect">
            <a:avLst/>
          </a:prstGeom>
        </p:spPr>
      </p:pic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188640"/>
            <a:ext cx="61492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Opium" pitchFamily="2" charset="0"/>
              </a:rPr>
              <a:t>Администрация города Красноярска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latin typeface="Opium" pitchFamily="2" charset="0"/>
              </a:rPr>
              <a:t>Управление информатизации и связи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ium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5656" y="6237312"/>
            <a:ext cx="7560840" cy="39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Opium" pitchFamily="2" charset="0"/>
              </a:rPr>
              <a:t>2012 год</a:t>
            </a:r>
            <a:endParaRPr lang="ru-RU" sz="2200" dirty="0">
              <a:solidFill>
                <a:schemeClr val="tx1">
                  <a:tint val="75000"/>
                </a:schemeClr>
              </a:solidFill>
              <a:latin typeface="Opium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7624" y="2924944"/>
            <a:ext cx="77769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87624" y="5445224"/>
            <a:ext cx="7456884" cy="1296144"/>
          </a:xfrm>
          <a:prstGeom prst="rect">
            <a:avLst/>
          </a:prstGeom>
        </p:spPr>
        <p:txBody>
          <a:bodyPr/>
          <a:lstStyle/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b="1" dirty="0" smtClean="0">
                <a:solidFill>
                  <a:srgbClr val="A20000"/>
                </a:solidFill>
              </a:rPr>
              <a:t>Карасев Андрей Викторович</a:t>
            </a:r>
            <a:endParaRPr lang="ru-RU" sz="2000" b="1" dirty="0">
              <a:solidFill>
                <a:srgbClr val="A2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dirty="0" smtClean="0">
                <a:solidFill>
                  <a:srgbClr val="A20000"/>
                </a:solidFill>
              </a:rPr>
              <a:t>руководитель управления </a:t>
            </a:r>
            <a:r>
              <a:rPr lang="ru-RU" sz="2000" dirty="0">
                <a:solidFill>
                  <a:srgbClr val="A20000"/>
                </a:solidFill>
              </a:rPr>
              <a:t>информатизации и связи администрации г.Красноярска 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30056" y="1412776"/>
            <a:ext cx="3106440" cy="34985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435055" y="3661289"/>
            <a:ext cx="657225" cy="63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6156176" y="4345940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МФЦ, Центры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 «одного окна»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868144" y="3068960"/>
            <a:ext cx="3275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Cambria" pitchFamily="18" charset="0"/>
              </a:rPr>
              <a:t>Инфоматы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,  «</a:t>
            </a:r>
            <a:r>
              <a:rPr lang="ru-RU" sz="1400" b="1" dirty="0" err="1" smtClean="0">
                <a:solidFill>
                  <a:schemeClr val="bg1"/>
                </a:solidFill>
                <a:latin typeface="Cambria" pitchFamily="18" charset="0"/>
              </a:rPr>
              <a:t>Гаджеты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Терминалы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самообслуживания, 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flipH="1">
            <a:off x="7785988" y="3717032"/>
            <a:ext cx="746452" cy="54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55"/>
          <p:cNvSpPr txBox="1">
            <a:spLocks noChangeArrowheads="1"/>
          </p:cNvSpPr>
          <p:nvPr/>
        </p:nvSpPr>
        <p:spPr bwMode="auto">
          <a:xfrm>
            <a:off x="7740352" y="4489375"/>
            <a:ext cx="1210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Call-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центр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flipH="1">
            <a:off x="1907704" y="3933056"/>
            <a:ext cx="360040" cy="1107504"/>
          </a:xfrm>
          <a:prstGeom prst="bentUpArrow">
            <a:avLst>
              <a:gd name="adj1" fmla="val 25000"/>
              <a:gd name="adj2" fmla="val 262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6368860" y="5517232"/>
            <a:ext cx="4353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1675834"/>
            <a:ext cx="1728192" cy="218521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Электронный </a:t>
            </a:r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документооборот  </a:t>
            </a:r>
            <a:endParaRPr lang="ru-RU" sz="1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 Прикладные ведомственные системы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 Единые справочники, реестры, классификаторы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5210616"/>
            <a:ext cx="2211904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Оптимизация межведомственного взаимодействия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" name="Группа 100"/>
          <p:cNvGrpSpPr/>
          <p:nvPr/>
        </p:nvGrpSpPr>
        <p:grpSpPr>
          <a:xfrm>
            <a:off x="1430744" y="1941482"/>
            <a:ext cx="5420316" cy="4665543"/>
            <a:chOff x="1403649" y="2276872"/>
            <a:chExt cx="4909071" cy="4356640"/>
          </a:xfrm>
        </p:grpSpPr>
        <p:sp>
          <p:nvSpPr>
            <p:cNvPr id="19" name="Равнобедренный треугольник 18"/>
            <p:cNvSpPr/>
            <p:nvPr/>
          </p:nvSpPr>
          <p:spPr bwMode="auto">
            <a:xfrm>
              <a:off x="1403649" y="2276872"/>
              <a:ext cx="4909071" cy="4286280"/>
            </a:xfrm>
            <a:prstGeom prst="triangle">
              <a:avLst/>
            </a:prstGeom>
            <a:solidFill>
              <a:schemeClr val="bg2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1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2746150" y="4149080"/>
              <a:ext cx="2232248" cy="1588"/>
            </a:xfrm>
            <a:prstGeom prst="lin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2098078" y="5371628"/>
              <a:ext cx="3528392" cy="1588"/>
            </a:xfrm>
            <a:prstGeom prst="lin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rect">
                <a:fillToRect l="100000" t="100000"/>
              </a:path>
              <a:tileRect r="-100000" b="-100000"/>
            </a:gra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1832276" y="5847129"/>
              <a:ext cx="4071966" cy="1643"/>
            </a:xfrm>
            <a:prstGeom prst="lin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rect">
                <a:fillToRect l="100000" t="100000"/>
              </a:path>
              <a:tileRect r="-100000" b="-100000"/>
            </a:gra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57"/>
            <p:cNvSpPr txBox="1">
              <a:spLocks noChangeArrowheads="1"/>
            </p:cNvSpPr>
            <p:nvPr/>
          </p:nvSpPr>
          <p:spPr bwMode="auto">
            <a:xfrm>
              <a:off x="1500188" y="5843165"/>
              <a:ext cx="4500562" cy="79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rgbClr val="C00000"/>
                  </a:solidFill>
                </a:rPr>
                <a:t>Нормативно –правовое обеспечение</a:t>
              </a:r>
            </a:p>
            <a:p>
              <a:pPr marL="0" lvl="1" algn="ctr"/>
              <a:r>
                <a:rPr lang="ru-RU" b="1" dirty="0" smtClean="0">
                  <a:solidFill>
                    <a:srgbClr val="C00000"/>
                  </a:solidFill>
                </a:rPr>
                <a:t>Изменения в законодательстве</a:t>
              </a:r>
              <a:endParaRPr lang="ru-RU" b="1" dirty="0">
                <a:solidFill>
                  <a:srgbClr val="C00000"/>
                </a:solidFill>
              </a:endParaRPr>
            </a:p>
            <a:p>
              <a:endParaRPr lang="ru-RU" sz="1300" b="1" dirty="0"/>
            </a:p>
          </p:txBody>
        </p:sp>
        <p:sp>
          <p:nvSpPr>
            <p:cNvPr id="24" name="TextBox 58"/>
            <p:cNvSpPr txBox="1">
              <a:spLocks noChangeArrowheads="1"/>
            </p:cNvSpPr>
            <p:nvPr/>
          </p:nvSpPr>
          <p:spPr bwMode="auto">
            <a:xfrm>
              <a:off x="1979712" y="5435932"/>
              <a:ext cx="3725863" cy="34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rgbClr val="006600"/>
                  </a:solidFill>
                </a:rPr>
                <a:t>Реинжениринг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5" name="TextBox 58"/>
            <p:cNvSpPr txBox="1">
              <a:spLocks noChangeArrowheads="1"/>
            </p:cNvSpPr>
            <p:nvPr/>
          </p:nvSpPr>
          <p:spPr bwMode="auto">
            <a:xfrm>
              <a:off x="2007008" y="4293096"/>
              <a:ext cx="37258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Инфраструктура доступа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2470120" y="4769856"/>
              <a:ext cx="2808312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58"/>
            <p:cNvSpPr txBox="1">
              <a:spLocks noChangeArrowheads="1"/>
            </p:cNvSpPr>
            <p:nvPr/>
          </p:nvSpPr>
          <p:spPr bwMode="auto">
            <a:xfrm>
              <a:off x="1907704" y="4726885"/>
              <a:ext cx="39604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Базовые информационные </a:t>
              </a:r>
            </a:p>
            <a:p>
              <a:pPr marL="0" lvl="1"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ресурсы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2771800" y="2276872"/>
              <a:ext cx="2160240" cy="187379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42797" y="3307913"/>
              <a:ext cx="815343" cy="603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600" b="1" dirty="0" smtClean="0">
                  <a:solidFill>
                    <a:srgbClr val="A20000"/>
                  </a:solidFill>
                </a:rPr>
                <a:t>ЭП</a:t>
              </a:r>
              <a:endParaRPr lang="ru-RU" sz="3600" b="1" dirty="0">
                <a:solidFill>
                  <a:srgbClr val="A2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164288" y="6074132"/>
            <a:ext cx="190770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Административные регламенты</a:t>
            </a:r>
          </a:p>
        </p:txBody>
      </p:sp>
      <p:pic>
        <p:nvPicPr>
          <p:cNvPr id="32" name="Picture 10" descr="T:\Presentation_rostelecom\5\5_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257" y="2348880"/>
            <a:ext cx="520967" cy="7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00"/>
          <p:cNvGrpSpPr/>
          <p:nvPr/>
        </p:nvGrpSpPr>
        <p:grpSpPr>
          <a:xfrm>
            <a:off x="1430744" y="2003817"/>
            <a:ext cx="5420316" cy="4665543"/>
            <a:chOff x="1403649" y="2276872"/>
            <a:chExt cx="4909071" cy="4356640"/>
          </a:xfrm>
        </p:grpSpPr>
        <p:sp>
          <p:nvSpPr>
            <p:cNvPr id="34" name="Равнобедренный треугольник 33"/>
            <p:cNvSpPr/>
            <p:nvPr/>
          </p:nvSpPr>
          <p:spPr bwMode="auto">
            <a:xfrm>
              <a:off x="1403649" y="2276872"/>
              <a:ext cx="4909071" cy="4286280"/>
            </a:xfrm>
            <a:prstGeom prst="triangle">
              <a:avLst/>
            </a:prstGeom>
            <a:solidFill>
              <a:schemeClr val="bg2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1" dirty="0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 bwMode="auto">
            <a:xfrm>
              <a:off x="2746150" y="4149080"/>
              <a:ext cx="2232248" cy="1588"/>
            </a:xfrm>
            <a:prstGeom prst="lin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2098078" y="5371628"/>
              <a:ext cx="3528392" cy="1588"/>
            </a:xfrm>
            <a:prstGeom prst="lin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rect">
                <a:fillToRect l="100000" t="100000"/>
              </a:path>
              <a:tileRect r="-100000" b="-100000"/>
            </a:gra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Прямая соединительная линия 36"/>
            <p:cNvCxnSpPr/>
            <p:nvPr/>
          </p:nvCxnSpPr>
          <p:spPr bwMode="auto">
            <a:xfrm>
              <a:off x="1832276" y="5847129"/>
              <a:ext cx="4071966" cy="1643"/>
            </a:xfrm>
            <a:prstGeom prst="lin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rect">
                <a:fillToRect l="100000" t="100000"/>
              </a:path>
              <a:tileRect r="-100000" b="-100000"/>
            </a:gra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57"/>
            <p:cNvSpPr txBox="1">
              <a:spLocks noChangeArrowheads="1"/>
            </p:cNvSpPr>
            <p:nvPr/>
          </p:nvSpPr>
          <p:spPr bwMode="auto">
            <a:xfrm>
              <a:off x="1500188" y="5843165"/>
              <a:ext cx="4500562" cy="79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chemeClr val="tx2"/>
                  </a:solidFill>
                </a:rPr>
                <a:t>Нормативно-правовое обеспечение</a:t>
              </a:r>
            </a:p>
            <a:p>
              <a:pPr marL="0" lvl="1" algn="ctr"/>
              <a:r>
                <a:rPr lang="ru-RU" b="1" dirty="0" smtClean="0">
                  <a:solidFill>
                    <a:schemeClr val="tx2"/>
                  </a:solidFill>
                </a:rPr>
                <a:t>процесса формирования ЭМ</a:t>
              </a:r>
              <a:endParaRPr lang="ru-RU" b="1" dirty="0">
                <a:solidFill>
                  <a:schemeClr val="tx2"/>
                </a:solidFill>
              </a:endParaRPr>
            </a:p>
            <a:p>
              <a:endParaRPr lang="ru-RU" sz="1300" b="1" dirty="0"/>
            </a:p>
          </p:txBody>
        </p:sp>
        <p:sp>
          <p:nvSpPr>
            <p:cNvPr id="39" name="TextBox 58"/>
            <p:cNvSpPr txBox="1">
              <a:spLocks noChangeArrowheads="1"/>
            </p:cNvSpPr>
            <p:nvPr/>
          </p:nvSpPr>
          <p:spPr bwMode="auto">
            <a:xfrm>
              <a:off x="1979712" y="5435932"/>
              <a:ext cx="3725863" cy="34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Реинжениринг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2470120" y="4769856"/>
              <a:ext cx="2808312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58"/>
            <p:cNvSpPr txBox="1">
              <a:spLocks noChangeArrowheads="1"/>
            </p:cNvSpPr>
            <p:nvPr/>
          </p:nvSpPr>
          <p:spPr bwMode="auto">
            <a:xfrm>
              <a:off x="1907704" y="4726885"/>
              <a:ext cx="3960440" cy="60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chemeClr val="tx2"/>
                  </a:solidFill>
                </a:rPr>
                <a:t>Базовые информационные </a:t>
              </a:r>
            </a:p>
            <a:p>
              <a:pPr marL="0" lvl="1" algn="ctr"/>
              <a:r>
                <a:rPr lang="ru-RU" b="1" dirty="0" smtClean="0">
                  <a:solidFill>
                    <a:schemeClr val="tx2"/>
                  </a:solidFill>
                </a:rPr>
                <a:t>ресурсы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>
              <a:off x="2771800" y="2276872"/>
              <a:ext cx="2160240" cy="1873796"/>
            </a:xfrm>
            <a:prstGeom prst="triangl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58"/>
            <p:cNvSpPr txBox="1">
              <a:spLocks noChangeArrowheads="1"/>
            </p:cNvSpPr>
            <p:nvPr/>
          </p:nvSpPr>
          <p:spPr bwMode="auto">
            <a:xfrm>
              <a:off x="2860507" y="3488922"/>
              <a:ext cx="2032896" cy="60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/>
              <a:r>
                <a:rPr lang="ru-RU" b="1" dirty="0" smtClean="0">
                  <a:solidFill>
                    <a:schemeClr val="tx2"/>
                  </a:solidFill>
                </a:rPr>
                <a:t>Инфраструктура доступа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5796136" y="2060848"/>
            <a:ext cx="33478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       Сайт         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Web-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киоск   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Web-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портал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 l="5102" t="14195" r="38770" b="6250"/>
          <a:stretch>
            <a:fillRect/>
          </a:stretch>
        </p:blipFill>
        <p:spPr bwMode="auto">
          <a:xfrm>
            <a:off x="6189777" y="1522884"/>
            <a:ext cx="627171" cy="4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20000"/>
                </a:solidFill>
              </a:rPr>
              <a:t>Ключевые элементы </a:t>
            </a:r>
            <a:br>
              <a:rPr lang="ru-RU" sz="3200" b="1" dirty="0" smtClean="0">
                <a:solidFill>
                  <a:srgbClr val="A20000"/>
                </a:solidFill>
              </a:rPr>
            </a:br>
            <a:r>
              <a:rPr lang="ru-RU" sz="3200" b="1" dirty="0" smtClean="0">
                <a:solidFill>
                  <a:srgbClr val="A20000"/>
                </a:solidFill>
              </a:rPr>
              <a:t>электронного муниципалитета</a:t>
            </a:r>
            <a:endParaRPr lang="ru-RU" sz="3200" b="1" dirty="0">
              <a:solidFill>
                <a:srgbClr val="A20000"/>
              </a:solidFill>
            </a:endParaRPr>
          </a:p>
        </p:txBody>
      </p:sp>
      <p:pic>
        <p:nvPicPr>
          <p:cNvPr id="50" name="Picture 16" descr="Герб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1" descr="терминал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660232" y="2348880"/>
            <a:ext cx="504056" cy="76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5" name="TextBox 58"/>
          <p:cNvSpPr txBox="1">
            <a:spLocks noChangeArrowheads="1"/>
          </p:cNvSpPr>
          <p:nvPr/>
        </p:nvSpPr>
        <p:spPr bwMode="auto">
          <a:xfrm>
            <a:off x="1958971" y="4005066"/>
            <a:ext cx="4372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Корпоративная </a:t>
            </a:r>
          </a:p>
          <a:p>
            <a:pPr marL="0" lvl="1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Вычислительная сеть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20088874">
            <a:off x="4724420" y="2633240"/>
            <a:ext cx="1152967" cy="124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 cstate="screen"/>
          <a:srcRect r="-2229"/>
          <a:stretch>
            <a:fillRect/>
          </a:stretch>
        </p:blipFill>
        <p:spPr bwMode="auto">
          <a:xfrm>
            <a:off x="7988624" y="1497484"/>
            <a:ext cx="759840" cy="51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74741" y="1484784"/>
            <a:ext cx="737619" cy="55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Picture 11" descr="T:\Presentation_rostelecom\5\5_4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5891" y="2492896"/>
            <a:ext cx="390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 descr="T:\Presentation_rostelecom\5\5_4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8424" y="2492896"/>
            <a:ext cx="439622" cy="67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3" descr="T:\Presentation_rostelecom\5\5_4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6789" y="2393826"/>
            <a:ext cx="617579" cy="5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Стрелка вправо 59"/>
          <p:cNvSpPr/>
          <p:nvPr/>
        </p:nvSpPr>
        <p:spPr>
          <a:xfrm>
            <a:off x="6763667" y="62373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трелка вправо 60"/>
          <p:cNvSpPr/>
          <p:nvPr/>
        </p:nvSpPr>
        <p:spPr>
          <a:xfrm rot="20194399">
            <a:off x="5529177" y="4060414"/>
            <a:ext cx="303385" cy="12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8954" y="53752"/>
            <a:ext cx="8085045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A20000"/>
                </a:solidFill>
              </a:rPr>
              <a:t>Официальный сайт администрации города: раздел «МУНИЦИПАЛЬНЫЕ УСЛУГИ»</a:t>
            </a:r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5" t="8984" r="19207" b="13299"/>
          <a:stretch/>
        </p:blipFill>
        <p:spPr bwMode="auto">
          <a:xfrm>
            <a:off x="1054018" y="1340768"/>
            <a:ext cx="8089982" cy="538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464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58954" y="95250"/>
            <a:ext cx="8085045" cy="1092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A20000"/>
                </a:solidFill>
              </a:rPr>
              <a:t>Официальный сайт администрации города: ЭЛЕКТРОННЫЕ ФОРМЫ ЗАЯВЛЕНИЙ</a:t>
            </a:r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0" t="16667" r="21428" b="16667"/>
          <a:stretch/>
        </p:blipFill>
        <p:spPr bwMode="auto">
          <a:xfrm>
            <a:off x="1077669" y="1556792"/>
            <a:ext cx="79588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2828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058954" y="95250"/>
            <a:ext cx="8085045" cy="1092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A20000"/>
                </a:solidFill>
              </a:rPr>
              <a:t>Официальный сайт администрации города: ЭЛЕКТРОННЫЕ ФОРМЫ ЗАЯВЛЕНИЙ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270" r="485" b="31902"/>
          <a:stretch>
            <a:fillRect/>
          </a:stretch>
        </p:blipFill>
        <p:spPr bwMode="auto">
          <a:xfrm>
            <a:off x="1043608" y="1340768"/>
            <a:ext cx="802838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5185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3752"/>
            <a:ext cx="81723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A20000"/>
                </a:solidFill>
              </a:rPr>
              <a:t>Статистика обращений за получением муниципальных услуг в электронном виде</a:t>
            </a:r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06618"/>
              </p:ext>
            </p:extLst>
          </p:nvPr>
        </p:nvGraphicFramePr>
        <p:xfrm>
          <a:off x="1115616" y="1384645"/>
          <a:ext cx="7992888" cy="49182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302556"/>
                <a:gridCol w="754228"/>
                <a:gridCol w="936104"/>
              </a:tblGrid>
              <a:tr h="4320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муниципальной услуги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-сентябрь 2012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Представление информации об объектах недвижимого имущества, находящихся в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мун.собственности </a:t>
                      </a:r>
                      <a:r>
                        <a:rPr lang="ru-RU" sz="1100" b="1" u="none" strike="noStrike" dirty="0">
                          <a:effectLst/>
                        </a:rPr>
                        <a:t>и предназначенных для сдачи в аренду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</a:tr>
              <a:tr h="207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Предоставление информации из Реестра муниципальной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собственности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Предоставление информации о расчетах по арендной плате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/>
                </a:tc>
              </a:tr>
              <a:tr h="687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Заключение (продление) договоров аренды земельных участков, находящихся в собственности муниципального образования города Красноярска, и земельных участков, государственная собственность на которые не разграничена, расположенных на территории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г. </a:t>
                      </a:r>
                      <a:r>
                        <a:rPr lang="ru-RU" sz="1100" b="1" u="none" strike="noStrike" dirty="0">
                          <a:effectLst/>
                        </a:rPr>
                        <a:t>Красноярска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Согласование проведения массового культурно-просветительного, театрально-зрелищного, спортивного и рекламного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</a:tr>
              <a:tr h="231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Предоставление информации из Реестра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мун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</a:t>
                      </a:r>
                      <a:r>
                        <a:rPr lang="ru-RU" sz="1100" b="1" u="none" strike="noStrike" dirty="0">
                          <a:effectLst/>
                        </a:rPr>
                        <a:t>жилищного фонда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Предоставление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собственникам </a:t>
                      </a:r>
                      <a:r>
                        <a:rPr lang="ru-RU" sz="1100" b="1" u="none" strike="noStrike" dirty="0">
                          <a:effectLst/>
                        </a:rPr>
                        <a:t>зданий, строений, сооружений земельных участков в собственность за плату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</a:tr>
              <a:tr h="169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Выдача разрешения на строительство объекта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</a:tr>
              <a:tr h="169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Выдача выписки из домовой книги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Представление информации о порядке предоставления жилищно-коммунальных услуг населению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</a:tr>
              <a:tr h="309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Предоставление садовых, огородных  или дачных земельных участков в собственность бесплатно членам садоводческих, огороднических или дачных некоммерческих объединений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30926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0526769"/>
              </p:ext>
            </p:extLst>
          </p:nvPr>
        </p:nvGraphicFramePr>
        <p:xfrm>
          <a:off x="2267744" y="1556792"/>
          <a:ext cx="48245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84158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3752"/>
            <a:ext cx="81723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20000"/>
                </a:solidFill>
              </a:rPr>
              <a:t>Официальный сайт администрации города: </a:t>
            </a:r>
            <a:r>
              <a:rPr lang="ru-RU" sz="3200" b="1" dirty="0" smtClean="0">
                <a:solidFill>
                  <a:srgbClr val="A20000"/>
                </a:solidFill>
              </a:rPr>
              <a:t>ЛИЧНЫЙ КАБИНЕТ</a:t>
            </a:r>
            <a:endParaRPr lang="ru-RU" sz="3200" b="1" dirty="0">
              <a:solidFill>
                <a:srgbClr val="A20000"/>
              </a:solidFill>
            </a:endParaRPr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Рисунок 1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7" t="12050" r="31242" b="28579"/>
          <a:stretch/>
        </p:blipFill>
        <p:spPr bwMode="auto">
          <a:xfrm>
            <a:off x="1215440" y="1700807"/>
            <a:ext cx="7604710" cy="41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4514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3752"/>
            <a:ext cx="81723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20000"/>
                </a:solidFill>
              </a:rPr>
              <a:t>Официальный сайт администрации города: </a:t>
            </a:r>
            <a:r>
              <a:rPr lang="ru-RU" sz="3200" b="1" dirty="0" smtClean="0">
                <a:solidFill>
                  <a:srgbClr val="A20000"/>
                </a:solidFill>
              </a:rPr>
              <a:t>ВИРТУАЛЬНАЯ ПРИЕМНАЯ</a:t>
            </a:r>
            <a:endParaRPr lang="ru-RU" sz="3200" b="1" dirty="0">
              <a:solidFill>
                <a:srgbClr val="A20000"/>
              </a:solidFill>
            </a:endParaRPr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7" t="16085" r="21744" b="12333"/>
          <a:stretch/>
        </p:blipFill>
        <p:spPr bwMode="auto">
          <a:xfrm>
            <a:off x="1061200" y="1340768"/>
            <a:ext cx="8047304" cy="50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3916505"/>
              </p:ext>
            </p:extLst>
          </p:nvPr>
        </p:nvGraphicFramePr>
        <p:xfrm>
          <a:off x="377124" y="4599982"/>
          <a:ext cx="3366784" cy="1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1200" y="6309320"/>
            <a:ext cx="1998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Доля обращений в Виртуальную приемную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2322880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3752"/>
            <a:ext cx="81723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A20000"/>
                </a:solidFill>
              </a:rPr>
              <a:t>Принципы ГЦП «Информатизация города Красноярска» на 2012-2014 годы</a:t>
            </a:r>
            <a:endParaRPr lang="ru-RU" sz="3200" b="1" dirty="0">
              <a:solidFill>
                <a:srgbClr val="A20000"/>
              </a:solidFill>
            </a:endParaRPr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7624" y="1573991"/>
            <a:ext cx="76683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SzTx/>
              <a:buFont typeface="+mj-lt"/>
              <a:buAutoNum type="arabicPeriod"/>
              <a:tabLst/>
            </a:pPr>
            <a:r>
              <a:rPr lang="ru-RU" sz="2400" b="1" dirty="0" smtClean="0"/>
              <a:t>Системный подход.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SzTx/>
              <a:buFont typeface="+mj-lt"/>
              <a:buAutoNum type="arabicPeriod"/>
              <a:tabLst/>
            </a:pPr>
            <a:r>
              <a:rPr lang="ru-RU" sz="2400" b="1" dirty="0" smtClean="0"/>
              <a:t>Направленность на решение приоритетных задач социально-экономического развития города.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Font typeface="+mj-lt"/>
              <a:buAutoNum type="arabicPeriod"/>
            </a:pPr>
            <a:r>
              <a:rPr lang="ru-RU" sz="2400" b="1" dirty="0"/>
              <a:t>Исключение дублирования бюджетных расходов при создании муниципальных информационных ресурсов.</a:t>
            </a:r>
            <a:endParaRPr lang="ru-RU" sz="2400" b="1" dirty="0" smtClean="0"/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Font typeface="+mj-lt"/>
              <a:buAutoNum type="arabicPeriod"/>
            </a:pPr>
            <a:r>
              <a:rPr lang="ru-RU" sz="2400" b="1" dirty="0"/>
              <a:t>Унификация элементов информационно-технологической инфраструктуры, использование типовых решений</a:t>
            </a:r>
            <a:r>
              <a:rPr lang="ru-RU" sz="2400" b="1" dirty="0" smtClean="0"/>
              <a:t>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Font typeface="+mj-lt"/>
              <a:buAutoNum type="arabicPeriod"/>
            </a:pPr>
            <a:r>
              <a:rPr lang="ru-RU" sz="2400" b="1" dirty="0" smtClean="0"/>
              <a:t>Приоритетное </a:t>
            </a:r>
            <a:r>
              <a:rPr lang="ru-RU" sz="2400" b="1" dirty="0"/>
              <a:t>использование городского кадрового и интеллектуального </a:t>
            </a:r>
            <a:r>
              <a:rPr lang="ru-RU" sz="2400" b="1" dirty="0" smtClean="0"/>
              <a:t>потенциала.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1108912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5C2386635CBA43A69DD8A8F7F165A6" ma:contentTypeVersion="0" ma:contentTypeDescription="Создание документа." ma:contentTypeScope="" ma:versionID="72024c0a65ac7d4323efbfc3bfc2afd7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DD03E50-BFAA-498C-B756-3F1EFBEEC938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AD4C25F-DFF3-420F-B9ED-AFA0BEDF2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6BE770-C4C4-4877-9267-849F65DB3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370</Words>
  <Application>Microsoft Office PowerPoint</Application>
  <PresentationFormat>Экран (4:3)</PresentationFormat>
  <Paragraphs>89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формировании  «электронного муниципалитета» в  г. Красноярске</vt:lpstr>
      <vt:lpstr>Ключевые элементы  электронного муниципалитета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Администрация города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Sony</cp:lastModifiedBy>
  <cp:revision>327</cp:revision>
  <dcterms:created xsi:type="dcterms:W3CDTF">2010-10-12T04:08:28Z</dcterms:created>
  <dcterms:modified xsi:type="dcterms:W3CDTF">2012-10-17T05:04:58Z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0x010100E45C2386635CBA43A69DD8A8F7F165A6</vt:lpwstr>
  </property>
</Properties>
</file>