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handoutMasterIdLst>
    <p:handoutMasterId r:id="rId23"/>
  </p:handoutMasterIdLst>
  <p:sldIdLst>
    <p:sldId id="256" r:id="rId2"/>
    <p:sldId id="257" r:id="rId3"/>
    <p:sldId id="260" r:id="rId4"/>
    <p:sldId id="261" r:id="rId5"/>
    <p:sldId id="263" r:id="rId6"/>
    <p:sldId id="266" r:id="rId7"/>
    <p:sldId id="265" r:id="rId8"/>
    <p:sldId id="264" r:id="rId9"/>
    <p:sldId id="267" r:id="rId10"/>
    <p:sldId id="270" r:id="rId11"/>
    <p:sldId id="269" r:id="rId12"/>
    <p:sldId id="271" r:id="rId13"/>
    <p:sldId id="273" r:id="rId14"/>
    <p:sldId id="284" r:id="rId15"/>
    <p:sldId id="274" r:id="rId16"/>
    <p:sldId id="277" r:id="rId17"/>
    <p:sldId id="279" r:id="rId18"/>
    <p:sldId id="280" r:id="rId19"/>
    <p:sldId id="281" r:id="rId20"/>
    <p:sldId id="282" r:id="rId21"/>
  </p:sldIdLst>
  <p:sldSz cx="9144000" cy="6858000" type="screen4x3"/>
  <p:notesSz cx="9979025" cy="68341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00" autoAdjust="0"/>
    <p:restoredTop sz="86447" autoAdjust="0"/>
  </p:normalViewPr>
  <p:slideViewPr>
    <p:cSldViewPr>
      <p:cViewPr varScale="1">
        <p:scale>
          <a:sx n="107" d="100"/>
          <a:sy n="107" d="100"/>
        </p:scale>
        <p:origin x="-4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72"/>
      </p:cViewPr>
      <p:guideLst>
        <p:guide orient="horz" pos="2153"/>
        <p:guide pos="3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24244" cy="341709"/>
          </a:xfrm>
          <a:prstGeom prst="rect">
            <a:avLst/>
          </a:prstGeom>
        </p:spPr>
        <p:txBody>
          <a:bodyPr vert="horz" lIns="91440" tIns="45720" rIns="91440" bIns="45720" rtlCol="0"/>
          <a:lstStyle>
            <a:lvl1pPr algn="l">
              <a:defRPr sz="1200"/>
            </a:lvl1pPr>
          </a:lstStyle>
          <a:p>
            <a:r>
              <a:rPr lang="ru-RU" smtClean="0"/>
              <a:t>1</a:t>
            </a:r>
            <a:endParaRPr lang="ru-RU"/>
          </a:p>
        </p:txBody>
      </p:sp>
      <p:sp>
        <p:nvSpPr>
          <p:cNvPr id="3" name="Дата 2"/>
          <p:cNvSpPr>
            <a:spLocks noGrp="1"/>
          </p:cNvSpPr>
          <p:nvPr>
            <p:ph type="dt" sz="quarter" idx="1"/>
          </p:nvPr>
        </p:nvSpPr>
        <p:spPr>
          <a:xfrm>
            <a:off x="5652472" y="0"/>
            <a:ext cx="4324244" cy="341709"/>
          </a:xfrm>
          <a:prstGeom prst="rect">
            <a:avLst/>
          </a:prstGeom>
        </p:spPr>
        <p:txBody>
          <a:bodyPr vert="horz" lIns="91440" tIns="45720" rIns="91440" bIns="45720" rtlCol="0"/>
          <a:lstStyle>
            <a:lvl1pPr algn="r">
              <a:defRPr sz="1200"/>
            </a:lvl1pPr>
          </a:lstStyle>
          <a:p>
            <a:fld id="{34982056-9288-4A71-8605-C30D4B145FE7}" type="datetimeFigureOut">
              <a:rPr lang="ru-RU" smtClean="0"/>
              <a:t>13.10.2014</a:t>
            </a:fld>
            <a:endParaRPr lang="ru-RU"/>
          </a:p>
        </p:txBody>
      </p:sp>
      <p:sp>
        <p:nvSpPr>
          <p:cNvPr id="4" name="Нижний колонтитул 3"/>
          <p:cNvSpPr>
            <a:spLocks noGrp="1"/>
          </p:cNvSpPr>
          <p:nvPr>
            <p:ph type="ftr" sz="quarter" idx="2"/>
          </p:nvPr>
        </p:nvSpPr>
        <p:spPr>
          <a:xfrm>
            <a:off x="0" y="6491293"/>
            <a:ext cx="4324244" cy="341709"/>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52472" y="6491293"/>
            <a:ext cx="4324244" cy="341709"/>
          </a:xfrm>
          <a:prstGeom prst="rect">
            <a:avLst/>
          </a:prstGeom>
        </p:spPr>
        <p:txBody>
          <a:bodyPr vert="horz" lIns="91440" tIns="45720" rIns="91440" bIns="45720" rtlCol="0" anchor="b"/>
          <a:lstStyle>
            <a:lvl1pPr algn="r">
              <a:defRPr sz="1200"/>
            </a:lvl1pPr>
          </a:lstStyle>
          <a:p>
            <a:fld id="{D0E23DE0-8436-449B-9C33-251931521DFA}" type="slidenum">
              <a:rPr lang="ru-RU" smtClean="0"/>
              <a:t>‹#›</a:t>
            </a:fld>
            <a:endParaRPr lang="ru-RU"/>
          </a:p>
        </p:txBody>
      </p:sp>
    </p:spTree>
    <p:extLst>
      <p:ext uri="{BB962C8B-B14F-4D97-AF65-F5344CB8AC3E}">
        <p14:creationId xmlns:p14="http://schemas.microsoft.com/office/powerpoint/2010/main" val="21088125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24244" cy="341709"/>
          </a:xfrm>
          <a:prstGeom prst="rect">
            <a:avLst/>
          </a:prstGeom>
        </p:spPr>
        <p:txBody>
          <a:bodyPr vert="horz" lIns="91440" tIns="45720" rIns="91440" bIns="45720" rtlCol="0"/>
          <a:lstStyle>
            <a:lvl1pPr algn="l">
              <a:defRPr sz="1200"/>
            </a:lvl1pPr>
          </a:lstStyle>
          <a:p>
            <a:r>
              <a:rPr lang="ru-RU" smtClean="0"/>
              <a:t>1</a:t>
            </a:r>
            <a:endParaRPr lang="ru-RU"/>
          </a:p>
        </p:txBody>
      </p:sp>
      <p:sp>
        <p:nvSpPr>
          <p:cNvPr id="3" name="Дата 2"/>
          <p:cNvSpPr>
            <a:spLocks noGrp="1"/>
          </p:cNvSpPr>
          <p:nvPr>
            <p:ph type="dt" idx="1"/>
          </p:nvPr>
        </p:nvSpPr>
        <p:spPr>
          <a:xfrm>
            <a:off x="5652472" y="0"/>
            <a:ext cx="4324244" cy="341709"/>
          </a:xfrm>
          <a:prstGeom prst="rect">
            <a:avLst/>
          </a:prstGeom>
        </p:spPr>
        <p:txBody>
          <a:bodyPr vert="horz" lIns="91440" tIns="45720" rIns="91440" bIns="45720" rtlCol="0"/>
          <a:lstStyle>
            <a:lvl1pPr algn="r">
              <a:defRPr sz="1200"/>
            </a:lvl1pPr>
          </a:lstStyle>
          <a:p>
            <a:fld id="{C4A69544-2DCE-4360-A16A-B2C6874D6EF3}" type="datetimeFigureOut">
              <a:rPr lang="ru-RU" smtClean="0"/>
              <a:t>13.10.2014</a:t>
            </a:fld>
            <a:endParaRPr lang="ru-RU"/>
          </a:p>
        </p:txBody>
      </p:sp>
      <p:sp>
        <p:nvSpPr>
          <p:cNvPr id="4" name="Образ слайда 3"/>
          <p:cNvSpPr>
            <a:spLocks noGrp="1" noRot="1" noChangeAspect="1"/>
          </p:cNvSpPr>
          <p:nvPr>
            <p:ph type="sldImg" idx="2"/>
          </p:nvPr>
        </p:nvSpPr>
        <p:spPr>
          <a:xfrm>
            <a:off x="3281363" y="512763"/>
            <a:ext cx="3416300" cy="25622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7903" y="3246239"/>
            <a:ext cx="7983220" cy="307538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91293"/>
            <a:ext cx="4324244" cy="341709"/>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52472" y="6491293"/>
            <a:ext cx="4324244" cy="341709"/>
          </a:xfrm>
          <a:prstGeom prst="rect">
            <a:avLst/>
          </a:prstGeom>
        </p:spPr>
        <p:txBody>
          <a:bodyPr vert="horz" lIns="91440" tIns="45720" rIns="91440" bIns="45720" rtlCol="0" anchor="b"/>
          <a:lstStyle>
            <a:lvl1pPr algn="r">
              <a:defRPr sz="1200"/>
            </a:lvl1pPr>
          </a:lstStyle>
          <a:p>
            <a:fld id="{E3335680-D38A-4194-B2E5-09A8886CC837}" type="slidenum">
              <a:rPr lang="ru-RU" smtClean="0"/>
              <a:t>‹#›</a:t>
            </a:fld>
            <a:endParaRPr lang="ru-RU"/>
          </a:p>
        </p:txBody>
      </p:sp>
    </p:spTree>
    <p:extLst>
      <p:ext uri="{BB962C8B-B14F-4D97-AF65-F5344CB8AC3E}">
        <p14:creationId xmlns:p14="http://schemas.microsoft.com/office/powerpoint/2010/main" val="16762862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554709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98151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7924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791107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553370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97017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22033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15366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785151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90531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75563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24852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89712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76306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57707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84774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52036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2548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23499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6588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914EDA-1755-4F23-8E3C-ECDA8DEA13E1}" type="datetime1">
              <a:rPr lang="ru-RU" smtClean="0"/>
              <a:t>13.10.2014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379058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C291C5-A1F9-461F-814E-890159BF03D1}" type="datetime1">
              <a:rPr lang="ru-RU" smtClean="0"/>
              <a:t>13.10.2014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370262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3338A3F-A335-4F7E-B946-D42A42ACCECE}" type="datetime1">
              <a:rPr lang="ru-RU" smtClean="0"/>
              <a:t>13.10.2014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228213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5BF8B38-5C19-4522-9BA3-E5B3A1D3C881}" type="datetime1">
              <a:rPr lang="ru-RU" smtClean="0"/>
              <a:t>13.10.2014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115884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706422-844D-4CB3-BDD9-0C6D247FF290}" type="datetime1">
              <a:rPr lang="ru-RU" smtClean="0"/>
              <a:t>13.10.2014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71931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6B8F66-DAC5-4A24-9BC4-F0A3ECDF021E}" type="datetime1">
              <a:rPr lang="ru-RU" smtClean="0"/>
              <a:t>13.10.2014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234172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F6052E-0581-46E8-8F30-E95525A8E080}" type="datetime1">
              <a:rPr lang="ru-RU" smtClean="0"/>
              <a:t>13.10.2014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240711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EED9BA-3C10-4DF3-AF19-859D69EF781E}" type="datetime1">
              <a:rPr lang="ru-RU" smtClean="0"/>
              <a:t>13.10.2014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121834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B34CBE-A454-4ECC-A025-44C742E35D2B}" type="datetime1">
              <a:rPr lang="ru-RU" smtClean="0"/>
              <a:t>13.10.2014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129456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BAECBC-6820-4C34-B678-ADBBA22D99A4}" type="datetime1">
              <a:rPr lang="ru-RU" smtClean="0"/>
              <a:t>13.10.2014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278689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42963C-D5D2-409B-A321-63C3BD8D0618}" type="datetime1">
              <a:rPr lang="ru-RU" smtClean="0"/>
              <a:t>13.10.2014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B1117B-416A-4EA5-9893-843395491FC3}" type="slidenum">
              <a:rPr lang="ru-RU" smtClean="0"/>
              <a:t>‹#›</a:t>
            </a:fld>
            <a:endParaRPr lang="ru-RU"/>
          </a:p>
        </p:txBody>
      </p:sp>
    </p:spTree>
    <p:extLst>
      <p:ext uri="{BB962C8B-B14F-4D97-AF65-F5344CB8AC3E}">
        <p14:creationId xmlns:p14="http://schemas.microsoft.com/office/powerpoint/2010/main" val="361082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3D676-2E04-4B6B-94F7-8AF7ECD7CE61}" type="datetime1">
              <a:rPr lang="ru-RU" smtClean="0"/>
              <a:t>13.10.2014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1117B-416A-4EA5-9893-843395491FC3}" type="slidenum">
              <a:rPr lang="ru-RU" smtClean="0"/>
              <a:t>‹#›</a:t>
            </a:fld>
            <a:endParaRPr lang="ru-RU"/>
          </a:p>
        </p:txBody>
      </p:sp>
    </p:spTree>
    <p:extLst>
      <p:ext uri="{BB962C8B-B14F-4D97-AF65-F5344CB8AC3E}">
        <p14:creationId xmlns:p14="http://schemas.microsoft.com/office/powerpoint/2010/main" val="318879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260648"/>
            <a:ext cx="9217024" cy="561662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50000"/>
              </a:lnSpc>
              <a:spcBef>
                <a:spcPts val="0"/>
              </a:spcBef>
              <a:spcAft>
                <a:spcPts val="600"/>
              </a:spcAft>
            </a:pPr>
            <a:r>
              <a:rPr lang="ru-RU" b="1" spc="100" dirty="0" smtClean="0">
                <a:solidFill>
                  <a:srgbClr val="FF0000"/>
                </a:solidFill>
                <a:effectLst/>
                <a:latin typeface="Times New Roman"/>
                <a:ea typeface="Times New Roman"/>
              </a:rPr>
              <a:t/>
            </a:r>
            <a:br>
              <a:rPr lang="ru-RU" b="1" spc="100" dirty="0" smtClean="0">
                <a:solidFill>
                  <a:srgbClr val="FF0000"/>
                </a:solidFill>
                <a:effectLst/>
                <a:latin typeface="Times New Roman"/>
                <a:ea typeface="Times New Roman"/>
              </a:rPr>
            </a:br>
            <a:r>
              <a:rPr lang="ru-RU" b="1" spc="100" dirty="0" smtClean="0">
                <a:solidFill>
                  <a:srgbClr val="FF0000"/>
                </a:solidFill>
                <a:effectLst/>
                <a:latin typeface="Times New Roman"/>
                <a:ea typeface="Times New Roman"/>
              </a:rPr>
              <a:t>Особенности </a:t>
            </a:r>
            <a:r>
              <a:rPr lang="ru-RU" b="1" spc="100" dirty="0" smtClean="0">
                <a:solidFill>
                  <a:srgbClr val="FF0000"/>
                </a:solidFill>
                <a:effectLst/>
                <a:latin typeface="Times New Roman"/>
                <a:ea typeface="Times New Roman"/>
              </a:rPr>
              <a:t>обеспечения безопасности информации</a:t>
            </a:r>
            <a:br>
              <a:rPr lang="ru-RU" b="1" spc="100" dirty="0" smtClean="0">
                <a:solidFill>
                  <a:srgbClr val="FF0000"/>
                </a:solidFill>
                <a:effectLst/>
                <a:latin typeface="Times New Roman"/>
                <a:ea typeface="Times New Roman"/>
              </a:rPr>
            </a:br>
            <a:r>
              <a:rPr lang="ru-RU" b="1" spc="100" dirty="0" smtClean="0">
                <a:solidFill>
                  <a:srgbClr val="FF0000"/>
                </a:solidFill>
                <a:effectLst/>
                <a:latin typeface="Times New Roman"/>
                <a:ea typeface="Times New Roman"/>
              </a:rPr>
              <a:t> в информационных системах органов местного самоуправления</a:t>
            </a:r>
            <a:r>
              <a:rPr lang="ru-RU" b="1" spc="100" dirty="0" smtClean="0">
                <a:effectLst/>
                <a:latin typeface="Times New Roman"/>
                <a:ea typeface="Times New Roman"/>
              </a:rPr>
              <a:t/>
            </a:r>
            <a:br>
              <a:rPr lang="ru-RU" b="1" spc="100" dirty="0" smtClean="0">
                <a:effectLst/>
                <a:latin typeface="Times New Roman"/>
                <a:ea typeface="Times New Roman"/>
              </a:rPr>
            </a:br>
            <a:endParaRPr lang="ru-RU" spc="100" dirty="0"/>
          </a:p>
        </p:txBody>
      </p:sp>
      <p:sp>
        <p:nvSpPr>
          <p:cNvPr id="5" name="Подзаголовок 2"/>
          <p:cNvSpPr>
            <a:spLocks noGrp="1"/>
          </p:cNvSpPr>
          <p:nvPr>
            <p:ph type="subTitle" idx="1"/>
          </p:nvPr>
        </p:nvSpPr>
        <p:spPr>
          <a:xfrm>
            <a:off x="3347864" y="5438564"/>
            <a:ext cx="6400800" cy="1423875"/>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ru-RU" sz="2200" b="1" i="1" dirty="0" smtClean="0">
                <a:solidFill>
                  <a:schemeClr val="tx1"/>
                </a:solidFill>
              </a:rPr>
              <a:t>Начальник отдела информационной </a:t>
            </a:r>
          </a:p>
          <a:p>
            <a:r>
              <a:rPr lang="ru-RU" sz="2200" b="1" i="1" dirty="0" smtClean="0">
                <a:solidFill>
                  <a:schemeClr val="tx1"/>
                </a:solidFill>
              </a:rPr>
              <a:t>безопасности департамента связи и информатизации мэрии города Новосибирска  Медведева А.В.</a:t>
            </a:r>
          </a:p>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60649"/>
            <a:ext cx="1440159" cy="142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594" y="260648"/>
            <a:ext cx="2035564" cy="12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18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3FB1117B-416A-4EA5-9893-843395491FC3}" type="slidenum">
              <a:rPr lang="ru-RU" smtClean="0"/>
              <a:t>10</a:t>
            </a:fld>
            <a:endParaRPr lang="ru-RU"/>
          </a:p>
        </p:txBody>
      </p:sp>
      <p:sp>
        <p:nvSpPr>
          <p:cNvPr id="4" name="Прямоугольник 3"/>
          <p:cNvSpPr/>
          <p:nvPr/>
        </p:nvSpPr>
        <p:spPr>
          <a:xfrm>
            <a:off x="179512" y="260648"/>
            <a:ext cx="8742810" cy="47089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ФСТЭК России в своем разъяснении указывает, </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соответствии с Требованиями о защите информации, не составляющей государственную тайну, содержащейся в государственных информационных системах, меры защиты информации (ЗИ) в информационных системах должны реализовываться в соответствии с моделью угроз безопасности информации. При этом для разработки модели угроз безопасности информации </a:t>
            </a:r>
            <a:r>
              <a:rPr lang="ru-RU" sz="2000" b="1" dirty="0">
                <a:latin typeface="Times New Roman" panose="02020603050405020304" pitchFamily="18" charset="0"/>
                <a:cs typeface="Times New Roman" panose="02020603050405020304" pitchFamily="18" charset="0"/>
              </a:rPr>
              <a:t>рекомендовано применять методические документы ФСТЭК России</a:t>
            </a:r>
            <a:r>
              <a:rPr lang="ru-RU" sz="2000" dirty="0">
                <a:latin typeface="Times New Roman" panose="02020603050405020304" pitchFamily="18" charset="0"/>
                <a:cs typeface="Times New Roman" panose="02020603050405020304" pitchFamily="18" charset="0"/>
              </a:rPr>
              <a:t> (в том числе методику определения актуальных угроз безопасности персональных данных и базовую модель угроз безопасности персональных данных), а также </a:t>
            </a:r>
            <a:r>
              <a:rPr lang="ru-RU" sz="2000" b="1" dirty="0">
                <a:latin typeface="Times New Roman" panose="02020603050405020304" pitchFamily="18" charset="0"/>
                <a:cs typeface="Times New Roman" panose="02020603050405020304" pitchFamily="18" charset="0"/>
              </a:rPr>
              <a:t>нормативные правовые акты органов государственной власти субъектов РФ</a:t>
            </a:r>
            <a:r>
              <a:rPr lang="ru-RU" sz="2000" dirty="0">
                <a:latin typeface="Times New Roman" panose="02020603050405020304" pitchFamily="18" charset="0"/>
                <a:cs typeface="Times New Roman" panose="02020603050405020304" pitchFamily="18" charset="0"/>
              </a:rPr>
              <a:t>, определяющих угрозы безопасности персональных данных и разработанные во исполнение (при их наличии).</a:t>
            </a:r>
          </a:p>
          <a:p>
            <a:pPr algn="just"/>
            <a:r>
              <a:rPr lang="ru-RU" sz="2000" dirty="0">
                <a:latin typeface="Times New Roman" panose="02020603050405020304" pitchFamily="18" charset="0"/>
                <a:cs typeface="Times New Roman" panose="02020603050405020304" pitchFamily="18" charset="0"/>
              </a:rPr>
              <a:t>Разработка органом местного самоуправления модели угроз безопасности информации, в том числе персональных данных, в виде нормативного правового акта не обязательна.</a:t>
            </a:r>
          </a:p>
        </p:txBody>
      </p:sp>
      <p:sp>
        <p:nvSpPr>
          <p:cNvPr id="5" name="Овал 4"/>
          <p:cNvSpPr/>
          <p:nvPr/>
        </p:nvSpPr>
        <p:spPr>
          <a:xfrm>
            <a:off x="8592124" y="-33672"/>
            <a:ext cx="588388" cy="510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10</a:t>
            </a:r>
            <a:endParaRPr lang="ru-RU" dirty="0"/>
          </a:p>
        </p:txBody>
      </p:sp>
    </p:spTree>
    <p:extLst>
      <p:ext uri="{BB962C8B-B14F-4D97-AF65-F5344CB8AC3E}">
        <p14:creationId xmlns:p14="http://schemas.microsoft.com/office/powerpoint/2010/main" val="382148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539" y="332656"/>
            <a:ext cx="8624681" cy="572464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ru-RU" dirty="0" smtClean="0"/>
          </a:p>
          <a:p>
            <a:pPr algn="just"/>
            <a:endParaRPr lang="ru-RU" dirty="0"/>
          </a:p>
          <a:p>
            <a:pPr algn="just"/>
            <a:r>
              <a:rPr lang="ru-RU" sz="2200" dirty="0" smtClean="0">
                <a:latin typeface="Times New Roman" panose="02020603050405020304" pitchFamily="18" charset="0"/>
                <a:cs typeface="Times New Roman" panose="02020603050405020304" pitchFamily="18" charset="0"/>
              </a:rPr>
              <a:t>Таким </a:t>
            </a:r>
            <a:r>
              <a:rPr lang="ru-RU" sz="2200" dirty="0">
                <a:latin typeface="Times New Roman" panose="02020603050405020304" pitchFamily="18" charset="0"/>
                <a:cs typeface="Times New Roman" panose="02020603050405020304" pitchFamily="18" charset="0"/>
              </a:rPr>
              <a:t>образом, определение актуальных угроз безопасности ПД и, как следствие, построение системы защиты ПД, нейтрализующей актуальные угрозы, ОМСУ должен осуществлять с учетом нормативных правовых актов, принятых государственными органами, указанными в части 5 статьи 19 Федерального закона «О персональных данных». </a:t>
            </a:r>
            <a:endParaRPr lang="ru-RU" sz="2200" dirty="0" smtClean="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Порядок получения ОМСУ (предоставления) указанных НПА в настоящее время не определен.</a:t>
            </a:r>
          </a:p>
          <a:p>
            <a:pPr algn="just"/>
            <a:endParaRPr lang="ru-RU" sz="2200" dirty="0">
              <a:latin typeface="Times New Roman" panose="02020603050405020304" pitchFamily="18" charset="0"/>
              <a:cs typeface="Times New Roman" panose="02020603050405020304" pitchFamily="18" charset="0"/>
            </a:endParaRPr>
          </a:p>
          <a:p>
            <a:pPr algn="just"/>
            <a:r>
              <a:rPr lang="ru-RU" sz="2200" dirty="0">
                <a:latin typeface="Times New Roman" panose="02020603050405020304" pitchFamily="18" charset="0"/>
                <a:cs typeface="Times New Roman" panose="02020603050405020304" pitchFamily="18" charset="0"/>
              </a:rPr>
              <a:t>Со времени внесения изменений в ФЗ-152 (25.07.2011 № 261-ФЗ) известен и доступен только один такой документ – это постановление администрация Алтайского края от 20 декабря 2013 года N 680 «О некоторых вопросах обеспечения безопасности персональных данных в системе органов исполнительной власти Алтайского края». </a:t>
            </a:r>
          </a:p>
        </p:txBody>
      </p:sp>
      <p:sp>
        <p:nvSpPr>
          <p:cNvPr id="5" name="Номер слайда 4"/>
          <p:cNvSpPr>
            <a:spLocks noGrp="1"/>
          </p:cNvSpPr>
          <p:nvPr>
            <p:ph type="sldNum" sz="quarter" idx="12"/>
          </p:nvPr>
        </p:nvSpPr>
        <p:spPr/>
        <p:txBody>
          <a:bodyPr/>
          <a:lstStyle/>
          <a:p>
            <a:fld id="{3FB1117B-416A-4EA5-9893-843395491FC3}" type="slidenum">
              <a:rPr lang="ru-RU" smtClean="0"/>
              <a:t>11</a:t>
            </a:fld>
            <a:endParaRPr lang="ru-RU"/>
          </a:p>
        </p:txBody>
      </p:sp>
      <p:sp>
        <p:nvSpPr>
          <p:cNvPr id="6" name="Овал 5"/>
          <p:cNvSpPr/>
          <p:nvPr/>
        </p:nvSpPr>
        <p:spPr>
          <a:xfrm>
            <a:off x="8566613" y="0"/>
            <a:ext cx="611560" cy="58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11</a:t>
            </a:r>
            <a:endParaRPr lang="ru-RU" dirty="0"/>
          </a:p>
        </p:txBody>
      </p:sp>
    </p:spTree>
    <p:extLst>
      <p:ext uri="{BB962C8B-B14F-4D97-AF65-F5344CB8AC3E}">
        <p14:creationId xmlns:p14="http://schemas.microsoft.com/office/powerpoint/2010/main" val="1057254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pPr algn="just"/>
            <a:r>
              <a:rPr lang="ru-RU" sz="2000" dirty="0">
                <a:latin typeface="Times New Roman" panose="02020603050405020304" pitchFamily="18" charset="0"/>
                <a:cs typeface="Times New Roman" panose="02020603050405020304" pitchFamily="18" charset="0"/>
              </a:rPr>
              <a:t>ОМСУ в работе по обеспечению безопасности персональных данных при их обработке в информационных системах персональных данных должны </a:t>
            </a:r>
            <a:r>
              <a:rPr lang="ru-RU" sz="2000" dirty="0" smtClean="0">
                <a:latin typeface="Times New Roman" panose="02020603050405020304" pitchFamily="18" charset="0"/>
                <a:cs typeface="Times New Roman" panose="02020603050405020304" pitchFamily="18" charset="0"/>
              </a:rPr>
              <a:t>руководствоваться следующими законодательными, нормативными правовыми актами РФ:</a:t>
            </a:r>
            <a:endParaRPr lang="ru-RU" sz="20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457200" y="1600200"/>
            <a:ext cx="8470776" cy="4925144"/>
          </a:xfrm>
        </p:spPr>
        <p:style>
          <a:lnRef idx="3">
            <a:schemeClr val="lt1"/>
          </a:lnRef>
          <a:fillRef idx="1">
            <a:schemeClr val="accent5"/>
          </a:fillRef>
          <a:effectRef idx="1">
            <a:schemeClr val="accent5"/>
          </a:effectRef>
          <a:fontRef idx="minor">
            <a:schemeClr val="lt1"/>
          </a:fontRef>
        </p:style>
        <p:txBody>
          <a:bodyPr>
            <a:normAutofit/>
          </a:bodyPr>
          <a:lstStyle/>
          <a:p>
            <a:pPr algn="just"/>
            <a:r>
              <a:rPr lang="ru-RU" sz="1800" dirty="0" smtClean="0">
                <a:latin typeface="Times New Roman" panose="02020603050405020304" pitchFamily="18" charset="0"/>
                <a:ea typeface="+mj-ea"/>
                <a:cs typeface="Times New Roman" panose="02020603050405020304" pitchFamily="18" charset="0"/>
              </a:rPr>
              <a:t>Федеральным законом </a:t>
            </a:r>
            <a:r>
              <a:rPr lang="ru-RU" sz="1800" dirty="0">
                <a:latin typeface="Times New Roman" panose="02020603050405020304" pitchFamily="18" charset="0"/>
                <a:ea typeface="+mj-ea"/>
                <a:cs typeface="Times New Roman" panose="02020603050405020304" pitchFamily="18" charset="0"/>
              </a:rPr>
              <a:t>Российской Федерации от 27.07.2006 № 149-ФЗ </a:t>
            </a:r>
            <a:br>
              <a:rPr lang="ru-RU" sz="1800" dirty="0">
                <a:latin typeface="Times New Roman" panose="02020603050405020304" pitchFamily="18" charset="0"/>
                <a:ea typeface="+mj-ea"/>
                <a:cs typeface="Times New Roman" panose="02020603050405020304" pitchFamily="18" charset="0"/>
              </a:rPr>
            </a:br>
            <a:r>
              <a:rPr lang="ru-RU" sz="1800" dirty="0">
                <a:latin typeface="Times New Roman" panose="02020603050405020304" pitchFamily="18" charset="0"/>
                <a:ea typeface="+mj-ea"/>
                <a:cs typeface="Times New Roman" panose="02020603050405020304" pitchFamily="18" charset="0"/>
              </a:rPr>
              <a:t>«Об информации, информационных технологиях и о защите информации»;</a:t>
            </a:r>
            <a:br>
              <a:rPr lang="ru-RU" sz="1800" dirty="0">
                <a:latin typeface="Times New Roman" panose="02020603050405020304" pitchFamily="18" charset="0"/>
                <a:ea typeface="+mj-ea"/>
                <a:cs typeface="Times New Roman" panose="02020603050405020304" pitchFamily="18" charset="0"/>
              </a:rPr>
            </a:br>
            <a:r>
              <a:rPr lang="ru-RU" sz="1800" dirty="0" smtClean="0">
                <a:latin typeface="Times New Roman" panose="02020603050405020304" pitchFamily="18" charset="0"/>
                <a:ea typeface="+mj-ea"/>
                <a:cs typeface="Times New Roman" panose="02020603050405020304" pitchFamily="18" charset="0"/>
              </a:rPr>
              <a:t>Федеральным законом </a:t>
            </a:r>
            <a:r>
              <a:rPr lang="ru-RU" sz="1800" dirty="0">
                <a:latin typeface="Times New Roman" panose="02020603050405020304" pitchFamily="18" charset="0"/>
                <a:ea typeface="+mj-ea"/>
                <a:cs typeface="Times New Roman" panose="02020603050405020304" pitchFamily="18" charset="0"/>
              </a:rPr>
              <a:t>Российской Федерации от 27.07.2006 № 152-ФЗ </a:t>
            </a:r>
            <a:br>
              <a:rPr lang="ru-RU" sz="1800" dirty="0">
                <a:latin typeface="Times New Roman" panose="02020603050405020304" pitchFamily="18" charset="0"/>
                <a:ea typeface="+mj-ea"/>
                <a:cs typeface="Times New Roman" panose="02020603050405020304" pitchFamily="18" charset="0"/>
              </a:rPr>
            </a:br>
            <a:r>
              <a:rPr lang="ru-RU" sz="1800" dirty="0">
                <a:latin typeface="Times New Roman" panose="02020603050405020304" pitchFamily="18" charset="0"/>
                <a:ea typeface="+mj-ea"/>
                <a:cs typeface="Times New Roman" panose="02020603050405020304" pitchFamily="18" charset="0"/>
              </a:rPr>
              <a:t>«О персональных данных</a:t>
            </a:r>
            <a:r>
              <a:rPr lang="ru-RU" sz="1800" dirty="0" smtClean="0">
                <a:latin typeface="Times New Roman" panose="02020603050405020304" pitchFamily="18" charset="0"/>
                <a:ea typeface="+mj-ea"/>
                <a:cs typeface="Times New Roman" panose="02020603050405020304" pitchFamily="18" charset="0"/>
              </a:rPr>
              <a:t>»;</a:t>
            </a:r>
          </a:p>
          <a:p>
            <a:pPr algn="just"/>
            <a:r>
              <a:rPr lang="ru-RU" sz="1800" dirty="0" smtClean="0">
                <a:latin typeface="Times New Roman" panose="02020603050405020304" pitchFamily="18" charset="0"/>
                <a:ea typeface="+mj-ea"/>
                <a:cs typeface="Times New Roman" panose="02020603050405020304" pitchFamily="18" charset="0"/>
              </a:rPr>
              <a:t>Постановление </a:t>
            </a:r>
            <a:r>
              <a:rPr lang="ru-RU" sz="1800" dirty="0">
                <a:latin typeface="Times New Roman" panose="02020603050405020304" pitchFamily="18" charset="0"/>
                <a:ea typeface="+mj-ea"/>
                <a:cs typeface="Times New Roman" panose="02020603050405020304" pitchFamily="18" charset="0"/>
              </a:rPr>
              <a:t>Правительства Российской Федерации от 01.11.2012 № 1119 «Об утверждении требований к защите персональных данных при их обработке в информационных системах персональных данных</a:t>
            </a:r>
            <a:r>
              <a:rPr lang="ru-RU" sz="1800" dirty="0" smtClean="0">
                <a:latin typeface="Times New Roman" panose="02020603050405020304" pitchFamily="18" charset="0"/>
                <a:ea typeface="+mj-ea"/>
                <a:cs typeface="Times New Roman" panose="02020603050405020304" pitchFamily="18" charset="0"/>
              </a:rPr>
              <a:t>»;</a:t>
            </a:r>
          </a:p>
          <a:p>
            <a:pPr algn="just"/>
            <a:r>
              <a:rPr lang="ru-RU" sz="1800" dirty="0">
                <a:latin typeface="Times New Roman" panose="02020603050405020304" pitchFamily="18" charset="0"/>
                <a:ea typeface="+mj-ea"/>
                <a:cs typeface="Times New Roman" panose="02020603050405020304" pitchFamily="18" charset="0"/>
              </a:rPr>
              <a:t>постановлением Правительства Российской Федерации от 21.03.2012 № 211 </a:t>
            </a:r>
            <a:r>
              <a:rPr lang="ru-RU" sz="1800" dirty="0" smtClean="0">
                <a:latin typeface="Times New Roman" panose="02020603050405020304" pitchFamily="18" charset="0"/>
                <a:ea typeface="+mj-ea"/>
                <a:cs typeface="Times New Roman" panose="02020603050405020304" pitchFamily="18" charset="0"/>
              </a:rPr>
              <a:t>«Об </a:t>
            </a:r>
            <a:r>
              <a:rPr lang="ru-RU" sz="1800" dirty="0">
                <a:latin typeface="Times New Roman" panose="02020603050405020304" pitchFamily="18" charset="0"/>
                <a:ea typeface="+mj-ea"/>
                <a:cs typeface="Times New Roman" panose="02020603050405020304" pitchFamily="18" charset="0"/>
              </a:rPr>
              <a:t>утверждении </a:t>
            </a:r>
            <a:r>
              <a:rPr lang="ru-RU" sz="1800" dirty="0" smtClean="0">
                <a:latin typeface="Times New Roman" panose="02020603050405020304" pitchFamily="18" charset="0"/>
                <a:ea typeface="+mj-ea"/>
                <a:cs typeface="Times New Roman" panose="02020603050405020304" pitchFamily="18" charset="0"/>
              </a:rPr>
              <a:t>перечня мер</a:t>
            </a:r>
            <a:r>
              <a:rPr lang="ru-RU" sz="1800" dirty="0">
                <a:latin typeface="Times New Roman" panose="02020603050405020304" pitchFamily="18" charset="0"/>
                <a:ea typeface="+mj-ea"/>
                <a:cs typeface="Times New Roman" panose="02020603050405020304" pitchFamily="18" charset="0"/>
              </a:rPr>
              <a:t>, направленных на обеспечение выполнения </a:t>
            </a:r>
            <a:r>
              <a:rPr lang="ru-RU" sz="1800" dirty="0" smtClean="0">
                <a:latin typeface="Times New Roman" panose="02020603050405020304" pitchFamily="18" charset="0"/>
                <a:ea typeface="+mj-ea"/>
                <a:cs typeface="Times New Roman" panose="02020603050405020304" pitchFamily="18" charset="0"/>
              </a:rPr>
              <a:t>обязанностей, предусмотренных </a:t>
            </a:r>
            <a:r>
              <a:rPr lang="ru-RU" sz="1800" dirty="0">
                <a:latin typeface="Times New Roman" panose="02020603050405020304" pitchFamily="18" charset="0"/>
                <a:ea typeface="+mj-ea"/>
                <a:cs typeface="Times New Roman" panose="02020603050405020304" pitchFamily="18" charset="0"/>
              </a:rPr>
              <a:t>федеральным законом </a:t>
            </a:r>
            <a:r>
              <a:rPr lang="ru-RU" sz="1800" dirty="0" smtClean="0">
                <a:latin typeface="Times New Roman" panose="02020603050405020304" pitchFamily="18" charset="0"/>
                <a:ea typeface="+mj-ea"/>
                <a:cs typeface="Times New Roman" panose="02020603050405020304" pitchFamily="18" charset="0"/>
              </a:rPr>
              <a:t>«О </a:t>
            </a:r>
            <a:r>
              <a:rPr lang="ru-RU" sz="1800" dirty="0">
                <a:latin typeface="Times New Roman" panose="02020603050405020304" pitchFamily="18" charset="0"/>
                <a:ea typeface="+mj-ea"/>
                <a:cs typeface="Times New Roman" panose="02020603050405020304" pitchFamily="18" charset="0"/>
              </a:rPr>
              <a:t>персональных </a:t>
            </a:r>
            <a:r>
              <a:rPr lang="ru-RU" sz="1800" dirty="0" smtClean="0">
                <a:latin typeface="Times New Roman" panose="02020603050405020304" pitchFamily="18" charset="0"/>
                <a:ea typeface="+mj-ea"/>
                <a:cs typeface="Times New Roman" panose="02020603050405020304" pitchFamily="18" charset="0"/>
              </a:rPr>
              <a:t>данных« и </a:t>
            </a:r>
            <a:r>
              <a:rPr lang="ru-RU" sz="1800" dirty="0">
                <a:latin typeface="Times New Roman" panose="02020603050405020304" pitchFamily="18" charset="0"/>
                <a:ea typeface="+mj-ea"/>
                <a:cs typeface="Times New Roman" panose="02020603050405020304" pitchFamily="18" charset="0"/>
              </a:rPr>
              <a:t>принятыми в соответствии с ним нормативными </a:t>
            </a:r>
            <a:r>
              <a:rPr lang="ru-RU" sz="1800" dirty="0" smtClean="0">
                <a:latin typeface="Times New Roman" panose="02020603050405020304" pitchFamily="18" charset="0"/>
                <a:ea typeface="+mj-ea"/>
                <a:cs typeface="Times New Roman" panose="02020603050405020304" pitchFamily="18" charset="0"/>
              </a:rPr>
              <a:t>правовыми актами</a:t>
            </a:r>
            <a:r>
              <a:rPr lang="ru-RU" sz="1800" dirty="0">
                <a:latin typeface="Times New Roman" panose="02020603050405020304" pitchFamily="18" charset="0"/>
                <a:ea typeface="+mj-ea"/>
                <a:cs typeface="Times New Roman" panose="02020603050405020304" pitchFamily="18" charset="0"/>
              </a:rPr>
              <a:t>, операторами, являющимися </a:t>
            </a:r>
            <a:r>
              <a:rPr lang="ru-RU" sz="1800" dirty="0" smtClean="0">
                <a:latin typeface="Times New Roman" panose="02020603050405020304" pitchFamily="18" charset="0"/>
                <a:ea typeface="+mj-ea"/>
                <a:cs typeface="Times New Roman" panose="02020603050405020304" pitchFamily="18" charset="0"/>
              </a:rPr>
              <a:t>государственными или </a:t>
            </a:r>
            <a:r>
              <a:rPr lang="ru-RU" sz="1800" dirty="0">
                <a:latin typeface="Times New Roman" panose="02020603050405020304" pitchFamily="18" charset="0"/>
                <a:ea typeface="+mj-ea"/>
                <a:cs typeface="Times New Roman" panose="02020603050405020304" pitchFamily="18" charset="0"/>
              </a:rPr>
              <a:t>муниципальными </a:t>
            </a:r>
            <a:r>
              <a:rPr lang="ru-RU" sz="1800" dirty="0" smtClean="0">
                <a:latin typeface="Times New Roman" panose="02020603050405020304" pitchFamily="18" charset="0"/>
                <a:ea typeface="+mj-ea"/>
                <a:cs typeface="Times New Roman" panose="02020603050405020304" pitchFamily="18" charset="0"/>
              </a:rPr>
              <a:t>органами»;</a:t>
            </a:r>
          </a:p>
          <a:p>
            <a:pPr algn="just"/>
            <a:r>
              <a:rPr lang="ru-RU" sz="1800" dirty="0" smtClean="0">
                <a:latin typeface="Times New Roman" panose="02020603050405020304" pitchFamily="18" charset="0"/>
                <a:ea typeface="+mj-ea"/>
                <a:cs typeface="Times New Roman" panose="02020603050405020304" pitchFamily="18" charset="0"/>
              </a:rPr>
              <a:t>Нормативными правовыми актами принятыми государственными органами в соответствии с частью 5 статьи 19  </a:t>
            </a:r>
            <a:r>
              <a:rPr lang="ru-RU" sz="1800" dirty="0">
                <a:latin typeface="Times New Roman" panose="02020603050405020304" pitchFamily="18" charset="0"/>
                <a:ea typeface="+mj-ea"/>
                <a:cs typeface="Times New Roman" panose="02020603050405020304" pitchFamily="18" charset="0"/>
              </a:rPr>
              <a:t>Федеральным законом </a:t>
            </a:r>
            <a:r>
              <a:rPr lang="ru-RU" sz="1800" dirty="0" smtClean="0">
                <a:latin typeface="Times New Roman" panose="02020603050405020304" pitchFamily="18" charset="0"/>
                <a:ea typeface="+mj-ea"/>
                <a:cs typeface="Times New Roman" panose="02020603050405020304" pitchFamily="18" charset="0"/>
              </a:rPr>
              <a:t>РФ </a:t>
            </a:r>
            <a:r>
              <a:rPr lang="ru-RU" sz="1800" dirty="0">
                <a:latin typeface="Times New Roman" panose="02020603050405020304" pitchFamily="18" charset="0"/>
                <a:ea typeface="+mj-ea"/>
                <a:cs typeface="Times New Roman" panose="02020603050405020304" pitchFamily="18" charset="0"/>
              </a:rPr>
              <a:t>от 27.07.2006 </a:t>
            </a:r>
            <a:r>
              <a:rPr lang="ru-RU" sz="1800" dirty="0" smtClean="0">
                <a:latin typeface="Times New Roman" panose="02020603050405020304" pitchFamily="18" charset="0"/>
                <a:ea typeface="+mj-ea"/>
                <a:cs typeface="Times New Roman" panose="02020603050405020304" pitchFamily="18" charset="0"/>
              </a:rPr>
              <a:t/>
            </a:r>
            <a:br>
              <a:rPr lang="ru-RU" sz="1800" dirty="0" smtClean="0">
                <a:latin typeface="Times New Roman" panose="02020603050405020304" pitchFamily="18" charset="0"/>
                <a:ea typeface="+mj-ea"/>
                <a:cs typeface="Times New Roman" panose="02020603050405020304" pitchFamily="18" charset="0"/>
              </a:rPr>
            </a:br>
            <a:r>
              <a:rPr lang="ru-RU" sz="1800" dirty="0" smtClean="0">
                <a:latin typeface="Times New Roman" panose="02020603050405020304" pitchFamily="18" charset="0"/>
                <a:ea typeface="+mj-ea"/>
                <a:cs typeface="Times New Roman" panose="02020603050405020304" pitchFamily="18" charset="0"/>
              </a:rPr>
              <a:t>№ 152-ФЗ «О </a:t>
            </a:r>
            <a:r>
              <a:rPr lang="ru-RU" sz="1800" dirty="0">
                <a:latin typeface="Times New Roman" panose="02020603050405020304" pitchFamily="18" charset="0"/>
                <a:ea typeface="+mj-ea"/>
                <a:cs typeface="Times New Roman" panose="02020603050405020304" pitchFamily="18" charset="0"/>
              </a:rPr>
              <a:t>персональных данных»</a:t>
            </a:r>
          </a:p>
          <a:p>
            <a:pPr algn="just"/>
            <a:endParaRPr lang="ru-RU" sz="1800" dirty="0">
              <a:latin typeface="+mj-lt"/>
              <a:ea typeface="+mj-ea"/>
              <a:cs typeface="+mj-cs"/>
            </a:endParaRPr>
          </a:p>
        </p:txBody>
      </p:sp>
      <p:sp>
        <p:nvSpPr>
          <p:cNvPr id="3" name="Номер слайда 2"/>
          <p:cNvSpPr>
            <a:spLocks noGrp="1"/>
          </p:cNvSpPr>
          <p:nvPr>
            <p:ph type="sldNum" sz="quarter" idx="12"/>
          </p:nvPr>
        </p:nvSpPr>
        <p:spPr/>
        <p:txBody>
          <a:bodyPr/>
          <a:lstStyle/>
          <a:p>
            <a:fld id="{3FB1117B-416A-4EA5-9893-843395491FC3}" type="slidenum">
              <a:rPr lang="ru-RU" smtClean="0"/>
              <a:t>12</a:t>
            </a:fld>
            <a:endParaRPr lang="ru-RU"/>
          </a:p>
        </p:txBody>
      </p:sp>
      <p:sp>
        <p:nvSpPr>
          <p:cNvPr id="6" name="Овал 5"/>
          <p:cNvSpPr/>
          <p:nvPr/>
        </p:nvSpPr>
        <p:spPr>
          <a:xfrm>
            <a:off x="8603432" y="-35569"/>
            <a:ext cx="649088" cy="584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12</a:t>
            </a:r>
            <a:endParaRPr lang="ru-RU" dirty="0"/>
          </a:p>
        </p:txBody>
      </p:sp>
    </p:spTree>
    <p:extLst>
      <p:ext uri="{BB962C8B-B14F-4D97-AF65-F5344CB8AC3E}">
        <p14:creationId xmlns:p14="http://schemas.microsoft.com/office/powerpoint/2010/main" val="147353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67544" y="404664"/>
            <a:ext cx="8229600" cy="648072"/>
          </a:xfrm>
        </p:spPr>
        <p:style>
          <a:lnRef idx="1">
            <a:schemeClr val="accent3"/>
          </a:lnRef>
          <a:fillRef idx="2">
            <a:schemeClr val="accent3"/>
          </a:fillRef>
          <a:effectRef idx="1">
            <a:schemeClr val="accent3"/>
          </a:effectRef>
          <a:fontRef idx="minor">
            <a:schemeClr val="dk1"/>
          </a:fontRef>
        </p:style>
        <p:txBody>
          <a:bodyPr anchor="t">
            <a:normAutofit fontScale="90000"/>
          </a:bodyPr>
          <a:lstStyle/>
          <a:p>
            <a:r>
              <a:rPr lang="ru-RU" sz="1600" b="1" dirty="0" smtClean="0">
                <a:solidFill>
                  <a:srgbClr val="000000"/>
                </a:solidFill>
                <a:latin typeface="Times New Roman" panose="02020603050405020304" pitchFamily="18" charset="0"/>
                <a:cs typeface="Times New Roman" panose="02020603050405020304" pitchFamily="18" charset="0"/>
              </a:rPr>
              <a:t>ОМСУ в работе по обеспечению безопасности персональных данных при их обработке в информационных системах персональных данных должны руководствоваться:</a:t>
            </a:r>
            <a:r>
              <a:rPr lang="ru-RU" sz="1600" b="1" dirty="0" smtClean="0">
                <a:solidFill>
                  <a:srgbClr val="000000"/>
                </a:solidFill>
                <a:ea typeface="+mn-ea"/>
                <a:cs typeface="+mn-cs"/>
              </a:rPr>
              <a:t/>
            </a:r>
            <a:br>
              <a:rPr lang="ru-RU" sz="1600" b="1" dirty="0" smtClean="0">
                <a:solidFill>
                  <a:srgbClr val="000000"/>
                </a:solidFill>
                <a:ea typeface="+mn-ea"/>
                <a:cs typeface="+mn-cs"/>
              </a:rPr>
            </a:br>
            <a:endParaRPr lang="ru-RU" b="1" dirty="0"/>
          </a:p>
        </p:txBody>
      </p:sp>
      <p:sp>
        <p:nvSpPr>
          <p:cNvPr id="10" name="Объект 9"/>
          <p:cNvSpPr>
            <a:spLocks noGrp="1"/>
          </p:cNvSpPr>
          <p:nvPr>
            <p:ph idx="1"/>
          </p:nvPr>
        </p:nvSpPr>
        <p:spPr>
          <a:xfrm>
            <a:off x="107504" y="1196752"/>
            <a:ext cx="8928992" cy="5472608"/>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lvl="0" indent="0" algn="ctr">
              <a:buNone/>
            </a:pPr>
            <a:r>
              <a:rPr lang="ru-RU" sz="1500" b="1" u="sng" dirty="0">
                <a:solidFill>
                  <a:srgbClr val="000000"/>
                </a:solidFill>
                <a:latin typeface="Times New Roman" panose="02020603050405020304" pitchFamily="18" charset="0"/>
                <a:cs typeface="Times New Roman" panose="02020603050405020304" pitchFamily="18" charset="0"/>
              </a:rPr>
              <a:t>Документами ФСТЭК России:</a:t>
            </a:r>
          </a:p>
          <a:p>
            <a:pPr marL="0" lvl="0" indent="0" algn="just">
              <a:buNone/>
            </a:pPr>
            <a:r>
              <a:rPr lang="ru-RU" sz="1500" dirty="0" smtClean="0">
                <a:solidFill>
                  <a:srgbClr val="000000"/>
                </a:solidFill>
                <a:latin typeface="Times New Roman" panose="02020603050405020304" pitchFamily="18" charset="0"/>
                <a:cs typeface="Times New Roman" panose="02020603050405020304" pitchFamily="18" charset="0"/>
              </a:rPr>
              <a:t>1. Нормативно-методический </a:t>
            </a:r>
            <a:r>
              <a:rPr lang="ru-RU" sz="1500" dirty="0">
                <a:solidFill>
                  <a:srgbClr val="000000"/>
                </a:solidFill>
                <a:latin typeface="Times New Roman" panose="02020603050405020304" pitchFamily="18" charset="0"/>
                <a:cs typeface="Times New Roman" panose="02020603050405020304" pitchFamily="18" charset="0"/>
              </a:rPr>
              <a:t>документ «Базовая модель угроз безопасности персональных данных при их обработке в информационных системах персональных данных», утвержденный заместителем директора ФСТЭК России 15.02.2008;</a:t>
            </a:r>
          </a:p>
          <a:p>
            <a:pPr marL="0" lvl="0" indent="0" algn="just">
              <a:buNone/>
            </a:pPr>
            <a:r>
              <a:rPr lang="ru-RU" sz="1500" dirty="0">
                <a:solidFill>
                  <a:srgbClr val="000000"/>
                </a:solidFill>
                <a:latin typeface="Times New Roman" panose="02020603050405020304" pitchFamily="18" charset="0"/>
                <a:cs typeface="Times New Roman" panose="02020603050405020304" pitchFamily="18" charset="0"/>
              </a:rPr>
              <a:t> </a:t>
            </a:r>
            <a:r>
              <a:rPr lang="ru-RU" sz="1500" dirty="0" smtClean="0">
                <a:solidFill>
                  <a:srgbClr val="000000"/>
                </a:solidFill>
                <a:latin typeface="Times New Roman" panose="02020603050405020304" pitchFamily="18" charset="0"/>
                <a:cs typeface="Times New Roman" panose="02020603050405020304" pitchFamily="18" charset="0"/>
              </a:rPr>
              <a:t>2. Нормативно-методический </a:t>
            </a:r>
            <a:r>
              <a:rPr lang="ru-RU" sz="1500" dirty="0">
                <a:solidFill>
                  <a:srgbClr val="000000"/>
                </a:solidFill>
                <a:latin typeface="Times New Roman" panose="02020603050405020304" pitchFamily="18" charset="0"/>
                <a:cs typeface="Times New Roman" panose="02020603050405020304" pitchFamily="18" charset="0"/>
              </a:rPr>
              <a:t>документ «Методика определения актуальных угроз безопасности персональных данных при их обработке в информационных системах персональных данных», утвержденная заместителем директора ФСТЭК России 14 февраля 2008 г.;</a:t>
            </a:r>
          </a:p>
          <a:p>
            <a:pPr marL="0" lvl="0" indent="0" algn="just">
              <a:buNone/>
            </a:pPr>
            <a:r>
              <a:rPr lang="ru-RU" sz="1500" dirty="0" smtClean="0">
                <a:solidFill>
                  <a:srgbClr val="000000"/>
                </a:solidFill>
                <a:latin typeface="Times New Roman" panose="02020603050405020304" pitchFamily="18" charset="0"/>
                <a:cs typeface="Times New Roman" panose="02020603050405020304" pitchFamily="18" charset="0"/>
              </a:rPr>
              <a:t>3. Приказ </a:t>
            </a:r>
            <a:r>
              <a:rPr lang="ru-RU" sz="1500" dirty="0">
                <a:solidFill>
                  <a:srgbClr val="000000"/>
                </a:solidFill>
                <a:latin typeface="Times New Roman" panose="02020603050405020304" pitchFamily="18" charset="0"/>
                <a:cs typeface="Times New Roman" panose="02020603050405020304" pitchFamily="18" charset="0"/>
              </a:rPr>
              <a:t>ФСТЭК России от 18.02.2013 № 21 «Об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 (зарегистрирован в Минюсте России 14.05.2013, регистрационный № 28375</a:t>
            </a:r>
            <a:r>
              <a:rPr lang="ru-RU" sz="1500" dirty="0" smtClean="0">
                <a:solidFill>
                  <a:srgbClr val="000000"/>
                </a:solidFill>
                <a:latin typeface="Times New Roman" panose="02020603050405020304" pitchFamily="18" charset="0"/>
                <a:cs typeface="Times New Roman" panose="02020603050405020304" pitchFamily="18" charset="0"/>
              </a:rPr>
              <a:t>).</a:t>
            </a:r>
          </a:p>
          <a:p>
            <a:pPr marL="0" lvl="0" indent="0" algn="just">
              <a:buNone/>
            </a:pPr>
            <a:endParaRPr lang="ru-RU" sz="1400" dirty="0">
              <a:solidFill>
                <a:srgbClr val="000000"/>
              </a:solidFill>
              <a:latin typeface="Times New Roman" panose="02020603050405020304" pitchFamily="18" charset="0"/>
              <a:cs typeface="Times New Roman" panose="02020603050405020304" pitchFamily="18" charset="0"/>
            </a:endParaRPr>
          </a:p>
          <a:p>
            <a:pPr marL="0" indent="0" algn="ctr">
              <a:buNone/>
            </a:pPr>
            <a:r>
              <a:rPr lang="ru-RU" sz="1400" b="1" u="sng" dirty="0">
                <a:solidFill>
                  <a:srgbClr val="000000"/>
                </a:solidFill>
                <a:latin typeface="Times New Roman" panose="02020603050405020304" pitchFamily="18" charset="0"/>
                <a:cs typeface="Times New Roman" panose="02020603050405020304" pitchFamily="18" charset="0"/>
              </a:rPr>
              <a:t>Документами ФСБ России</a:t>
            </a:r>
            <a:r>
              <a:rPr lang="ru-RU" sz="1400" b="1" u="sng" dirty="0" smtClean="0">
                <a:solidFill>
                  <a:srgbClr val="000000"/>
                </a:solidFill>
                <a:latin typeface="Times New Roman" panose="02020603050405020304" pitchFamily="18" charset="0"/>
                <a:cs typeface="Times New Roman" panose="02020603050405020304" pitchFamily="18" charset="0"/>
              </a:rPr>
              <a:t>:</a:t>
            </a:r>
          </a:p>
          <a:p>
            <a:pPr marL="0" indent="0" algn="just">
              <a:buNone/>
            </a:pPr>
            <a:r>
              <a:rPr lang="ru-RU" sz="1500" dirty="0" smtClean="0">
                <a:solidFill>
                  <a:srgbClr val="000000"/>
                </a:solidFill>
                <a:latin typeface="Times New Roman" panose="02020603050405020304" pitchFamily="18" charset="0"/>
                <a:cs typeface="Times New Roman" panose="02020603050405020304" pitchFamily="18" charset="0"/>
              </a:rPr>
              <a:t>1.«Типовые </a:t>
            </a:r>
            <a:r>
              <a:rPr lang="ru-RU" sz="1500" dirty="0">
                <a:solidFill>
                  <a:srgbClr val="000000"/>
                </a:solidFill>
                <a:latin typeface="Times New Roman" panose="02020603050405020304" pitchFamily="18" charset="0"/>
                <a:cs typeface="Times New Roman" panose="02020603050405020304" pitchFamily="18" charset="0"/>
              </a:rPr>
              <a:t>требования по организации и обеспечению функционирования шифровальных (криптографических) средств, предназначенных для защиты информации, не содержащей сведений, составляющих государственную тайну, в случае их использования для обеспечения безопасности персональных данных при их обработке в информационных системах персональных данных», утвержденные руководством 8 Центра ФСБ России 21 февраля 2008 года № 149/6/6-622</a:t>
            </a:r>
            <a:r>
              <a:rPr lang="ru-RU" sz="1500" dirty="0" smtClean="0">
                <a:solidFill>
                  <a:srgbClr val="000000"/>
                </a:solidFill>
                <a:latin typeface="Times New Roman" panose="02020603050405020304" pitchFamily="18" charset="0"/>
                <a:cs typeface="Times New Roman" panose="02020603050405020304" pitchFamily="18" charset="0"/>
              </a:rPr>
              <a:t>;</a:t>
            </a:r>
          </a:p>
          <a:p>
            <a:pPr marL="0" indent="0" algn="just">
              <a:buNone/>
            </a:pPr>
            <a:r>
              <a:rPr lang="ru-RU" sz="1500" dirty="0" smtClean="0">
                <a:solidFill>
                  <a:srgbClr val="000000"/>
                </a:solidFill>
                <a:latin typeface="Times New Roman" panose="02020603050405020304" pitchFamily="18" charset="0"/>
                <a:cs typeface="Times New Roman" panose="02020603050405020304" pitchFamily="18" charset="0"/>
              </a:rPr>
              <a:t>2. «Методические </a:t>
            </a:r>
            <a:r>
              <a:rPr lang="ru-RU" sz="1500" dirty="0">
                <a:solidFill>
                  <a:srgbClr val="000000"/>
                </a:solidFill>
                <a:latin typeface="Times New Roman" panose="02020603050405020304" pitchFamily="18" charset="0"/>
                <a:cs typeface="Times New Roman" panose="02020603050405020304" pitchFamily="18" charset="0"/>
              </a:rPr>
              <a:t>рекомендации по обеспечению с помощью </a:t>
            </a:r>
            <a:r>
              <a:rPr lang="ru-RU" sz="1500" dirty="0" err="1">
                <a:solidFill>
                  <a:srgbClr val="000000"/>
                </a:solidFill>
                <a:latin typeface="Times New Roman" panose="02020603050405020304" pitchFamily="18" charset="0"/>
                <a:cs typeface="Times New Roman" panose="02020603050405020304" pitchFamily="18" charset="0"/>
              </a:rPr>
              <a:t>криптосредств</a:t>
            </a:r>
            <a:r>
              <a:rPr lang="ru-RU" sz="1500" dirty="0">
                <a:solidFill>
                  <a:srgbClr val="000000"/>
                </a:solidFill>
                <a:latin typeface="Times New Roman" panose="02020603050405020304" pitchFamily="18" charset="0"/>
                <a:cs typeface="Times New Roman" panose="02020603050405020304" pitchFamily="18" charset="0"/>
              </a:rPr>
              <a:t> безопасности персональных данных при их обработке в информационных системах персональных данных с использованием средств автоматизации», утвержденные руководством 8 Центра ФСБ России 21 февраля 2008 года № 149/54-144;</a:t>
            </a:r>
          </a:p>
          <a:p>
            <a:pPr marL="0" indent="0" algn="just">
              <a:buNone/>
            </a:pPr>
            <a:r>
              <a:rPr lang="ru-RU" sz="1500" dirty="0" smtClean="0">
                <a:solidFill>
                  <a:srgbClr val="000000"/>
                </a:solidFill>
                <a:latin typeface="Times New Roman" panose="02020603050405020304" pitchFamily="18" charset="0"/>
                <a:cs typeface="Times New Roman" panose="02020603050405020304" pitchFamily="18" charset="0"/>
              </a:rPr>
              <a:t>3. «Состав и </a:t>
            </a:r>
            <a:r>
              <a:rPr lang="ru-RU" sz="1500" dirty="0">
                <a:solidFill>
                  <a:srgbClr val="000000"/>
                </a:solidFill>
                <a:latin typeface="Times New Roman" panose="02020603050405020304" pitchFamily="18" charset="0"/>
                <a:cs typeface="Times New Roman" panose="02020603050405020304" pitchFamily="18" charset="0"/>
              </a:rPr>
              <a:t>содержание организационных и технических мер по обеспечению безопасности персональных данных при их обработке в информационных системах персональных данных с использованием средств криптографической защиты информации, необходимых для выполнения установленных Правительством Российской Федерации требований к защите персональных данных для каждого из уровней </a:t>
            </a:r>
            <a:r>
              <a:rPr lang="ru-RU" sz="1500" dirty="0" smtClean="0">
                <a:solidFill>
                  <a:srgbClr val="000000"/>
                </a:solidFill>
                <a:latin typeface="Times New Roman" panose="02020603050405020304" pitchFamily="18" charset="0"/>
                <a:cs typeface="Times New Roman" panose="02020603050405020304" pitchFamily="18" charset="0"/>
              </a:rPr>
              <a:t>защищенности</a:t>
            </a:r>
            <a:r>
              <a:rPr lang="ru-RU" sz="1500" dirty="0">
                <a:solidFill>
                  <a:srgbClr val="000000"/>
                </a:solidFill>
                <a:latin typeface="Times New Roman" panose="02020603050405020304" pitchFamily="18" charset="0"/>
                <a:cs typeface="Times New Roman" panose="02020603050405020304" pitchFamily="18" charset="0"/>
              </a:rPr>
              <a:t>», </a:t>
            </a:r>
            <a:r>
              <a:rPr lang="ru-RU" sz="1500" dirty="0" smtClean="0">
                <a:solidFill>
                  <a:srgbClr val="000000"/>
                </a:solidFill>
                <a:latin typeface="Times New Roman" panose="02020603050405020304" pitchFamily="18" charset="0"/>
                <a:cs typeface="Times New Roman" panose="02020603050405020304" pitchFamily="18" charset="0"/>
              </a:rPr>
              <a:t>утвержденные приказом </a:t>
            </a:r>
            <a:r>
              <a:rPr lang="ru-RU" sz="1500" dirty="0">
                <a:solidFill>
                  <a:srgbClr val="000000"/>
                </a:solidFill>
                <a:latin typeface="Times New Roman" panose="02020603050405020304" pitchFamily="18" charset="0"/>
                <a:cs typeface="Times New Roman" panose="02020603050405020304" pitchFamily="18" charset="0"/>
              </a:rPr>
              <a:t>ФСБ </a:t>
            </a:r>
            <a:r>
              <a:rPr lang="ru-RU" sz="1500" dirty="0" smtClean="0">
                <a:solidFill>
                  <a:srgbClr val="000000"/>
                </a:solidFill>
                <a:latin typeface="Times New Roman" panose="02020603050405020304" pitchFamily="18" charset="0"/>
                <a:cs typeface="Times New Roman" panose="02020603050405020304" pitchFamily="18" charset="0"/>
              </a:rPr>
              <a:t>России от </a:t>
            </a:r>
            <a:r>
              <a:rPr lang="ru-RU" sz="1500" dirty="0">
                <a:solidFill>
                  <a:srgbClr val="000000"/>
                </a:solidFill>
                <a:latin typeface="Times New Roman" panose="02020603050405020304" pitchFamily="18" charset="0"/>
                <a:cs typeface="Times New Roman" panose="02020603050405020304" pitchFamily="18" charset="0"/>
              </a:rPr>
              <a:t>10 июля 2014 г. N 378</a:t>
            </a:r>
          </a:p>
          <a:p>
            <a:pPr marL="0" indent="0" algn="just">
              <a:buNone/>
            </a:pPr>
            <a:r>
              <a:rPr lang="ru-RU" sz="1400" dirty="0" smtClean="0">
                <a:solidFill>
                  <a:srgbClr val="000000"/>
                </a:solidFill>
                <a:latin typeface="Times New Roman" panose="02020603050405020304" pitchFamily="18" charset="0"/>
                <a:cs typeface="Times New Roman" panose="02020603050405020304" pitchFamily="18" charset="0"/>
              </a:rPr>
              <a:t>  </a:t>
            </a:r>
            <a:endParaRPr lang="ru-RU" sz="1400" dirty="0">
              <a:solidFill>
                <a:srgbClr val="00000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3FB1117B-416A-4EA5-9893-843395491FC3}" type="slidenum">
              <a:rPr lang="ru-RU" smtClean="0"/>
              <a:t>13</a:t>
            </a:fld>
            <a:endParaRPr lang="ru-RU" dirty="0"/>
          </a:p>
        </p:txBody>
      </p:sp>
      <p:sp>
        <p:nvSpPr>
          <p:cNvPr id="15" name="Овал 14"/>
          <p:cNvSpPr/>
          <p:nvPr/>
        </p:nvSpPr>
        <p:spPr>
          <a:xfrm>
            <a:off x="8460432" y="0"/>
            <a:ext cx="683568" cy="54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13</a:t>
            </a:r>
            <a:endParaRPr lang="ru-RU" dirty="0"/>
          </a:p>
        </p:txBody>
      </p:sp>
    </p:spTree>
    <p:extLst>
      <p:ext uri="{BB962C8B-B14F-4D97-AF65-F5344CB8AC3E}">
        <p14:creationId xmlns:p14="http://schemas.microsoft.com/office/powerpoint/2010/main" val="207817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9675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ru-RU" sz="2800" b="1" dirty="0" smtClean="0">
                <a:latin typeface="Times New Roman" panose="02020603050405020304" pitchFamily="18" charset="0"/>
                <a:cs typeface="Times New Roman" panose="02020603050405020304" pitchFamily="18" charset="0"/>
              </a:rPr>
              <a:t>Алгоритм </a:t>
            </a:r>
            <a:r>
              <a:rPr lang="ru-RU" sz="2800" b="1" dirty="0">
                <a:latin typeface="Times New Roman" panose="02020603050405020304" pitchFamily="18" charset="0"/>
                <a:cs typeface="Times New Roman" panose="02020603050405020304" pitchFamily="18" charset="0"/>
              </a:rPr>
              <a:t>выполнения работ по обеспечению безопасности персональных данных </a:t>
            </a:r>
          </a:p>
        </p:txBody>
      </p:sp>
      <p:sp>
        <p:nvSpPr>
          <p:cNvPr id="3" name="Объект 2"/>
          <p:cNvSpPr>
            <a:spLocks noGrp="1"/>
          </p:cNvSpPr>
          <p:nvPr>
            <p:ph idx="1"/>
          </p:nvPr>
        </p:nvSpPr>
        <p:spPr>
          <a:xfrm>
            <a:off x="179512" y="1124744"/>
            <a:ext cx="8856984" cy="5688632"/>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ru-RU" sz="1600" dirty="0">
                <a:latin typeface="Times New Roman" panose="02020603050405020304" pitchFamily="18" charset="0"/>
                <a:cs typeface="Times New Roman" panose="02020603050405020304" pitchFamily="18" charset="0"/>
              </a:rPr>
              <a:t>подготовка исходных данных по </a:t>
            </a:r>
            <a:r>
              <a:rPr lang="ru-RU" sz="1600" dirty="0" err="1">
                <a:latin typeface="Times New Roman" panose="02020603050405020304" pitchFamily="18" charset="0"/>
                <a:cs typeface="Times New Roman" panose="02020603050405020304" pitchFamily="18" charset="0"/>
              </a:rPr>
              <a:t>ИСПДн</a:t>
            </a:r>
            <a:r>
              <a:rPr lang="ru-RU" sz="1600" dirty="0">
                <a:latin typeface="Times New Roman" panose="02020603050405020304" pitchFamily="18" charset="0"/>
                <a:cs typeface="Times New Roman" panose="02020603050405020304" pitchFamily="18" charset="0"/>
              </a:rPr>
              <a:t> (топология построения, технология обработки информации, используемое программное обеспечение,  объемы и категории обрабатываемой информации, наличие подключения к Интернет и др.);</a:t>
            </a:r>
          </a:p>
          <a:p>
            <a:pPr marL="0" indent="0" algn="just">
              <a:buNone/>
            </a:pPr>
            <a:r>
              <a:rPr lang="ru-RU" sz="1600" dirty="0">
                <a:latin typeface="Times New Roman" panose="02020603050405020304" pitchFamily="18" charset="0"/>
                <a:cs typeface="Times New Roman" panose="02020603050405020304" pitchFamily="18" charset="0"/>
              </a:rPr>
              <a:t>наличие отраслевых НПА и НПА государственных органов субъектов РФ, определяющих актуальные угрозы </a:t>
            </a:r>
            <a:r>
              <a:rPr lang="ru-RU" sz="1600" dirty="0" err="1">
                <a:latin typeface="Times New Roman" panose="02020603050405020304" pitchFamily="18" charset="0"/>
                <a:cs typeface="Times New Roman" panose="02020603050405020304" pitchFamily="18" charset="0"/>
              </a:rPr>
              <a:t>ПДн</a:t>
            </a:r>
            <a:r>
              <a:rPr lang="ru-RU" sz="1600" dirty="0">
                <a:latin typeface="Times New Roman" panose="02020603050405020304" pitchFamily="18" charset="0"/>
                <a:cs typeface="Times New Roman" panose="02020603050405020304" pitchFamily="18" charset="0"/>
              </a:rPr>
              <a:t> (ч.5 </a:t>
            </a:r>
            <a:r>
              <a:rPr lang="ru-RU" sz="1600" dirty="0" err="1">
                <a:latin typeface="Times New Roman" panose="02020603050405020304" pitchFamily="18" charset="0"/>
                <a:cs typeface="Times New Roman" panose="02020603050405020304" pitchFamily="18" charset="0"/>
              </a:rPr>
              <a:t>ст</a:t>
            </a:r>
            <a:r>
              <a:rPr lang="ru-RU" sz="1600" dirty="0">
                <a:latin typeface="Times New Roman" panose="02020603050405020304" pitchFamily="18" charset="0"/>
                <a:cs typeface="Times New Roman" panose="02020603050405020304" pitchFamily="18" charset="0"/>
              </a:rPr>
              <a:t> 19 ФЗ-152);</a:t>
            </a:r>
          </a:p>
          <a:p>
            <a:pPr marL="0" indent="0" algn="just">
              <a:buNone/>
            </a:pPr>
            <a:r>
              <a:rPr lang="ru-RU" sz="1600" dirty="0">
                <a:latin typeface="Times New Roman" panose="02020603050405020304" pitchFamily="18" charset="0"/>
                <a:cs typeface="Times New Roman" panose="02020603050405020304" pitchFamily="18" charset="0"/>
              </a:rPr>
              <a:t>определение актуальных угроз безопасности </a:t>
            </a:r>
            <a:r>
              <a:rPr lang="ru-RU" sz="1600" dirty="0" err="1">
                <a:latin typeface="Times New Roman" panose="02020603050405020304" pitchFamily="18" charset="0"/>
                <a:cs typeface="Times New Roman" panose="02020603050405020304" pitchFamily="18" charset="0"/>
              </a:rPr>
              <a:t>ПДн</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ИСПДн</a:t>
            </a:r>
            <a:r>
              <a:rPr lang="ru-RU" sz="1600" dirty="0">
                <a:latin typeface="Times New Roman" panose="02020603050405020304" pitchFamily="18" charset="0"/>
                <a:cs typeface="Times New Roman" panose="02020603050405020304" pitchFamily="18" charset="0"/>
              </a:rPr>
              <a:t> с учетом вышеуказанных НПА (при их наличии) с использованием методических документов ФСТЭК России и ФСБ России (слайд № 12);</a:t>
            </a:r>
          </a:p>
          <a:p>
            <a:pPr marL="0" indent="0" algn="just">
              <a:buNone/>
            </a:pPr>
            <a:r>
              <a:rPr lang="ru-RU" sz="1600" dirty="0">
                <a:latin typeface="Times New Roman" panose="02020603050405020304" pitchFamily="18" charset="0"/>
                <a:cs typeface="Times New Roman" panose="02020603050405020304" pitchFamily="18" charset="0"/>
              </a:rPr>
              <a:t>в зависимости от осуществляемых им видов деятельности производить определение типа угроз безопасности персональных данных, актуальных для конкретной информационной системы, с учетом оценки возможного вреда, проведенной во исполнение  п.5 части 1 ст.18.1 ФЗ -152, и в соответствии с нормативными правовыми актами государственных органов, указанных в части 5 статьи 19 Федерального закона № 152-ФЗ;</a:t>
            </a:r>
          </a:p>
          <a:p>
            <a:pPr marL="0" indent="0" algn="just">
              <a:buNone/>
            </a:pPr>
            <a:r>
              <a:rPr lang="ru-RU" sz="1600" dirty="0">
                <a:latin typeface="Times New Roman" panose="02020603050405020304" pitchFamily="18" charset="0"/>
                <a:cs typeface="Times New Roman" panose="02020603050405020304" pitchFamily="18" charset="0"/>
              </a:rPr>
              <a:t>установление необходимого уровня защищенности </a:t>
            </a:r>
            <a:r>
              <a:rPr lang="ru-RU" sz="1600" dirty="0" err="1">
                <a:latin typeface="Times New Roman" panose="02020603050405020304" pitchFamily="18" charset="0"/>
                <a:cs typeface="Times New Roman" panose="02020603050405020304" pitchFamily="18" charset="0"/>
              </a:rPr>
              <a:t>ПДн</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ИСПДн</a:t>
            </a:r>
            <a:r>
              <a:rPr lang="ru-RU" sz="1600" dirty="0">
                <a:latin typeface="Times New Roman" panose="02020603050405020304" pitchFamily="18" charset="0"/>
                <a:cs typeface="Times New Roman" panose="02020603050405020304" pitchFamily="18" charset="0"/>
              </a:rPr>
              <a:t> в соответствии с п. 8-12 «Требований к защите персональных данных при их обработке в информационных системах персональных данных» утвержденных постановлением Правительства Российской Федерации от 01.11.2012 № 1119;</a:t>
            </a:r>
          </a:p>
          <a:p>
            <a:pPr marL="0" indent="0" algn="just">
              <a:buNone/>
            </a:pPr>
            <a:r>
              <a:rPr lang="ru-RU" sz="1600" dirty="0">
                <a:latin typeface="Times New Roman" panose="02020603050405020304" pitchFamily="18" charset="0"/>
                <a:cs typeface="Times New Roman" panose="02020603050405020304" pitchFamily="18" charset="0"/>
              </a:rPr>
              <a:t>организация работ по выполнению требований п.13-17 «Требований к защите персональных данных…» в соответствии с установленным уровнем защищенности </a:t>
            </a:r>
            <a:r>
              <a:rPr lang="ru-RU" sz="1600" dirty="0" err="1">
                <a:latin typeface="Times New Roman" panose="02020603050405020304" pitchFamily="18" charset="0"/>
                <a:cs typeface="Times New Roman" panose="02020603050405020304" pitchFamily="18" charset="0"/>
              </a:rPr>
              <a:t>ПДн</a:t>
            </a:r>
            <a:r>
              <a:rPr lang="ru-RU" sz="1600" dirty="0">
                <a:latin typeface="Times New Roman" panose="02020603050405020304" pitchFamily="18" charset="0"/>
                <a:cs typeface="Times New Roman" panose="02020603050405020304" pitchFamily="18" charset="0"/>
              </a:rPr>
              <a:t> для </a:t>
            </a:r>
            <a:r>
              <a:rPr lang="ru-RU" sz="1600" dirty="0" err="1">
                <a:latin typeface="Times New Roman" panose="02020603050405020304" pitchFamily="18" charset="0"/>
                <a:cs typeface="Times New Roman" panose="02020603050405020304" pitchFamily="18" charset="0"/>
              </a:rPr>
              <a:t>ИСПДн</a:t>
            </a:r>
            <a:r>
              <a:rPr lang="ru-RU" sz="1600" dirty="0">
                <a:latin typeface="Times New Roman" panose="02020603050405020304" pitchFamily="18" charset="0"/>
                <a:cs typeface="Times New Roman" panose="02020603050405020304" pitchFamily="18" charset="0"/>
              </a:rPr>
              <a:t>;</a:t>
            </a:r>
          </a:p>
          <a:p>
            <a:pPr marL="0" indent="0" algn="just">
              <a:buNone/>
            </a:pPr>
            <a:r>
              <a:rPr lang="ru-RU" sz="1600" dirty="0">
                <a:latin typeface="Times New Roman" panose="02020603050405020304" pitchFamily="18" charset="0"/>
                <a:cs typeface="Times New Roman" panose="02020603050405020304" pitchFamily="18" charset="0"/>
              </a:rPr>
              <a:t>использование средств защиты информации для нейтрализации актуальных угроз в соответствии с методическими документами ФСТЭК России и ФСБ России.</a:t>
            </a:r>
          </a:p>
        </p:txBody>
      </p:sp>
      <p:sp>
        <p:nvSpPr>
          <p:cNvPr id="4" name="Номер слайда 3"/>
          <p:cNvSpPr>
            <a:spLocks noGrp="1"/>
          </p:cNvSpPr>
          <p:nvPr>
            <p:ph type="sldNum" sz="quarter" idx="12"/>
          </p:nvPr>
        </p:nvSpPr>
        <p:spPr/>
        <p:txBody>
          <a:bodyPr/>
          <a:lstStyle/>
          <a:p>
            <a:fld id="{3FB1117B-416A-4EA5-9893-843395491FC3}" type="slidenum">
              <a:rPr lang="ru-RU" smtClean="0"/>
              <a:t>14</a:t>
            </a:fld>
            <a:endParaRPr lang="ru-RU"/>
          </a:p>
        </p:txBody>
      </p:sp>
      <p:sp>
        <p:nvSpPr>
          <p:cNvPr id="5" name="Овал 4"/>
          <p:cNvSpPr/>
          <p:nvPr/>
        </p:nvSpPr>
        <p:spPr>
          <a:xfrm>
            <a:off x="8604448" y="44624"/>
            <a:ext cx="6480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14</a:t>
            </a:r>
            <a:endParaRPr lang="ru-RU" dirty="0"/>
          </a:p>
        </p:txBody>
      </p:sp>
    </p:spTree>
    <p:extLst>
      <p:ext uri="{BB962C8B-B14F-4D97-AF65-F5344CB8AC3E}">
        <p14:creationId xmlns:p14="http://schemas.microsoft.com/office/powerpoint/2010/main" val="401632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FB1117B-416A-4EA5-9893-843395491FC3}" type="slidenum">
              <a:rPr lang="ru-RU" smtClean="0"/>
              <a:t>15</a:t>
            </a:fld>
            <a:endParaRPr lang="ru-RU"/>
          </a:p>
        </p:txBody>
      </p:sp>
      <p:graphicFrame>
        <p:nvGraphicFramePr>
          <p:cNvPr id="12" name="Таблица 11"/>
          <p:cNvGraphicFramePr>
            <a:graphicFrameLocks noGrp="1"/>
          </p:cNvGraphicFramePr>
          <p:nvPr>
            <p:extLst>
              <p:ext uri="{D42A27DB-BD31-4B8C-83A1-F6EECF244321}">
                <p14:modId xmlns:p14="http://schemas.microsoft.com/office/powerpoint/2010/main" val="1809879279"/>
              </p:ext>
            </p:extLst>
          </p:nvPr>
        </p:nvGraphicFramePr>
        <p:xfrm>
          <a:off x="611560" y="1484784"/>
          <a:ext cx="8136906" cy="5256581"/>
        </p:xfrm>
        <a:graphic>
          <a:graphicData uri="http://schemas.openxmlformats.org/drawingml/2006/table">
            <a:tbl>
              <a:tblPr firstRow="1" firstCol="1" bandRow="1">
                <a:tableStyleId>{5C22544A-7EE6-4342-B048-85BDC9FD1C3A}</a:tableStyleId>
              </a:tblPr>
              <a:tblGrid>
                <a:gridCol w="1078285"/>
                <a:gridCol w="490067"/>
                <a:gridCol w="294455"/>
                <a:gridCol w="294455"/>
                <a:gridCol w="393989"/>
                <a:gridCol w="490067"/>
                <a:gridCol w="490067"/>
                <a:gridCol w="587526"/>
                <a:gridCol w="587526"/>
                <a:gridCol w="490067"/>
                <a:gridCol w="490067"/>
                <a:gridCol w="490067"/>
                <a:gridCol w="490067"/>
                <a:gridCol w="490067"/>
                <a:gridCol w="490067"/>
                <a:gridCol w="490067"/>
              </a:tblGrid>
              <a:tr h="587352">
                <a:tc rowSpan="2">
                  <a:txBody>
                    <a:bodyPr/>
                    <a:lstStyle/>
                    <a:p>
                      <a:pPr algn="ctr">
                        <a:lnSpc>
                          <a:spcPct val="115000"/>
                        </a:lnSpc>
                        <a:spcAft>
                          <a:spcPts val="0"/>
                        </a:spcAft>
                      </a:pPr>
                      <a:r>
                        <a:rPr lang="ru-RU" sz="1000" dirty="0">
                          <a:effectLst/>
                        </a:rPr>
                        <a:t>Необходимость обеспечения уровня защищенности</a:t>
                      </a:r>
                      <a:endParaRPr lang="ru-RU" sz="1100" dirty="0">
                        <a:effectLst/>
                        <a:latin typeface="Calibri"/>
                        <a:ea typeface="Calibri"/>
                        <a:cs typeface="Times New Roman"/>
                      </a:endParaRPr>
                    </a:p>
                  </a:txBody>
                  <a:tcPr marL="68580" marR="68580" marT="0" marB="0"/>
                </a:tc>
                <a:tc rowSpan="2">
                  <a:txBody>
                    <a:bodyPr/>
                    <a:lstStyle/>
                    <a:p>
                      <a:pPr algn="ctr">
                        <a:lnSpc>
                          <a:spcPct val="115000"/>
                        </a:lnSpc>
                        <a:spcAft>
                          <a:spcPts val="0"/>
                        </a:spcAft>
                      </a:pPr>
                      <a:r>
                        <a:rPr lang="ru-RU" sz="800">
                          <a:effectLst/>
                        </a:rPr>
                        <a:t>Пункт </a:t>
                      </a:r>
                      <a:endParaRPr lang="ru-RU" sz="1100">
                        <a:effectLst/>
                      </a:endParaRPr>
                    </a:p>
                    <a:p>
                      <a:pPr algn="ctr">
                        <a:lnSpc>
                          <a:spcPct val="115000"/>
                        </a:lnSpc>
                        <a:spcAft>
                          <a:spcPts val="0"/>
                        </a:spcAft>
                      </a:pPr>
                      <a:r>
                        <a:rPr lang="ru-RU" sz="800">
                          <a:effectLst/>
                        </a:rPr>
                        <a:t>ППРФ 1119</a:t>
                      </a:r>
                      <a:endParaRPr lang="ru-RU" sz="1100">
                        <a:effectLst/>
                        <a:latin typeface="Calibri"/>
                        <a:ea typeface="Calibri"/>
                        <a:cs typeface="Times New Roman"/>
                      </a:endParaRPr>
                    </a:p>
                  </a:txBody>
                  <a:tcPr marL="68580" marR="68580" marT="0" marB="0"/>
                </a:tc>
                <a:tc gridSpan="3">
                  <a:txBody>
                    <a:bodyPr/>
                    <a:lstStyle/>
                    <a:p>
                      <a:pPr algn="ctr">
                        <a:lnSpc>
                          <a:spcPct val="115000"/>
                        </a:lnSpc>
                        <a:spcAft>
                          <a:spcPts val="0"/>
                        </a:spcAft>
                      </a:pPr>
                      <a:r>
                        <a:rPr lang="ru-RU" sz="800">
                          <a:effectLst/>
                        </a:rPr>
                        <a:t>Тип актуальных угроз</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ru-RU" sz="800">
                          <a:effectLst/>
                        </a:rPr>
                        <a:t>Вид ПДн</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800">
                          <a:effectLst/>
                        </a:rPr>
                        <a:t>ПДн</a:t>
                      </a:r>
                      <a:endParaRPr lang="ru-RU" sz="1100">
                        <a:effectLst/>
                      </a:endParaRPr>
                    </a:p>
                    <a:p>
                      <a:pPr algn="ctr">
                        <a:lnSpc>
                          <a:spcPct val="115000"/>
                        </a:lnSpc>
                        <a:spcAft>
                          <a:spcPts val="0"/>
                        </a:spcAft>
                      </a:pPr>
                      <a:r>
                        <a:rPr lang="ru-RU" sz="800">
                          <a:effectLst/>
                        </a:rPr>
                        <a:t>сотрудников</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ru-RU" sz="800">
                          <a:effectLst/>
                        </a:rPr>
                        <a:t>ПДн</a:t>
                      </a:r>
                      <a:endParaRPr lang="ru-RU" sz="1100">
                        <a:effectLst/>
                      </a:endParaRPr>
                    </a:p>
                    <a:p>
                      <a:pPr algn="ctr">
                        <a:lnSpc>
                          <a:spcPct val="115000"/>
                        </a:lnSpc>
                        <a:spcAft>
                          <a:spcPts val="0"/>
                        </a:spcAft>
                      </a:pPr>
                      <a:r>
                        <a:rPr lang="ru-RU" sz="800">
                          <a:effectLst/>
                        </a:rPr>
                        <a:t>не сотрудников</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895539">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a:effectLst/>
                        </a:rPr>
                        <a:t>1</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2</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000">
                          <a:effectLst/>
                        </a:rPr>
                        <a:t>3</a:t>
                      </a:r>
                      <a:endParaRPr lang="ru-RU" sz="1100">
                        <a:effectLst/>
                      </a:endParaRPr>
                    </a:p>
                    <a:p>
                      <a:pPr algn="ctr">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a:effectLst/>
                        </a:rPr>
                        <a:t>Спец-е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a:effectLst/>
                        </a:rPr>
                        <a:t>Биометр.</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dirty="0">
                          <a:effectLst/>
                        </a:rPr>
                        <a:t>Иные</a:t>
                      </a:r>
                      <a:endParaRPr lang="ru-RU"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a:effectLst/>
                        </a:rPr>
                        <a:t>Обще-доступные</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800">
                          <a:effectLst/>
                        </a:rPr>
                        <a:t>&lt;100 </a:t>
                      </a:r>
                      <a:r>
                        <a:rPr lang="ru-RU" sz="800">
                          <a:effectLst/>
                        </a:rPr>
                        <a:t>000</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en-US" sz="800">
                          <a:effectLst/>
                        </a:rPr>
                        <a:t>&gt;</a:t>
                      </a:r>
                      <a:r>
                        <a:rPr lang="ru-RU" sz="800">
                          <a:effectLst/>
                        </a:rPr>
                        <a:t>100 000</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en-US" sz="800">
                          <a:effectLst/>
                        </a:rPr>
                        <a:t>&lt;</a:t>
                      </a:r>
                      <a:r>
                        <a:rPr lang="ru-RU" sz="800">
                          <a:effectLst/>
                        </a:rPr>
                        <a:t>100000</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en-US" sz="800">
                          <a:effectLst/>
                        </a:rPr>
                        <a:t>&gt;</a:t>
                      </a:r>
                      <a:r>
                        <a:rPr lang="ru-RU" sz="800">
                          <a:effectLst/>
                        </a:rPr>
                        <a:t>100000</a:t>
                      </a:r>
                      <a:endParaRPr lang="ru-RU" sz="1100">
                        <a:effectLst/>
                        <a:latin typeface="Calibri"/>
                        <a:ea typeface="Calibri"/>
                        <a:cs typeface="Times New Roman"/>
                      </a:endParaRPr>
                    </a:p>
                  </a:txBody>
                  <a:tcPr marL="68580" marR="68580" marT="0" marB="0"/>
                </a:tc>
              </a:tr>
              <a:tr h="234940">
                <a:tc rowSpan="2">
                  <a:txBody>
                    <a:bodyPr/>
                    <a:lstStyle/>
                    <a:p>
                      <a:pPr algn="ctr">
                        <a:lnSpc>
                          <a:spcPct val="115000"/>
                        </a:lnSpc>
                        <a:spcAft>
                          <a:spcPts val="0"/>
                        </a:spcAft>
                      </a:pPr>
                      <a:r>
                        <a:rPr lang="ru-RU" sz="1000">
                          <a:effectLst/>
                        </a:rPr>
                        <a:t>1</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9а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9б</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r>
              <a:tr h="484530">
                <a:tc rowSpan="6">
                  <a:txBody>
                    <a:bodyPr/>
                    <a:lstStyle/>
                    <a:p>
                      <a:pPr algn="ctr">
                        <a:lnSpc>
                          <a:spcPct val="115000"/>
                        </a:lnSpc>
                        <a:spcAft>
                          <a:spcPts val="0"/>
                        </a:spcAft>
                      </a:pPr>
                      <a:r>
                        <a:rPr lang="ru-RU" sz="1000">
                          <a:effectLst/>
                        </a:rPr>
                        <a:t>2</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10 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10б</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dirty="0">
                          <a:effectLst/>
                        </a:rPr>
                        <a:t> </a:t>
                      </a:r>
                      <a:endParaRPr lang="ru-RU" sz="1100" dirty="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800">
                          <a:effectLst/>
                        </a:rPr>
                        <a:t>или</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10в</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10г</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10д</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10е</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r>
              <a:tr h="234940">
                <a:tc rowSpan="5">
                  <a:txBody>
                    <a:bodyPr/>
                    <a:lstStyle/>
                    <a:p>
                      <a:pPr algn="ctr">
                        <a:lnSpc>
                          <a:spcPct val="115000"/>
                        </a:lnSpc>
                        <a:spcAft>
                          <a:spcPts val="0"/>
                        </a:spcAft>
                      </a:pPr>
                      <a:r>
                        <a:rPr lang="ru-RU" sz="1000">
                          <a:effectLst/>
                        </a:rPr>
                        <a:t>3</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11а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a:effectLst/>
                        </a:rPr>
                        <a:t>или</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11б</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a:effectLst/>
                        </a:rPr>
                        <a:t>или</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11в</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a:effectLst/>
                        </a:rPr>
                        <a:t>или</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11г</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11д</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r>
              <a:tr h="234940">
                <a:tc rowSpan="2">
                  <a:txBody>
                    <a:bodyPr/>
                    <a:lstStyle/>
                    <a:p>
                      <a:pPr algn="ctr">
                        <a:lnSpc>
                          <a:spcPct val="115000"/>
                        </a:lnSpc>
                        <a:spcAft>
                          <a:spcPts val="0"/>
                        </a:spcAft>
                      </a:pPr>
                      <a:r>
                        <a:rPr lang="ru-RU" sz="1000">
                          <a:effectLst/>
                        </a:rPr>
                        <a:t>4</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12а</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gridSpan="3">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r>
              <a:tr h="234940">
                <a:tc vMerge="1">
                  <a:txBody>
                    <a:bodyPr/>
                    <a:lstStyle/>
                    <a:p>
                      <a:endParaRPr lang="ru-RU"/>
                    </a:p>
                  </a:txBody>
                  <a:tcPr/>
                </a:tc>
                <a:tc>
                  <a:txBody>
                    <a:bodyPr/>
                    <a:lstStyle/>
                    <a:p>
                      <a:pPr algn="l">
                        <a:lnSpc>
                          <a:spcPct val="115000"/>
                        </a:lnSpc>
                        <a:spcAft>
                          <a:spcPts val="0"/>
                        </a:spcAft>
                      </a:pPr>
                      <a:r>
                        <a:rPr lang="ru-RU" sz="1000">
                          <a:effectLst/>
                        </a:rPr>
                        <a:t>12б</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1000">
                          <a:effectLst/>
                        </a:rPr>
                        <a:t> </a:t>
                      </a:r>
                      <a:endParaRPr lang="ru-RU" sz="1100">
                        <a:effectLst/>
                        <a:latin typeface="Calibri"/>
                        <a:ea typeface="Calibri"/>
                        <a:cs typeface="Times New Roman"/>
                      </a:endParaRPr>
                    </a:p>
                  </a:txBody>
                  <a:tcPr marL="68580" marR="68580" marT="0" marB="0"/>
                </a:tc>
                <a:tc>
                  <a:txBody>
                    <a:bodyPr/>
                    <a:lstStyle/>
                    <a:p>
                      <a:pPr algn="l">
                        <a:lnSpc>
                          <a:spcPct val="115000"/>
                        </a:lnSpc>
                        <a:spcAft>
                          <a:spcPts val="0"/>
                        </a:spcAft>
                      </a:pPr>
                      <a:r>
                        <a:rPr lang="ru-RU" sz="800">
                          <a:effectLst/>
                        </a:rPr>
                        <a:t>или</a:t>
                      </a:r>
                      <a:endParaRPr lang="ru-RU" sz="1100">
                        <a:effectLst/>
                        <a:latin typeface="Calibri"/>
                        <a:ea typeface="Calibri"/>
                        <a:cs typeface="Times New Roman"/>
                      </a:endParaRPr>
                    </a:p>
                  </a:txBody>
                  <a:tcPr marL="68580" marR="68580" marT="0" marB="0"/>
                </a:tc>
                <a:tc gridSpan="2">
                  <a:txBody>
                    <a:bodyPr/>
                    <a:lstStyle/>
                    <a:p>
                      <a:pPr algn="l">
                        <a:lnSpc>
                          <a:spcPct val="115000"/>
                        </a:lnSpc>
                        <a:spcAft>
                          <a:spcPts val="0"/>
                        </a:spcAft>
                      </a:pPr>
                      <a:r>
                        <a:rPr lang="ru-RU" sz="1000">
                          <a:effectLst/>
                        </a:rPr>
                        <a:t>+</a:t>
                      </a:r>
                      <a:endParaRPr lang="ru-RU" sz="1100">
                        <a:effectLst/>
                        <a:latin typeface="Calibri"/>
                        <a:ea typeface="Calibri"/>
                        <a:cs typeface="Times New Roman"/>
                      </a:endParaRPr>
                    </a:p>
                  </a:txBody>
                  <a:tcPr marL="68580" marR="68580" marT="0" marB="0"/>
                </a:tc>
                <a:tc hMerge="1">
                  <a:txBody>
                    <a:bodyPr/>
                    <a:lstStyle/>
                    <a:p>
                      <a:endParaRPr lang="ru-RU"/>
                    </a:p>
                  </a:txBody>
                  <a:tcPr/>
                </a:tc>
                <a:tc>
                  <a:txBody>
                    <a:bodyPr/>
                    <a:lstStyle/>
                    <a:p>
                      <a:pPr algn="l">
                        <a:lnSpc>
                          <a:spcPct val="115000"/>
                        </a:lnSpc>
                        <a:spcAft>
                          <a:spcPts val="0"/>
                        </a:spcAft>
                      </a:pPr>
                      <a:r>
                        <a:rPr lang="ru-RU" sz="1000" dirty="0">
                          <a:effectLst/>
                        </a:rPr>
                        <a:t> </a:t>
                      </a:r>
                      <a:endParaRPr lang="ru-RU" sz="1100" dirty="0">
                        <a:effectLst/>
                        <a:latin typeface="Calibri"/>
                        <a:ea typeface="Calibri"/>
                        <a:cs typeface="Times New Roman"/>
                      </a:endParaRPr>
                    </a:p>
                  </a:txBody>
                  <a:tcPr marL="68580" marR="68580" marT="0" marB="0"/>
                </a:tc>
              </a:tr>
            </a:tbl>
          </a:graphicData>
        </a:graphic>
      </p:graphicFrame>
      <p:sp>
        <p:nvSpPr>
          <p:cNvPr id="13" name="Rectangle 4"/>
          <p:cNvSpPr>
            <a:spLocks noGrp="1" noChangeArrowheads="1"/>
          </p:cNvSpPr>
          <p:nvPr>
            <p:ph type="title"/>
          </p:nvPr>
        </p:nvSpPr>
        <p:spPr bwMode="auto">
          <a:xfrm>
            <a:off x="1002753" y="384473"/>
            <a:ext cx="7138494"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Определение уровня защищенности </a:t>
            </a:r>
            <a:r>
              <a:rPr kumimoji="0" lang="ru-RU" altLang="ru-RU" sz="1800" b="0" i="0" u="none" strike="noStrike" cap="none" normalizeH="0" baseline="0" dirty="0" err="1"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ПДн</a:t>
            </a:r>
            <a:r>
              <a:rPr kumimoji="0" lang="ru-RU" altLang="ru-RU" sz="1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 согласно «Требованиям </a:t>
            </a:r>
            <a:br>
              <a:rPr kumimoji="0" lang="ru-RU" altLang="ru-RU" sz="1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br>
            <a:r>
              <a:rPr kumimoji="0" lang="ru-RU" altLang="ru-RU" sz="1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к защите персональных данных при их обработке в информационных </a:t>
            </a:r>
            <a:br>
              <a:rPr kumimoji="0" lang="ru-RU" altLang="ru-RU" sz="1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br>
            <a:r>
              <a:rPr kumimoji="0" lang="ru-RU" altLang="ru-RU" sz="1800" b="0"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системах персональных данных»</a:t>
            </a:r>
            <a:endParaRPr kumimoji="0" lang="ru-RU" alt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Овал 15"/>
          <p:cNvSpPr/>
          <p:nvPr/>
        </p:nvSpPr>
        <p:spPr>
          <a:xfrm>
            <a:off x="8460432" y="-99392"/>
            <a:ext cx="666151"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15</a:t>
            </a:r>
            <a:endParaRPr lang="ru-RU" dirty="0"/>
          </a:p>
        </p:txBody>
      </p:sp>
    </p:spTree>
    <p:extLst>
      <p:ext uri="{BB962C8B-B14F-4D97-AF65-F5344CB8AC3E}">
        <p14:creationId xmlns:p14="http://schemas.microsoft.com/office/powerpoint/2010/main" val="295469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ru-RU" sz="1800" dirty="0" smtClean="0">
                <a:latin typeface="Times New Roman" panose="02020603050405020304" pitchFamily="18" charset="0"/>
                <a:cs typeface="Times New Roman" panose="02020603050405020304" pitchFamily="18" charset="0"/>
              </a:rPr>
              <a:t>«Требованиями </a:t>
            </a:r>
            <a:r>
              <a:rPr lang="ru-RU" sz="1800" dirty="0">
                <a:latin typeface="Times New Roman" panose="02020603050405020304" pitchFamily="18" charset="0"/>
                <a:cs typeface="Times New Roman" panose="02020603050405020304" pitchFamily="18" charset="0"/>
              </a:rPr>
              <a:t>к защите персональных данных при их обработке </a:t>
            </a:r>
            <a:br>
              <a:rPr lang="ru-RU" sz="18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в информационных системах персональных данных» определено:</a:t>
            </a:r>
          </a:p>
        </p:txBody>
      </p:sp>
      <p:sp>
        <p:nvSpPr>
          <p:cNvPr id="6" name="Объект 5"/>
          <p:cNvSpPr>
            <a:spLocks noGrp="1"/>
          </p:cNvSpPr>
          <p:nvPr>
            <p:ph idx="1"/>
          </p:nvPr>
        </p:nvSpPr>
        <p:spPr>
          <a:xfrm>
            <a:off x="457200" y="1600200"/>
            <a:ext cx="8453028" cy="5069160"/>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ru-RU" sz="1600" dirty="0">
                <a:solidFill>
                  <a:srgbClr val="000000"/>
                </a:solidFill>
                <a:latin typeface="Times New Roman" panose="02020603050405020304" pitchFamily="18" charset="0"/>
                <a:cs typeface="Times New Roman" panose="02020603050405020304" pitchFamily="18" charset="0"/>
              </a:rPr>
              <a:t>п.13. Для обеспечения 4-го уровня защищенности персональных данных при их обработке в информационных системах необходимо выполнение следующих требований:</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а) организация режима обеспечения безопасности помещений, в которых размещена информационная система, препятствующего возможности неконтролируемого проникновения или пребывания в этих помещениях лиц, не имеющих права доступа в эти помещения;</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б) обеспечение сохранности носителей персональных данных;</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в) утверждение руководителем оператора документа, определяющего перечень лиц, доступ которых к персональным данным, обрабатываемым в информационной системе, необходим для выполнения ими служебных (трудовых) обязанностей;</a:t>
            </a:r>
            <a:br>
              <a:rPr lang="ru-RU" sz="1600" dirty="0">
                <a:solidFill>
                  <a:srgbClr val="000000"/>
                </a:solidFill>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г) использование средств защиты информации, прошедших процедуру оценки соответствия требованиям законодательства Российской Федерации в области обеспечения безопасности информации, в случае, когда применение таких средств необходимо для нейтрализации актуальных угроз</a:t>
            </a:r>
            <a:r>
              <a:rPr lang="ru-RU" sz="1600" dirty="0" smtClean="0">
                <a:solidFill>
                  <a:srgbClr val="000000"/>
                </a:solidFill>
                <a:latin typeface="Times New Roman" panose="02020603050405020304" pitchFamily="18" charset="0"/>
                <a:cs typeface="Times New Roman" panose="02020603050405020304" pitchFamily="18" charset="0"/>
              </a:rPr>
              <a:t>.</a:t>
            </a:r>
          </a:p>
          <a:p>
            <a:pPr marL="0" indent="0">
              <a:buNone/>
            </a:pPr>
            <a:r>
              <a:rPr lang="ru-RU" sz="1600" dirty="0" smtClean="0">
                <a:solidFill>
                  <a:srgbClr val="000000"/>
                </a:solidFill>
                <a:latin typeface="Times New Roman" panose="02020603050405020304" pitchFamily="18" charset="0"/>
                <a:cs typeface="Times New Roman" panose="02020603050405020304" pitchFamily="18" charset="0"/>
              </a:rPr>
              <a:t>14</a:t>
            </a:r>
            <a:r>
              <a:rPr lang="ru-RU" sz="1600" dirty="0">
                <a:solidFill>
                  <a:srgbClr val="000000"/>
                </a:solidFill>
                <a:latin typeface="Times New Roman" panose="02020603050405020304" pitchFamily="18" charset="0"/>
                <a:cs typeface="Times New Roman" panose="02020603050405020304" pitchFamily="18" charset="0"/>
              </a:rPr>
              <a:t>. Для обеспечения 3-го уровня защищенности персональных данных при их обработке в информационных системах помимо выполнения требований, предусмотренных </a:t>
            </a:r>
            <a:r>
              <a:rPr lang="ru-RU" sz="1600" dirty="0" smtClean="0">
                <a:solidFill>
                  <a:srgbClr val="000000"/>
                </a:solidFill>
                <a:latin typeface="Times New Roman" panose="02020603050405020304" pitchFamily="18" charset="0"/>
                <a:cs typeface="Times New Roman" panose="02020603050405020304" pitchFamily="18" charset="0"/>
              </a:rPr>
              <a:t>пунктом 13 </a:t>
            </a:r>
            <a:r>
              <a:rPr lang="ru-RU" sz="1600" dirty="0">
                <a:solidFill>
                  <a:srgbClr val="000000"/>
                </a:solidFill>
                <a:latin typeface="Times New Roman" panose="02020603050405020304" pitchFamily="18" charset="0"/>
                <a:cs typeface="Times New Roman" panose="02020603050405020304" pitchFamily="18" charset="0"/>
              </a:rPr>
              <a:t>настоящего документа, необходимо, чтобы было назначено должностное лицо (работник), ответственный за обеспечение безопасности персональных данных в информационной системе.</a:t>
            </a:r>
            <a:endParaRPr lang="ru-RU" sz="18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3FB1117B-416A-4EA5-9893-843395491FC3}" type="slidenum">
              <a:rPr lang="ru-RU" smtClean="0"/>
              <a:t>16</a:t>
            </a:fld>
            <a:endParaRPr lang="ru-RU"/>
          </a:p>
        </p:txBody>
      </p:sp>
      <p:sp>
        <p:nvSpPr>
          <p:cNvPr id="7" name="Овал 6"/>
          <p:cNvSpPr/>
          <p:nvPr/>
        </p:nvSpPr>
        <p:spPr>
          <a:xfrm>
            <a:off x="8567936" y="0"/>
            <a:ext cx="684584" cy="6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16</a:t>
            </a:r>
            <a:endParaRPr lang="ru-RU" dirty="0"/>
          </a:p>
        </p:txBody>
      </p:sp>
    </p:spTree>
    <p:extLst>
      <p:ext uri="{BB962C8B-B14F-4D97-AF65-F5344CB8AC3E}">
        <p14:creationId xmlns:p14="http://schemas.microsoft.com/office/powerpoint/2010/main" val="139685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2800" dirty="0">
                <a:latin typeface="Times New Roman" panose="02020603050405020304" pitchFamily="18" charset="0"/>
                <a:cs typeface="Times New Roman" panose="02020603050405020304" pitchFamily="18" charset="0"/>
              </a:rPr>
              <a:t>Статья </a:t>
            </a:r>
            <a:r>
              <a:rPr lang="ru-RU" sz="2800" dirty="0" smtClean="0">
                <a:latin typeface="Times New Roman" panose="02020603050405020304" pitchFamily="18" charset="0"/>
                <a:cs typeface="Times New Roman" panose="02020603050405020304" pitchFamily="18" charset="0"/>
              </a:rPr>
              <a:t>19 ФЗ-152. </a:t>
            </a:r>
            <a:r>
              <a:rPr lang="ru-RU" sz="2800" dirty="0">
                <a:latin typeface="Times New Roman" panose="02020603050405020304" pitchFamily="18" charset="0"/>
                <a:cs typeface="Times New Roman" panose="02020603050405020304" pitchFamily="18" charset="0"/>
              </a:rPr>
              <a:t>Меры по обеспечению безопасности персональных данных при их обработке</a:t>
            </a:r>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pPr algn="just"/>
            <a:r>
              <a:rPr lang="ru-RU" sz="3300" dirty="0">
                <a:latin typeface="Times New Roman" panose="02020603050405020304" pitchFamily="18" charset="0"/>
                <a:cs typeface="Times New Roman" panose="02020603050405020304" pitchFamily="18" charset="0"/>
              </a:rPr>
              <a:t>8. </a:t>
            </a:r>
            <a:r>
              <a:rPr lang="ru-RU" sz="3300" dirty="0">
                <a:solidFill>
                  <a:srgbClr val="FF0000"/>
                </a:solidFill>
                <a:latin typeface="Times New Roman" panose="02020603050405020304" pitchFamily="18" charset="0"/>
                <a:cs typeface="Times New Roman" panose="02020603050405020304" pitchFamily="18" charset="0"/>
              </a:rPr>
              <a:t>Контроль и надзор за выполнением организационных и технических мер по обеспечению безопасности персональных данных, установленных в соответствии с настоящей статьей, при обработке персональных данных в государственных информационных системах персональных данных </a:t>
            </a:r>
            <a:r>
              <a:rPr lang="ru-RU" sz="3300" dirty="0">
                <a:latin typeface="Times New Roman" panose="02020603050405020304" pitchFamily="18" charset="0"/>
                <a:cs typeface="Times New Roman" panose="02020603050405020304" pitchFamily="18" charset="0"/>
              </a:rPr>
              <a:t>осуществляются федеральным </a:t>
            </a:r>
            <a:r>
              <a:rPr lang="ru-RU" sz="3300" dirty="0" smtClean="0">
                <a:latin typeface="Times New Roman" panose="02020603050405020304" pitchFamily="18" charset="0"/>
                <a:cs typeface="Times New Roman" panose="02020603050405020304" pitchFamily="18" charset="0"/>
              </a:rPr>
              <a:t>органом исполнительной </a:t>
            </a:r>
            <a:r>
              <a:rPr lang="ru-RU" sz="3300" dirty="0">
                <a:latin typeface="Times New Roman" panose="02020603050405020304" pitchFamily="18" charset="0"/>
                <a:cs typeface="Times New Roman" panose="02020603050405020304" pitchFamily="18" charset="0"/>
              </a:rPr>
              <a:t>власти, уполномоченным в области обеспечения безопасности, и федеральным </a:t>
            </a:r>
            <a:r>
              <a:rPr lang="ru-RU" sz="3400" dirty="0">
                <a:solidFill>
                  <a:srgbClr val="000000"/>
                </a:solidFill>
                <a:latin typeface="Times New Roman" panose="02020603050405020304" pitchFamily="18" charset="0"/>
                <a:cs typeface="Times New Roman" panose="02020603050405020304" pitchFamily="18" charset="0"/>
              </a:rPr>
              <a:t>органом </a:t>
            </a:r>
            <a:r>
              <a:rPr lang="ru-RU" sz="3300" dirty="0" smtClean="0">
                <a:latin typeface="Times New Roman" panose="02020603050405020304" pitchFamily="18" charset="0"/>
                <a:cs typeface="Times New Roman" panose="02020603050405020304" pitchFamily="18" charset="0"/>
              </a:rPr>
              <a:t>исполнительной </a:t>
            </a:r>
            <a:r>
              <a:rPr lang="ru-RU" sz="3300" dirty="0">
                <a:latin typeface="Times New Roman" panose="02020603050405020304" pitchFamily="18" charset="0"/>
                <a:cs typeface="Times New Roman" panose="02020603050405020304" pitchFamily="18" charset="0"/>
              </a:rPr>
              <a:t>власти, уполномоченным в области противодействия техническим разведкам и технической защиты информации, в пределах их полномочий и без права ознакомления с персональными данными, обрабатываемыми в информационных системах персональных данных.</a:t>
            </a:r>
          </a:p>
          <a:p>
            <a:pPr algn="just"/>
            <a:r>
              <a:rPr lang="ru-RU" sz="3300" dirty="0">
                <a:latin typeface="Times New Roman" panose="02020603050405020304" pitchFamily="18" charset="0"/>
                <a:cs typeface="Times New Roman" panose="02020603050405020304" pitchFamily="18" charset="0"/>
              </a:rPr>
              <a:t>9. Федеральный </a:t>
            </a:r>
            <a:r>
              <a:rPr lang="ru-RU" sz="3300" dirty="0" smtClean="0">
                <a:latin typeface="Times New Roman" panose="02020603050405020304" pitchFamily="18" charset="0"/>
                <a:cs typeface="Times New Roman" panose="02020603050405020304" pitchFamily="18" charset="0"/>
              </a:rPr>
              <a:t>орган исполнительной </a:t>
            </a:r>
            <a:r>
              <a:rPr lang="ru-RU" sz="3300" dirty="0">
                <a:latin typeface="Times New Roman" panose="02020603050405020304" pitchFamily="18" charset="0"/>
                <a:cs typeface="Times New Roman" panose="02020603050405020304" pitchFamily="18" charset="0"/>
              </a:rPr>
              <a:t>власти, уполномоченный в области обеспечения безопасности, и федеральный </a:t>
            </a:r>
            <a:r>
              <a:rPr lang="ru-RU" sz="3400" dirty="0">
                <a:solidFill>
                  <a:srgbClr val="000000"/>
                </a:solidFill>
                <a:latin typeface="Times New Roman" panose="02020603050405020304" pitchFamily="18" charset="0"/>
                <a:cs typeface="Times New Roman" panose="02020603050405020304" pitchFamily="18" charset="0"/>
              </a:rPr>
              <a:t>орган</a:t>
            </a:r>
            <a:r>
              <a:rPr lang="ru-RU" sz="3300" dirty="0" smtClean="0">
                <a:latin typeface="Times New Roman" panose="02020603050405020304" pitchFamily="18" charset="0"/>
                <a:cs typeface="Times New Roman" panose="02020603050405020304" pitchFamily="18" charset="0"/>
              </a:rPr>
              <a:t> </a:t>
            </a:r>
            <a:r>
              <a:rPr lang="ru-RU" sz="3300" dirty="0">
                <a:latin typeface="Times New Roman" panose="02020603050405020304" pitchFamily="18" charset="0"/>
                <a:cs typeface="Times New Roman" panose="02020603050405020304" pitchFamily="18" charset="0"/>
              </a:rPr>
              <a:t>исполнительной власти, уполномоченный в области противодействия техническим разведкам и технической защиты информации, </a:t>
            </a:r>
            <a:r>
              <a:rPr lang="ru-RU" sz="3300" dirty="0">
                <a:solidFill>
                  <a:srgbClr val="FF0000"/>
                </a:solidFill>
                <a:latin typeface="Times New Roman" panose="02020603050405020304" pitchFamily="18" charset="0"/>
                <a:cs typeface="Times New Roman" panose="02020603050405020304" pitchFamily="18" charset="0"/>
              </a:rPr>
              <a:t>решением Правительства Российской Федерации с учетом значимости и содержания обрабатываемых персональных данных могут быть наделены полномочиями по контролю за выполнением организационных и технических мер по обеспечению безопасности персональных данных, установленных в соответствии с настоящей статьей, при их обработке в информационных системах персональных данных, эксплуатируемых при осуществлении определенных видов деятельности и не являющихся государственными информационными системами персональных данных</a:t>
            </a:r>
            <a:r>
              <a:rPr lang="ru-RU" sz="3300" dirty="0">
                <a:latin typeface="Times New Roman" panose="02020603050405020304" pitchFamily="18" charset="0"/>
                <a:cs typeface="Times New Roman" panose="02020603050405020304" pitchFamily="18" charset="0"/>
              </a:rPr>
              <a:t>, без права ознакомления с персональными данными, обрабатываемыми в информационных системах персональных данных.</a:t>
            </a:r>
          </a:p>
          <a:p>
            <a:endParaRPr lang="ru-RU" sz="2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3FB1117B-416A-4EA5-9893-843395491FC3}" type="slidenum">
              <a:rPr lang="ru-RU" smtClean="0"/>
              <a:t>17</a:t>
            </a:fld>
            <a:endParaRPr lang="ru-RU"/>
          </a:p>
        </p:txBody>
      </p:sp>
      <p:sp>
        <p:nvSpPr>
          <p:cNvPr id="5" name="Овал 4"/>
          <p:cNvSpPr/>
          <p:nvPr/>
        </p:nvSpPr>
        <p:spPr>
          <a:xfrm>
            <a:off x="8505145" y="0"/>
            <a:ext cx="638855" cy="620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17</a:t>
            </a:r>
            <a:endParaRPr lang="ru-RU" dirty="0"/>
          </a:p>
        </p:txBody>
      </p:sp>
    </p:spTree>
    <p:extLst>
      <p:ext uri="{BB962C8B-B14F-4D97-AF65-F5344CB8AC3E}">
        <p14:creationId xmlns:p14="http://schemas.microsoft.com/office/powerpoint/2010/main" val="376391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pPr algn="just"/>
            <a:r>
              <a:rPr lang="ru-RU" sz="2100" dirty="0" smtClean="0">
                <a:latin typeface="Times New Roman" panose="02020603050405020304" pitchFamily="18" charset="0"/>
                <a:cs typeface="Times New Roman" panose="02020603050405020304" pitchFamily="18" charset="0"/>
              </a:rPr>
              <a:t>Часть 1 статьи </a:t>
            </a:r>
            <a:r>
              <a:rPr lang="ru-RU" sz="2100" dirty="0">
                <a:latin typeface="Times New Roman" panose="02020603050405020304" pitchFamily="18" charset="0"/>
                <a:cs typeface="Times New Roman" panose="02020603050405020304" pitchFamily="18" charset="0"/>
              </a:rPr>
              <a:t>13 ФЗ-152. Особенности обработки персональных данных в государственных или муниципальных информационных системах персональных </a:t>
            </a:r>
            <a:r>
              <a:rPr lang="ru-RU" sz="2100" dirty="0" smtClean="0">
                <a:latin typeface="Times New Roman" panose="02020603050405020304" pitchFamily="18" charset="0"/>
                <a:cs typeface="Times New Roman" panose="02020603050405020304" pitchFamily="18" charset="0"/>
              </a:rPr>
              <a:t>данных</a:t>
            </a:r>
            <a:endParaRPr lang="ru-RU" sz="21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276872"/>
            <a:ext cx="8229600" cy="2376264"/>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endParaRPr lang="ru-RU" sz="2000" dirty="0"/>
          </a:p>
          <a:p>
            <a:pPr algn="just"/>
            <a:r>
              <a:rPr lang="ru-RU" sz="2400" dirty="0">
                <a:latin typeface="Times New Roman" panose="02020603050405020304" pitchFamily="18" charset="0"/>
                <a:cs typeface="Times New Roman" panose="02020603050405020304" pitchFamily="18" charset="0"/>
              </a:rPr>
              <a:t>1. Государственные органы, </a:t>
            </a:r>
            <a:r>
              <a:rPr lang="ru-RU" sz="2400" dirty="0">
                <a:solidFill>
                  <a:srgbClr val="FF0000"/>
                </a:solidFill>
                <a:latin typeface="Times New Roman" panose="02020603050405020304" pitchFamily="18" charset="0"/>
                <a:cs typeface="Times New Roman" panose="02020603050405020304" pitchFamily="18" charset="0"/>
              </a:rPr>
              <a:t>муниципальные органы </a:t>
            </a:r>
            <a:r>
              <a:rPr lang="ru-RU" sz="2400" dirty="0">
                <a:latin typeface="Times New Roman" panose="02020603050405020304" pitchFamily="18" charset="0"/>
                <a:cs typeface="Times New Roman" panose="02020603050405020304" pitchFamily="18" charset="0"/>
              </a:rPr>
              <a:t>создают в пределах своих полномочий, установленных в соответствии с федеральными законами, государственные или </a:t>
            </a:r>
            <a:r>
              <a:rPr lang="ru-RU" sz="2400" dirty="0">
                <a:solidFill>
                  <a:srgbClr val="FF0000"/>
                </a:solidFill>
                <a:latin typeface="Times New Roman" panose="02020603050405020304" pitchFamily="18" charset="0"/>
                <a:cs typeface="Times New Roman" panose="02020603050405020304" pitchFamily="18" charset="0"/>
              </a:rPr>
              <a:t>муниципальные информационные системы </a:t>
            </a:r>
            <a:r>
              <a:rPr lang="ru-RU" sz="2400" dirty="0">
                <a:latin typeface="Times New Roman" panose="02020603050405020304" pitchFamily="18" charset="0"/>
                <a:cs typeface="Times New Roman" panose="02020603050405020304" pitchFamily="18" charset="0"/>
              </a:rPr>
              <a:t>персональных данных.</a:t>
            </a:r>
          </a:p>
          <a:p>
            <a:endParaRPr lang="ru-RU" sz="2000" dirty="0"/>
          </a:p>
        </p:txBody>
      </p:sp>
      <p:sp>
        <p:nvSpPr>
          <p:cNvPr id="4" name="Номер слайда 3"/>
          <p:cNvSpPr>
            <a:spLocks noGrp="1"/>
          </p:cNvSpPr>
          <p:nvPr>
            <p:ph type="sldNum" sz="quarter" idx="12"/>
          </p:nvPr>
        </p:nvSpPr>
        <p:spPr/>
        <p:txBody>
          <a:bodyPr/>
          <a:lstStyle/>
          <a:p>
            <a:fld id="{3FB1117B-416A-4EA5-9893-843395491FC3}" type="slidenum">
              <a:rPr lang="ru-RU" smtClean="0"/>
              <a:t>18</a:t>
            </a:fld>
            <a:endParaRPr lang="ru-RU"/>
          </a:p>
        </p:txBody>
      </p:sp>
      <p:sp>
        <p:nvSpPr>
          <p:cNvPr id="5" name="Овал 4"/>
          <p:cNvSpPr/>
          <p:nvPr/>
        </p:nvSpPr>
        <p:spPr>
          <a:xfrm>
            <a:off x="8495928" y="-111050"/>
            <a:ext cx="648072" cy="587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18</a:t>
            </a:r>
            <a:endParaRPr lang="ru-RU" dirty="0"/>
          </a:p>
        </p:txBody>
      </p:sp>
    </p:spTree>
    <p:extLst>
      <p:ext uri="{BB962C8B-B14F-4D97-AF65-F5344CB8AC3E}">
        <p14:creationId xmlns:p14="http://schemas.microsoft.com/office/powerpoint/2010/main" val="387697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r>
              <a:rPr lang="ru-RU" sz="2100" dirty="0">
                <a:latin typeface="Times New Roman"/>
                <a:ea typeface="Times New Roman"/>
              </a:rPr>
              <a:t>Частью 1 статьи 13 Федерального </a:t>
            </a:r>
            <a:r>
              <a:rPr lang="ru-RU" sz="2100" dirty="0" smtClean="0">
                <a:latin typeface="Times New Roman"/>
                <a:ea typeface="Times New Roman"/>
              </a:rPr>
              <a:t>закона </a:t>
            </a:r>
            <a:r>
              <a:rPr lang="ru-RU" sz="2100" dirty="0">
                <a:latin typeface="Times New Roman"/>
                <a:ea typeface="Times New Roman"/>
              </a:rPr>
              <a:t>от 27.07.2006 N 149-ФЗ «Об информации, информационных технологиях и о защите информации» определено, что: </a:t>
            </a:r>
            <a:endParaRPr lang="ru-RU" sz="2100" dirty="0"/>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indent="0" algn="just">
              <a:spcAft>
                <a:spcPts val="0"/>
              </a:spcAft>
              <a:buNone/>
            </a:pPr>
            <a:r>
              <a:rPr lang="ru-RU" dirty="0" smtClean="0">
                <a:latin typeface="Times New Roman" panose="02020603050405020304" pitchFamily="18" charset="0"/>
                <a:ea typeface="Times New Roman"/>
                <a:cs typeface="Times New Roman" panose="02020603050405020304" pitchFamily="18" charset="0"/>
              </a:rPr>
              <a:t>1</a:t>
            </a:r>
            <a:r>
              <a:rPr lang="ru-RU" dirty="0">
                <a:latin typeface="Times New Roman" panose="02020603050405020304" pitchFamily="18" charset="0"/>
                <a:ea typeface="Times New Roman"/>
                <a:cs typeface="Times New Roman" panose="02020603050405020304" pitchFamily="18" charset="0"/>
              </a:rPr>
              <a:t>. Информационные системы включают в себя:</a:t>
            </a:r>
            <a:endParaRPr lang="ru-RU" sz="1800" dirty="0">
              <a:latin typeface="Times New Roman" panose="02020603050405020304" pitchFamily="18" charset="0"/>
              <a:ea typeface="Times New Roman"/>
              <a:cs typeface="Times New Roman" panose="02020603050405020304" pitchFamily="18" charset="0"/>
            </a:endParaRPr>
          </a:p>
          <a:p>
            <a:pPr indent="0" algn="just">
              <a:spcAft>
                <a:spcPts val="0"/>
              </a:spcAft>
              <a:buNone/>
            </a:pPr>
            <a:r>
              <a:rPr lang="ru-RU" dirty="0">
                <a:latin typeface="Times New Roman" panose="02020603050405020304" pitchFamily="18" charset="0"/>
                <a:ea typeface="Times New Roman"/>
                <a:cs typeface="Times New Roman" panose="02020603050405020304" pitchFamily="18" charset="0"/>
              </a:rPr>
              <a:t>1) государственные информационные системы - федеральные информационные системы и региональные информационные системы, созданные на основании соответственно федеральных законов, законов субъектов Российской Федерации, на основании правовых актов государственных органов;</a:t>
            </a:r>
            <a:endParaRPr lang="ru-RU" sz="1800" dirty="0">
              <a:latin typeface="Times New Roman" panose="02020603050405020304" pitchFamily="18" charset="0"/>
              <a:ea typeface="Times New Roman"/>
              <a:cs typeface="Times New Roman" panose="02020603050405020304" pitchFamily="18" charset="0"/>
            </a:endParaRPr>
          </a:p>
          <a:p>
            <a:pPr indent="0" algn="just">
              <a:spcAft>
                <a:spcPts val="0"/>
              </a:spcAft>
              <a:buNone/>
            </a:pPr>
            <a:r>
              <a:rPr lang="ru-RU" dirty="0">
                <a:latin typeface="Times New Roman" panose="02020603050405020304" pitchFamily="18" charset="0"/>
                <a:ea typeface="Times New Roman"/>
                <a:cs typeface="Times New Roman" panose="02020603050405020304" pitchFamily="18" charset="0"/>
              </a:rPr>
              <a:t>2) </a:t>
            </a:r>
            <a:r>
              <a:rPr lang="ru-RU" dirty="0">
                <a:solidFill>
                  <a:srgbClr val="FF0000"/>
                </a:solidFill>
                <a:latin typeface="Times New Roman" panose="02020603050405020304" pitchFamily="18" charset="0"/>
                <a:ea typeface="Times New Roman"/>
                <a:cs typeface="Times New Roman" panose="02020603050405020304" pitchFamily="18" charset="0"/>
              </a:rPr>
              <a:t>муниципальные информационные системы</a:t>
            </a:r>
            <a:r>
              <a:rPr lang="ru-RU" dirty="0">
                <a:latin typeface="Times New Roman" panose="02020603050405020304" pitchFamily="18" charset="0"/>
                <a:ea typeface="Times New Roman"/>
                <a:cs typeface="Times New Roman" panose="02020603050405020304" pitchFamily="18" charset="0"/>
              </a:rPr>
              <a:t>, созданные на основании решения органа местного самоуправления;</a:t>
            </a:r>
            <a:endParaRPr lang="ru-RU" sz="1800" dirty="0">
              <a:latin typeface="Times New Roman" panose="02020603050405020304" pitchFamily="18" charset="0"/>
              <a:ea typeface="Times New Roman"/>
              <a:cs typeface="Times New Roman" panose="02020603050405020304" pitchFamily="18" charset="0"/>
            </a:endParaRPr>
          </a:p>
          <a:p>
            <a:pPr indent="0" algn="just">
              <a:spcAft>
                <a:spcPts val="0"/>
              </a:spcAft>
              <a:buNone/>
            </a:pPr>
            <a:r>
              <a:rPr lang="ru-RU" dirty="0">
                <a:latin typeface="Times New Roman" panose="02020603050405020304" pitchFamily="18" charset="0"/>
                <a:ea typeface="Times New Roman"/>
                <a:cs typeface="Times New Roman" panose="02020603050405020304" pitchFamily="18" charset="0"/>
              </a:rPr>
              <a:t>3) иные информационные системы.</a:t>
            </a:r>
            <a:endParaRPr lang="ru-RU" sz="1800" dirty="0">
              <a:latin typeface="Times New Roman" panose="02020603050405020304" pitchFamily="18" charset="0"/>
              <a:ea typeface="Times New Roman"/>
              <a:cs typeface="Times New Roman" panose="02020603050405020304" pitchFamily="18" charset="0"/>
            </a:endParaRPr>
          </a:p>
          <a:p>
            <a:endParaRPr lang="ru-RU" dirty="0"/>
          </a:p>
        </p:txBody>
      </p:sp>
      <p:sp>
        <p:nvSpPr>
          <p:cNvPr id="4" name="Номер слайда 3"/>
          <p:cNvSpPr>
            <a:spLocks noGrp="1"/>
          </p:cNvSpPr>
          <p:nvPr>
            <p:ph type="sldNum" sz="quarter" idx="12"/>
          </p:nvPr>
        </p:nvSpPr>
        <p:spPr/>
        <p:txBody>
          <a:bodyPr/>
          <a:lstStyle/>
          <a:p>
            <a:fld id="{3FB1117B-416A-4EA5-9893-843395491FC3}" type="slidenum">
              <a:rPr lang="ru-RU" smtClean="0"/>
              <a:t>19</a:t>
            </a:fld>
            <a:endParaRPr lang="ru-RU"/>
          </a:p>
        </p:txBody>
      </p:sp>
      <p:sp>
        <p:nvSpPr>
          <p:cNvPr id="5" name="Овал 4"/>
          <p:cNvSpPr/>
          <p:nvPr/>
        </p:nvSpPr>
        <p:spPr>
          <a:xfrm>
            <a:off x="8532440" y="0"/>
            <a:ext cx="611560" cy="54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19</a:t>
            </a:r>
            <a:endParaRPr lang="ru-RU" dirty="0"/>
          </a:p>
        </p:txBody>
      </p:sp>
    </p:spTree>
    <p:extLst>
      <p:ext uri="{BB962C8B-B14F-4D97-AF65-F5344CB8AC3E}">
        <p14:creationId xmlns:p14="http://schemas.microsoft.com/office/powerpoint/2010/main" val="193815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2800" dirty="0" smtClean="0">
                <a:latin typeface="Times New Roman" panose="02020603050405020304" pitchFamily="18" charset="0"/>
                <a:cs typeface="Times New Roman" panose="02020603050405020304" pitchFamily="18" charset="0"/>
              </a:rPr>
              <a:t>Нормативные правовые акты РФ принятые в 2007 - </a:t>
            </a:r>
            <a:r>
              <a:rPr lang="ru-RU" sz="2800" dirty="0">
                <a:latin typeface="Times New Roman" panose="02020603050405020304" pitchFamily="18" charset="0"/>
                <a:cs typeface="Times New Roman" panose="02020603050405020304" pitchFamily="18" charset="0"/>
              </a:rPr>
              <a:t>2008 г., в </a:t>
            </a:r>
            <a:r>
              <a:rPr lang="ru-RU" sz="2800" dirty="0" smtClean="0">
                <a:latin typeface="Times New Roman" panose="02020603050405020304" pitchFamily="18" charset="0"/>
                <a:cs typeface="Times New Roman" panose="02020603050405020304" pitchFamily="18" charset="0"/>
              </a:rPr>
              <a:t>соответствии с Федеральным законом от 27.07.2006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152 «О персональных данных»</a:t>
            </a:r>
            <a:endParaRPr lang="ru-RU" sz="280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1" y="1600200"/>
            <a:ext cx="6854890" cy="5141168"/>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pic>
      <p:sp>
        <p:nvSpPr>
          <p:cNvPr id="4" name="Номер слайда 3"/>
          <p:cNvSpPr>
            <a:spLocks noGrp="1"/>
          </p:cNvSpPr>
          <p:nvPr>
            <p:ph type="sldNum" sz="quarter" idx="12"/>
          </p:nvPr>
        </p:nvSpPr>
        <p:spPr/>
        <p:txBody>
          <a:bodyPr/>
          <a:lstStyle/>
          <a:p>
            <a:fld id="{3FB1117B-416A-4EA5-9893-843395491FC3}" type="slidenum">
              <a:rPr lang="ru-RU" smtClean="0"/>
              <a:t>2</a:t>
            </a:fld>
            <a:endParaRPr lang="ru-RU"/>
          </a:p>
        </p:txBody>
      </p:sp>
      <p:sp>
        <p:nvSpPr>
          <p:cNvPr id="6" name="Овал 5"/>
          <p:cNvSpPr/>
          <p:nvPr/>
        </p:nvSpPr>
        <p:spPr>
          <a:xfrm>
            <a:off x="8549254" y="39425"/>
            <a:ext cx="51439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pPr algn="ctr"/>
            <a:r>
              <a:rPr lang="ru-RU" dirty="0" smtClean="0"/>
              <a:t>2</a:t>
            </a:r>
          </a:p>
          <a:p>
            <a:pPr algn="ctr"/>
            <a:endParaRPr lang="ru-RU"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28800"/>
            <a:ext cx="6854890" cy="5141168"/>
          </a:xfrm>
          <a:prstGeom prst="rect">
            <a:avLst/>
          </a:prstGeom>
          <a:extLst/>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288257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r>
              <a:rPr lang="ru-RU" sz="2000" dirty="0">
                <a:latin typeface="Times New Roman" panose="02020603050405020304" pitchFamily="18" charset="0"/>
                <a:cs typeface="Times New Roman" panose="02020603050405020304" pitchFamily="18" charset="0"/>
              </a:rPr>
              <a:t>В соответствии с частью 5 статьи 16 Федерального закона «Об информации, информационных технологиях и о защите информации» ФСТЭК России </a:t>
            </a:r>
            <a:r>
              <a:rPr lang="ru-RU" sz="2000" dirty="0" smtClean="0">
                <a:latin typeface="Times New Roman" panose="02020603050405020304" pitchFamily="18" charset="0"/>
                <a:cs typeface="Times New Roman" panose="02020603050405020304" pitchFamily="18" charset="0"/>
              </a:rPr>
              <a:t>установил:</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997152"/>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lgn="just">
              <a:buNone/>
            </a:pPr>
            <a:r>
              <a:rPr lang="ru-RU" sz="2000" dirty="0" smtClean="0"/>
              <a:t> </a:t>
            </a:r>
            <a:r>
              <a:rPr lang="ru-RU" sz="2000" dirty="0" smtClean="0">
                <a:latin typeface="Times New Roman" panose="02020603050405020304" pitchFamily="18" charset="0"/>
                <a:cs typeface="Times New Roman" panose="02020603050405020304" pitchFamily="18" charset="0"/>
              </a:rPr>
              <a:t>«Требования </a:t>
            </a:r>
            <a:r>
              <a:rPr lang="ru-RU" sz="2000" dirty="0">
                <a:latin typeface="Times New Roman" panose="02020603050405020304" pitchFamily="18" charset="0"/>
                <a:cs typeface="Times New Roman" panose="02020603050405020304" pitchFamily="18" charset="0"/>
              </a:rPr>
              <a:t>о защите информации, не составляющей государственную тайну, содержащейся в государственных информационных системах» </a:t>
            </a:r>
            <a:r>
              <a:rPr lang="ru-RU" sz="2000" dirty="0" smtClean="0">
                <a:latin typeface="Times New Roman" panose="02020603050405020304" pitchFamily="18" charset="0"/>
                <a:cs typeface="Times New Roman" panose="02020603050405020304" pitchFamily="18" charset="0"/>
              </a:rPr>
              <a:t>(приказ </a:t>
            </a:r>
            <a:r>
              <a:rPr lang="ru-RU" sz="2000" dirty="0">
                <a:latin typeface="Times New Roman" panose="02020603050405020304" pitchFamily="18" charset="0"/>
                <a:cs typeface="Times New Roman" panose="02020603050405020304" pitchFamily="18" charset="0"/>
              </a:rPr>
              <a:t>ФСТЭК России от 11 февраля 2013 г. N 17, зарегистрирован Минюстом России 31 мая 2013 г., рег. N 28608).  </a:t>
            </a:r>
          </a:p>
          <a:p>
            <a:pPr marL="0" indent="0" algn="just">
              <a:buNone/>
            </a:pPr>
            <a:r>
              <a:rPr lang="ru-RU" sz="2000" dirty="0" smtClean="0">
                <a:latin typeface="Times New Roman" panose="02020603050405020304" pitchFamily="18" charset="0"/>
                <a:cs typeface="Times New Roman" panose="02020603050405020304" pitchFamily="18" charset="0"/>
              </a:rPr>
              <a:t>В п. 2 «Требований…» </a:t>
            </a:r>
            <a:r>
              <a:rPr lang="ru-RU" sz="2000" dirty="0">
                <a:latin typeface="Times New Roman" panose="02020603050405020304" pitchFamily="18" charset="0"/>
                <a:cs typeface="Times New Roman" panose="02020603050405020304" pitchFamily="18" charset="0"/>
              </a:rPr>
              <a:t>определено, что в данном документе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устанавливаются требования к </a:t>
            </a:r>
            <a:r>
              <a:rPr lang="ru-RU" sz="2000" dirty="0">
                <a:solidFill>
                  <a:srgbClr val="FF0000"/>
                </a:solidFill>
                <a:latin typeface="Times New Roman" panose="02020603050405020304" pitchFamily="18" charset="0"/>
                <a:cs typeface="Times New Roman" panose="02020603050405020304" pitchFamily="18" charset="0"/>
              </a:rPr>
              <a:t>обеспечению защиты информации ограниченного доступа, не содержащей сведения, составляющие государственную тайну,</a:t>
            </a:r>
            <a:r>
              <a:rPr lang="ru-RU" sz="2000" dirty="0">
                <a:latin typeface="Times New Roman" panose="02020603050405020304" pitchFamily="18" charset="0"/>
                <a:cs typeface="Times New Roman" panose="02020603050405020304" pitchFamily="18" charset="0"/>
              </a:rPr>
              <a:t> от утечки по техническим каналам, несанкционированного доступа, специальных воздействий на такую информацию (носители информации) в целях ее добывания, уничтожения, искажения или блокирования доступа к ней при обработке указанной информации в государственных информационных системах</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п. </a:t>
            </a:r>
            <a:r>
              <a:rPr lang="ru-RU" sz="2000" dirty="0" smtClean="0">
                <a:latin typeface="Times New Roman" panose="02020603050405020304" pitchFamily="18" charset="0"/>
                <a:cs typeface="Times New Roman" panose="02020603050405020304" pitchFamily="18" charset="0"/>
              </a:rPr>
              <a:t>3 – что «… </a:t>
            </a:r>
            <a:r>
              <a:rPr lang="ru-RU" sz="2000" dirty="0">
                <a:latin typeface="Times New Roman" panose="02020603050405020304" pitchFamily="18" charset="0"/>
                <a:cs typeface="Times New Roman" panose="02020603050405020304" pitchFamily="18" charset="0"/>
              </a:rPr>
              <a:t>требования являются обязательными при обработке информации в государственных информационных системах, функционирующих на территории Российской Федерации, а также в </a:t>
            </a:r>
            <a:r>
              <a:rPr lang="ru-RU" sz="2000" dirty="0">
                <a:solidFill>
                  <a:srgbClr val="FF0000"/>
                </a:solidFill>
                <a:latin typeface="Times New Roman" panose="02020603050405020304" pitchFamily="18" charset="0"/>
                <a:cs typeface="Times New Roman" panose="02020603050405020304" pitchFamily="18" charset="0"/>
              </a:rPr>
              <a:t>муниципальных информационных системах</a:t>
            </a:r>
            <a:r>
              <a:rPr lang="ru-RU" sz="2000" dirty="0">
                <a:latin typeface="Times New Roman" panose="02020603050405020304" pitchFamily="18" charset="0"/>
                <a:cs typeface="Times New Roman" panose="02020603050405020304" pitchFamily="18" charset="0"/>
              </a:rPr>
              <a:t>, если иное не установлено законодательством Российской Федерации о местном самоуправлении.</a:t>
            </a:r>
          </a:p>
          <a:p>
            <a:pPr marL="0" indent="0">
              <a:buNone/>
            </a:pPr>
            <a:endParaRPr lang="ru-RU" sz="2000" dirty="0"/>
          </a:p>
        </p:txBody>
      </p:sp>
      <p:sp>
        <p:nvSpPr>
          <p:cNvPr id="4" name="Номер слайда 3"/>
          <p:cNvSpPr>
            <a:spLocks noGrp="1"/>
          </p:cNvSpPr>
          <p:nvPr>
            <p:ph type="sldNum" sz="quarter" idx="12"/>
          </p:nvPr>
        </p:nvSpPr>
        <p:spPr/>
        <p:txBody>
          <a:bodyPr/>
          <a:lstStyle/>
          <a:p>
            <a:fld id="{3FB1117B-416A-4EA5-9893-843395491FC3}" type="slidenum">
              <a:rPr lang="ru-RU" smtClean="0"/>
              <a:t>20</a:t>
            </a:fld>
            <a:endParaRPr lang="ru-RU"/>
          </a:p>
        </p:txBody>
      </p:sp>
      <p:sp>
        <p:nvSpPr>
          <p:cNvPr id="5" name="Овал 4"/>
          <p:cNvSpPr/>
          <p:nvPr/>
        </p:nvSpPr>
        <p:spPr>
          <a:xfrm>
            <a:off x="8604448" y="-53042"/>
            <a:ext cx="648072" cy="529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20</a:t>
            </a:r>
            <a:endParaRPr lang="ru-RU" dirty="0"/>
          </a:p>
        </p:txBody>
      </p:sp>
    </p:spTree>
    <p:extLst>
      <p:ext uri="{BB962C8B-B14F-4D97-AF65-F5344CB8AC3E}">
        <p14:creationId xmlns:p14="http://schemas.microsoft.com/office/powerpoint/2010/main" val="404872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2400" dirty="0" smtClean="0">
                <a:latin typeface="Times New Roman" panose="02020603050405020304" pitchFamily="18" charset="0"/>
                <a:cs typeface="Times New Roman" panose="02020603050405020304" pitchFamily="18" charset="0"/>
              </a:rPr>
              <a:t>Документы принятые регуляторами в 2008 г. в соответствии с постановлением правительства РФ от 17.11.2007  № 781</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2" y="1600200"/>
            <a:ext cx="6977748" cy="5233312"/>
          </a:xfrm>
          <a:prstGeom prst="rect">
            <a:avLst/>
          </a:prstGeom>
          <a:ln/>
          <a:extLst/>
        </p:spPr>
        <p:style>
          <a:lnRef idx="2">
            <a:schemeClr val="accent5"/>
          </a:lnRef>
          <a:fillRef idx="1">
            <a:schemeClr val="lt1"/>
          </a:fillRef>
          <a:effectRef idx="0">
            <a:schemeClr val="accent5"/>
          </a:effectRef>
          <a:fontRef idx="minor">
            <a:schemeClr val="dk1"/>
          </a:fontRef>
        </p:style>
      </p:pic>
      <p:sp>
        <p:nvSpPr>
          <p:cNvPr id="5" name="Номер слайда 4"/>
          <p:cNvSpPr>
            <a:spLocks noGrp="1"/>
          </p:cNvSpPr>
          <p:nvPr>
            <p:ph type="sldNum" sz="quarter" idx="12"/>
          </p:nvPr>
        </p:nvSpPr>
        <p:spPr/>
        <p:txBody>
          <a:bodyPr/>
          <a:lstStyle/>
          <a:p>
            <a:fld id="{3FB1117B-416A-4EA5-9893-843395491FC3}" type="slidenum">
              <a:rPr lang="ru-RU" smtClean="0"/>
              <a:t>3</a:t>
            </a:fld>
            <a:endParaRPr lang="ru-RU"/>
          </a:p>
        </p:txBody>
      </p:sp>
      <p:sp>
        <p:nvSpPr>
          <p:cNvPr id="6" name="Овал 5"/>
          <p:cNvSpPr/>
          <p:nvPr/>
        </p:nvSpPr>
        <p:spPr>
          <a:xfrm>
            <a:off x="8639944" y="-13347"/>
            <a:ext cx="504056"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endParaRPr lang="ru-RU"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692" y="1624688"/>
            <a:ext cx="6977748" cy="5233312"/>
          </a:xfrm>
          <a:prstGeom prst="rect">
            <a:avLst/>
          </a:prstGeom>
          <a:ex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1218210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2400" dirty="0" smtClean="0"/>
              <a:t>В феврале 2010 г. ФСТЭК России утверждает «Положение о методах и способах защиты информации в информационных системах персональных данных»</a:t>
            </a:r>
            <a:endParaRPr lang="ru-RU"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92" y="1600200"/>
            <a:ext cx="7010398" cy="5257800"/>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pic>
      <p:sp>
        <p:nvSpPr>
          <p:cNvPr id="5" name="Номер слайда 4"/>
          <p:cNvSpPr>
            <a:spLocks noGrp="1"/>
          </p:cNvSpPr>
          <p:nvPr>
            <p:ph type="sldNum" sz="quarter" idx="12"/>
          </p:nvPr>
        </p:nvSpPr>
        <p:spPr/>
        <p:txBody>
          <a:bodyPr/>
          <a:lstStyle/>
          <a:p>
            <a:fld id="{3FB1117B-416A-4EA5-9893-843395491FC3}" type="slidenum">
              <a:rPr lang="ru-RU" smtClean="0"/>
              <a:t>4</a:t>
            </a:fld>
            <a:endParaRPr lang="ru-RU"/>
          </a:p>
        </p:txBody>
      </p:sp>
      <p:sp>
        <p:nvSpPr>
          <p:cNvPr id="6" name="Овал 5"/>
          <p:cNvSpPr/>
          <p:nvPr/>
        </p:nvSpPr>
        <p:spPr>
          <a:xfrm>
            <a:off x="8666219" y="0"/>
            <a:ext cx="477781" cy="476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a:t>
            </a:r>
            <a:endParaRPr lang="ru-RU" dirty="0"/>
          </a:p>
        </p:txBody>
      </p:sp>
    </p:spTree>
    <p:extLst>
      <p:ext uri="{BB962C8B-B14F-4D97-AF65-F5344CB8AC3E}">
        <p14:creationId xmlns:p14="http://schemas.microsoft.com/office/powerpoint/2010/main" val="3873325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16633"/>
            <a:ext cx="7992888" cy="646330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dirty="0" smtClean="0">
                <a:latin typeface="Times New Roman"/>
                <a:ea typeface="Times New Roman"/>
              </a:rPr>
              <a:t>	</a:t>
            </a:r>
            <a:r>
              <a:rPr lang="ru-RU" dirty="0" smtClean="0">
                <a:solidFill>
                  <a:srgbClr val="FF0000"/>
                </a:solidFill>
                <a:latin typeface="Times New Roman"/>
                <a:ea typeface="Times New Roman"/>
              </a:rPr>
              <a:t>Федеральным законом от 25.07.2011 </a:t>
            </a:r>
            <a:r>
              <a:rPr lang="en-US" dirty="0" smtClean="0">
                <a:solidFill>
                  <a:srgbClr val="FF0000"/>
                </a:solidFill>
                <a:latin typeface="Times New Roman"/>
                <a:ea typeface="Times New Roman"/>
              </a:rPr>
              <a:t>N 261-</a:t>
            </a:r>
            <a:r>
              <a:rPr lang="ru-RU" dirty="0" smtClean="0">
                <a:solidFill>
                  <a:srgbClr val="FF0000"/>
                </a:solidFill>
                <a:latin typeface="Times New Roman"/>
                <a:ea typeface="Times New Roman"/>
              </a:rPr>
              <a:t>ФЗ «О внесении изменений в федеральный закон «О персональных данных» произведены существенные изменения в алгоритме проведения работ по обеспечению безопасности персональных данных, а именно, ключевые положения:</a:t>
            </a:r>
          </a:p>
          <a:p>
            <a:pPr algn="just"/>
            <a:endParaRPr lang="ru-RU" dirty="0" smtClean="0">
              <a:latin typeface="Times New Roman"/>
              <a:ea typeface="Times New Roman"/>
            </a:endParaRPr>
          </a:p>
          <a:p>
            <a:pPr algn="just"/>
            <a:r>
              <a:rPr lang="ru-RU" sz="1600" dirty="0" smtClean="0">
                <a:latin typeface="Times New Roman"/>
                <a:ea typeface="Times New Roman"/>
              </a:rPr>
              <a:t>1. Часть 3 вновь введенной статьи 18.1:</a:t>
            </a:r>
          </a:p>
          <a:p>
            <a:pPr algn="just"/>
            <a:r>
              <a:rPr lang="ru-RU" sz="1600" dirty="0" smtClean="0">
                <a:latin typeface="Times New Roman"/>
                <a:ea typeface="Times New Roman"/>
              </a:rPr>
              <a:t>«Правительство Российской Федерации устанавливает перечень мер, направленных на обеспечение выполнения обязанностей, предусмотренных настоящим Федеральным законом и принятыми в соответствии с ним нормативными правовыми актами, операторами, являющимися государственными или муниципальными органами».</a:t>
            </a:r>
          </a:p>
          <a:p>
            <a:pPr algn="just"/>
            <a:endParaRPr lang="ru-RU" sz="1600" dirty="0" smtClean="0">
              <a:latin typeface="Times New Roman"/>
              <a:ea typeface="Times New Roman"/>
            </a:endParaRPr>
          </a:p>
          <a:p>
            <a:pPr algn="just"/>
            <a:r>
              <a:rPr lang="ru-RU" sz="1600" dirty="0" smtClean="0">
                <a:latin typeface="Times New Roman"/>
                <a:ea typeface="Times New Roman"/>
              </a:rPr>
              <a:t>2. Часть 3 статьи 19: «Правительство </a:t>
            </a:r>
            <a:r>
              <a:rPr lang="ru-RU" sz="1600" dirty="0">
                <a:latin typeface="Times New Roman"/>
                <a:ea typeface="Times New Roman"/>
              </a:rPr>
              <a:t>Российской Федерации с учетом возможного вреда субъекту персональных данных, объема и содержания обрабатываемых персональных данных, вида деятельности, при осуществлении которого обрабатываются персональные данные, актуальности угроз безопасности персональных данных устанавливает</a:t>
            </a:r>
            <a:r>
              <a:rPr lang="ru-RU" sz="1600" dirty="0" smtClean="0">
                <a:latin typeface="Times New Roman"/>
                <a:ea typeface="Times New Roman"/>
              </a:rPr>
              <a:t>:</a:t>
            </a:r>
          </a:p>
          <a:p>
            <a:pPr algn="just"/>
            <a:endParaRPr lang="ru-RU" sz="1600" dirty="0">
              <a:latin typeface="Times New Roman"/>
              <a:ea typeface="Times New Roman"/>
            </a:endParaRPr>
          </a:p>
          <a:p>
            <a:pPr marL="342900" indent="-342900" algn="just">
              <a:buAutoNum type="arabicParenR"/>
            </a:pPr>
            <a:r>
              <a:rPr lang="ru-RU" sz="1600" dirty="0" smtClean="0">
                <a:latin typeface="Times New Roman"/>
                <a:ea typeface="Times New Roman"/>
              </a:rPr>
              <a:t>уровни </a:t>
            </a:r>
            <a:r>
              <a:rPr lang="ru-RU" sz="1600" dirty="0">
                <a:latin typeface="Times New Roman"/>
                <a:ea typeface="Times New Roman"/>
              </a:rPr>
              <a:t>защищенности персональных данных при их обработке в информационных системах персональных данных в зависимости от угроз безопасности этих данных</a:t>
            </a:r>
            <a:r>
              <a:rPr lang="ru-RU" sz="1600" dirty="0" smtClean="0">
                <a:latin typeface="Times New Roman"/>
                <a:ea typeface="Times New Roman"/>
              </a:rPr>
              <a:t>;</a:t>
            </a:r>
          </a:p>
          <a:p>
            <a:pPr marL="342900" indent="-342900" algn="just">
              <a:buAutoNum type="arabicParenR"/>
            </a:pPr>
            <a:endParaRPr lang="ru-RU" sz="1600" dirty="0">
              <a:latin typeface="Times New Roman"/>
              <a:ea typeface="Times New Roman"/>
            </a:endParaRPr>
          </a:p>
          <a:p>
            <a:pPr algn="just"/>
            <a:r>
              <a:rPr lang="ru-RU" sz="1600" dirty="0">
                <a:latin typeface="Times New Roman"/>
                <a:ea typeface="Times New Roman"/>
              </a:rPr>
              <a:t>2) требования к защите персональных данных при их обработке в информационных системах персональных данных, исполнение которых обеспечивает установленные уровни защищенности персональных </a:t>
            </a:r>
            <a:r>
              <a:rPr lang="ru-RU" sz="1600" dirty="0" smtClean="0">
                <a:latin typeface="Times New Roman"/>
                <a:ea typeface="Times New Roman"/>
              </a:rPr>
              <a:t>данных …</a:t>
            </a:r>
          </a:p>
          <a:p>
            <a:pPr algn="just"/>
            <a:endParaRPr lang="ru-RU" sz="1600" dirty="0">
              <a:latin typeface="Times New Roman"/>
              <a:ea typeface="Times New Roman"/>
            </a:endParaRPr>
          </a:p>
          <a:p>
            <a:pPr algn="just"/>
            <a:endParaRPr lang="ru-RU" dirty="0" smtClean="0">
              <a:latin typeface="Times New Roman"/>
              <a:ea typeface="Times New Roman"/>
            </a:endParaRPr>
          </a:p>
          <a:p>
            <a:pPr algn="just"/>
            <a:endParaRPr lang="ru-RU" dirty="0" smtClean="0">
              <a:latin typeface="Times New Roman"/>
              <a:ea typeface="Times New Roman"/>
            </a:endParaRPr>
          </a:p>
        </p:txBody>
      </p:sp>
      <p:sp>
        <p:nvSpPr>
          <p:cNvPr id="5" name="Номер слайда 4"/>
          <p:cNvSpPr>
            <a:spLocks noGrp="1"/>
          </p:cNvSpPr>
          <p:nvPr>
            <p:ph type="sldNum" sz="quarter" idx="12"/>
          </p:nvPr>
        </p:nvSpPr>
        <p:spPr/>
        <p:txBody>
          <a:bodyPr/>
          <a:lstStyle/>
          <a:p>
            <a:fld id="{3FB1117B-416A-4EA5-9893-843395491FC3}" type="slidenum">
              <a:rPr lang="ru-RU" smtClean="0"/>
              <a:t>5</a:t>
            </a:fld>
            <a:endParaRPr lang="ru-RU"/>
          </a:p>
        </p:txBody>
      </p:sp>
      <p:sp>
        <p:nvSpPr>
          <p:cNvPr id="6" name="Овал 5"/>
          <p:cNvSpPr/>
          <p:nvPr/>
        </p:nvSpPr>
        <p:spPr>
          <a:xfrm>
            <a:off x="8604448" y="0"/>
            <a:ext cx="545097" cy="54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5</a:t>
            </a:r>
            <a:endParaRPr lang="ru-RU" dirty="0"/>
          </a:p>
        </p:txBody>
      </p:sp>
    </p:spTree>
    <p:extLst>
      <p:ext uri="{BB962C8B-B14F-4D97-AF65-F5344CB8AC3E}">
        <p14:creationId xmlns:p14="http://schemas.microsoft.com/office/powerpoint/2010/main" val="187205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12845"/>
            <a:ext cx="8712968"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dirty="0" smtClean="0">
                <a:latin typeface="Times New Roman"/>
                <a:ea typeface="Times New Roman"/>
              </a:rPr>
              <a:t>3. </a:t>
            </a:r>
            <a:r>
              <a:rPr lang="ru-RU" dirty="0">
                <a:latin typeface="Times New Roman"/>
                <a:ea typeface="Times New Roman"/>
              </a:rPr>
              <a:t>Часть 5 статьи 19: «Федеральные органы исполнительной власти, осуществляющие функции по выработке государственной политики и нормативно-правовому регулированию в установленной сфере деятельности, органы государственной власти субъектов Российской Федерации, Банк России, органы государственных внебюджетных фондов, иные государственные органы в пределах своих полномочий принимают нормативные правовые акты, в которых определяют угрозы безопасности персональных данных, актуальные при обработке персональных данных в информационных системах персональных данных, эксплуатируемых при осуществлении соответствующих видов деятельности, с учетом содержания персональных данных, характера и способов их обработки</a:t>
            </a:r>
            <a:r>
              <a:rPr lang="ru-RU" dirty="0" smtClean="0">
                <a:latin typeface="Times New Roman"/>
                <a:ea typeface="Times New Roman"/>
              </a:rPr>
              <a:t>».</a:t>
            </a:r>
          </a:p>
          <a:p>
            <a:pPr algn="just"/>
            <a:endParaRPr lang="ru-RU" dirty="0" smtClean="0">
              <a:latin typeface="Times New Roman"/>
              <a:ea typeface="Times New Roman"/>
            </a:endParaRPr>
          </a:p>
          <a:p>
            <a:pPr algn="just"/>
            <a:r>
              <a:rPr lang="ru-RU" dirty="0">
                <a:latin typeface="Times New Roman"/>
                <a:ea typeface="Times New Roman"/>
              </a:rPr>
              <a:t>4. Часть 7 статьи 19: «Проекты нормативных правовых актов, указанных в </a:t>
            </a:r>
            <a:r>
              <a:rPr lang="ru-RU" dirty="0" smtClean="0">
                <a:latin typeface="Times New Roman"/>
                <a:ea typeface="Times New Roman"/>
              </a:rPr>
              <a:t>части 5 настоящей </a:t>
            </a:r>
            <a:r>
              <a:rPr lang="ru-RU" dirty="0">
                <a:latin typeface="Times New Roman"/>
                <a:ea typeface="Times New Roman"/>
              </a:rPr>
              <a:t>статьи, подлежат согласованию с федеральным органом исполнительной власти, уполномоченным в области обеспечения безопасности, и федеральным органом исполнительной власти, уполномоченным в области противодействия техническим разведкам и технической защиты информации».</a:t>
            </a:r>
          </a:p>
        </p:txBody>
      </p:sp>
      <p:sp>
        <p:nvSpPr>
          <p:cNvPr id="5" name="Номер слайда 4"/>
          <p:cNvSpPr>
            <a:spLocks noGrp="1"/>
          </p:cNvSpPr>
          <p:nvPr>
            <p:ph type="sldNum" sz="quarter" idx="12"/>
          </p:nvPr>
        </p:nvSpPr>
        <p:spPr/>
        <p:txBody>
          <a:bodyPr/>
          <a:lstStyle/>
          <a:p>
            <a:fld id="{3FB1117B-416A-4EA5-9893-843395491FC3}" type="slidenum">
              <a:rPr lang="ru-RU" smtClean="0"/>
              <a:t>6</a:t>
            </a:fld>
            <a:endParaRPr lang="ru-RU"/>
          </a:p>
        </p:txBody>
      </p:sp>
      <p:sp>
        <p:nvSpPr>
          <p:cNvPr id="6" name="Овал 5"/>
          <p:cNvSpPr/>
          <p:nvPr/>
        </p:nvSpPr>
        <p:spPr>
          <a:xfrm>
            <a:off x="8676456" y="21181"/>
            <a:ext cx="467544" cy="515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6</a:t>
            </a:r>
            <a:endParaRPr lang="ru-RU" dirty="0"/>
          </a:p>
        </p:txBody>
      </p:sp>
    </p:spTree>
    <p:extLst>
      <p:ext uri="{BB962C8B-B14F-4D97-AF65-F5344CB8AC3E}">
        <p14:creationId xmlns:p14="http://schemas.microsoft.com/office/powerpoint/2010/main" val="319507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0912" y="188639"/>
            <a:ext cx="8496944" cy="67403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a:latin typeface="Times New Roman"/>
                <a:ea typeface="Times New Roman"/>
              </a:rPr>
              <a:t>	</a:t>
            </a:r>
          </a:p>
          <a:p>
            <a:pPr algn="just"/>
            <a:r>
              <a:rPr lang="ru-RU" dirty="0">
                <a:latin typeface="Times New Roman"/>
                <a:ea typeface="Times New Roman"/>
              </a:rPr>
              <a:t>	Постановлением правительства РФ от 01.11.2012 № 1119 утверждены «Требования к защите персональных данных при их обработке в информационных системах персональных данных</a:t>
            </a:r>
            <a:r>
              <a:rPr lang="ru-RU" dirty="0" smtClean="0">
                <a:latin typeface="Times New Roman"/>
                <a:ea typeface="Times New Roman"/>
              </a:rPr>
              <a:t>», устанавливающие </a:t>
            </a:r>
            <a:r>
              <a:rPr lang="ru-RU" dirty="0">
                <a:latin typeface="Times New Roman"/>
                <a:ea typeface="Times New Roman"/>
              </a:rPr>
              <a:t>требования к защите персональных данных при их обработке в информационных системах персональных данных и уровни защищенности таких данных</a:t>
            </a:r>
            <a:r>
              <a:rPr lang="ru-RU" dirty="0" smtClean="0">
                <a:latin typeface="Times New Roman"/>
                <a:ea typeface="Times New Roman"/>
              </a:rPr>
              <a:t>.</a:t>
            </a:r>
          </a:p>
          <a:p>
            <a:pPr algn="just"/>
            <a:endParaRPr lang="ru-RU" dirty="0">
              <a:latin typeface="Times New Roman"/>
              <a:ea typeface="Times New Roman"/>
            </a:endParaRPr>
          </a:p>
          <a:p>
            <a:pPr algn="just"/>
            <a:r>
              <a:rPr lang="ru-RU" dirty="0" smtClean="0">
                <a:latin typeface="Times New Roman"/>
                <a:ea typeface="Times New Roman"/>
              </a:rPr>
              <a:t>	Пунктом 2 </a:t>
            </a:r>
            <a:r>
              <a:rPr lang="ru-RU" dirty="0">
                <a:latin typeface="Times New Roman"/>
                <a:ea typeface="Times New Roman"/>
              </a:rPr>
              <a:t>«Требований …» определено: «Безопасность персональных данных при их обработке в информационной системе обеспечивается с помощью системы защиты персональных данных, нейтрализующей актуальные угрозы, определенные в соответствии с частью 5 статьи 19 федерального закона «О персональных данных</a:t>
            </a:r>
            <a:r>
              <a:rPr lang="ru-RU" dirty="0" smtClean="0">
                <a:latin typeface="Times New Roman"/>
                <a:ea typeface="Times New Roman"/>
              </a:rPr>
              <a:t>».</a:t>
            </a:r>
          </a:p>
          <a:p>
            <a:pPr algn="just"/>
            <a:endParaRPr lang="ru-RU" dirty="0" smtClean="0">
              <a:latin typeface="Times New Roman"/>
              <a:ea typeface="Times New Roman"/>
            </a:endParaRPr>
          </a:p>
          <a:p>
            <a:pPr algn="just"/>
            <a:r>
              <a:rPr lang="ru-RU" dirty="0" smtClean="0">
                <a:latin typeface="Times New Roman"/>
                <a:ea typeface="Times New Roman"/>
              </a:rPr>
              <a:t>	Таким образом, </a:t>
            </a:r>
            <a:r>
              <a:rPr lang="ru-RU" dirty="0">
                <a:latin typeface="Times New Roman"/>
                <a:ea typeface="Times New Roman"/>
              </a:rPr>
              <a:t>для того чтобы обеспечить безопасность персональных данных нужно нейтрализовать актуальные угрозы определенные в НПА органов государственной власти</a:t>
            </a:r>
            <a:r>
              <a:rPr lang="ru-RU" dirty="0" smtClean="0">
                <a:latin typeface="Times New Roman"/>
                <a:ea typeface="Times New Roman"/>
              </a:rPr>
              <a:t>.</a:t>
            </a:r>
          </a:p>
          <a:p>
            <a:pPr algn="just"/>
            <a:endParaRPr lang="ru-RU" dirty="0">
              <a:latin typeface="Times New Roman"/>
              <a:ea typeface="Times New Roman"/>
            </a:endParaRPr>
          </a:p>
          <a:p>
            <a:pPr algn="just"/>
            <a:r>
              <a:rPr lang="ru-RU" dirty="0" smtClean="0">
                <a:latin typeface="Times New Roman"/>
              </a:rPr>
              <a:t>	Согласно </a:t>
            </a:r>
            <a:r>
              <a:rPr lang="ru-RU" dirty="0">
                <a:latin typeface="Times New Roman"/>
              </a:rPr>
              <a:t>п. 7 «Требований …» указанные НПА также необходимы для определения типа угроз актуальных для информационной системы персональных данных.</a:t>
            </a:r>
          </a:p>
          <a:p>
            <a:pPr algn="just"/>
            <a:endParaRPr lang="ru-RU" dirty="0">
              <a:latin typeface="Times New Roman"/>
            </a:endParaRPr>
          </a:p>
          <a:p>
            <a:pPr algn="just"/>
            <a:endParaRPr lang="ru-RU" dirty="0">
              <a:latin typeface="Times New Roman"/>
              <a:ea typeface="Times New Roman"/>
            </a:endParaRPr>
          </a:p>
          <a:p>
            <a:pPr algn="just"/>
            <a:endParaRPr lang="ru-RU" dirty="0">
              <a:latin typeface="Times New Roman"/>
              <a:ea typeface="Times New Roman"/>
            </a:endParaRPr>
          </a:p>
          <a:p>
            <a:pPr algn="just"/>
            <a:endParaRPr lang="ru-RU"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p:txBody>
          <a:bodyPr/>
          <a:lstStyle/>
          <a:p>
            <a:fld id="{3FB1117B-416A-4EA5-9893-843395491FC3}" type="slidenum">
              <a:rPr lang="ru-RU" smtClean="0"/>
              <a:t>7</a:t>
            </a:fld>
            <a:endParaRPr lang="ru-RU"/>
          </a:p>
        </p:txBody>
      </p:sp>
      <p:sp>
        <p:nvSpPr>
          <p:cNvPr id="7" name="Овал 6"/>
          <p:cNvSpPr/>
          <p:nvPr/>
        </p:nvSpPr>
        <p:spPr>
          <a:xfrm>
            <a:off x="8676456" y="-24670"/>
            <a:ext cx="467544"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7</a:t>
            </a:r>
            <a:endParaRPr lang="ru-RU" dirty="0"/>
          </a:p>
        </p:txBody>
      </p:sp>
    </p:spTree>
    <p:extLst>
      <p:ext uri="{BB962C8B-B14F-4D97-AF65-F5344CB8AC3E}">
        <p14:creationId xmlns:p14="http://schemas.microsoft.com/office/powerpoint/2010/main" val="385479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260648"/>
            <a:ext cx="8640960" cy="3139321"/>
          </a:xfrm>
          <a:prstGeom prst="rect">
            <a:avLst/>
          </a:prstGeom>
        </p:spPr>
        <p:txBody>
          <a:bodyPr wrap="square">
            <a:spAutoFit/>
          </a:bodyPr>
          <a:lstStyle/>
          <a:p>
            <a:pPr algn="just"/>
            <a:endParaRPr lang="ru-RU" dirty="0" smtClean="0">
              <a:latin typeface="Times New Roman"/>
            </a:endParaRPr>
          </a:p>
          <a:p>
            <a:pPr algn="just"/>
            <a:endParaRPr lang="ru-RU" dirty="0" smtClean="0">
              <a:latin typeface="Times New Roman"/>
            </a:endParaRPr>
          </a:p>
          <a:p>
            <a:pPr algn="just"/>
            <a:endParaRPr lang="ru-RU" dirty="0">
              <a:latin typeface="Times New Roman"/>
            </a:endParaRPr>
          </a:p>
          <a:p>
            <a:pPr algn="just"/>
            <a:endParaRPr lang="ru-RU" dirty="0" smtClean="0">
              <a:latin typeface="Times New Roman"/>
            </a:endParaRPr>
          </a:p>
          <a:p>
            <a:pPr algn="just"/>
            <a:endParaRPr lang="ru-RU" dirty="0">
              <a:latin typeface="Times New Roman"/>
            </a:endParaRPr>
          </a:p>
          <a:p>
            <a:pPr algn="just"/>
            <a:endParaRPr lang="ru-RU" dirty="0" smtClean="0">
              <a:latin typeface="Times New Roman"/>
            </a:endParaRPr>
          </a:p>
          <a:p>
            <a:pPr algn="just"/>
            <a:endParaRPr lang="ru-RU" dirty="0">
              <a:latin typeface="Times New Roman"/>
            </a:endParaRPr>
          </a:p>
          <a:p>
            <a:pPr algn="just"/>
            <a:endParaRPr lang="ru-RU" dirty="0" smtClean="0">
              <a:latin typeface="Times New Roman"/>
            </a:endParaRPr>
          </a:p>
          <a:p>
            <a:pPr algn="just"/>
            <a:endParaRPr lang="ru-RU" dirty="0">
              <a:latin typeface="Times New Roman"/>
            </a:endParaRPr>
          </a:p>
          <a:p>
            <a:pPr algn="just"/>
            <a:endParaRPr lang="ru-RU" dirty="0" smtClean="0">
              <a:latin typeface="Times New Roman"/>
            </a:endParaRPr>
          </a:p>
          <a:p>
            <a:pPr algn="just"/>
            <a:endParaRPr lang="ru-RU" dirty="0"/>
          </a:p>
        </p:txBody>
      </p:sp>
      <p:sp>
        <p:nvSpPr>
          <p:cNvPr id="6" name="Прямоугольник 5"/>
          <p:cNvSpPr/>
          <p:nvPr/>
        </p:nvSpPr>
        <p:spPr>
          <a:xfrm>
            <a:off x="323528" y="476672"/>
            <a:ext cx="8568952" cy="55092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dirty="0" smtClean="0">
                <a:latin typeface="Times New Roman"/>
              </a:rPr>
              <a:t>	</a:t>
            </a:r>
            <a:r>
              <a:rPr lang="ru-RU" sz="2200" dirty="0" smtClean="0">
                <a:latin typeface="Times New Roman"/>
              </a:rPr>
              <a:t>Но в </a:t>
            </a:r>
            <a:r>
              <a:rPr lang="ru-RU" sz="2200" dirty="0">
                <a:latin typeface="Times New Roman"/>
              </a:rPr>
              <a:t>части 5 статьи  19 отсутствуют органы местного самоуправления поэтому возник вопрос относительно механизма реализации органами местного самоуправления обязанности по обеспечению безопасности персональных данных путем принятия нормативных правовых актов, определяющих угрозы безопасности персональных данных, актуальных при обработке персональных данных в соответствующих информационных системах</a:t>
            </a:r>
            <a:r>
              <a:rPr lang="ru-RU" sz="2200" dirty="0" smtClean="0">
                <a:latin typeface="Times New Roman"/>
              </a:rPr>
              <a:t>.</a:t>
            </a:r>
          </a:p>
          <a:p>
            <a:pPr algn="just"/>
            <a:r>
              <a:rPr lang="ru-RU" sz="2200" dirty="0" smtClean="0">
                <a:latin typeface="Times New Roman"/>
              </a:rPr>
              <a:t> </a:t>
            </a:r>
            <a:endParaRPr lang="ru-RU" sz="2200" dirty="0">
              <a:latin typeface="Times New Roman"/>
            </a:endParaRPr>
          </a:p>
          <a:p>
            <a:pPr algn="just"/>
            <a:r>
              <a:rPr lang="ru-RU" sz="2200" dirty="0" smtClean="0">
                <a:latin typeface="Times New Roman"/>
              </a:rPr>
              <a:t>	Учитывая</a:t>
            </a:r>
            <a:r>
              <a:rPr lang="ru-RU" sz="2200" dirty="0">
                <a:latin typeface="Times New Roman"/>
              </a:rPr>
              <a:t>, что органы местного самоуправления могут принимать нормативные правовые акты только на основании и во исполнение федеральных законов по отдельным вопросам, касающимся обработки персональных данных, отсутствие таких органов в перечне, предусмотренном частью 5 статьи 19 Федерального закона № 152-ФЗ не позволяет органам местного самоуправления реализовывать на практике положения,  закрепленные пунктами 2 и 7 постановления </a:t>
            </a:r>
            <a:r>
              <a:rPr lang="ru-RU" sz="2200" dirty="0" smtClean="0">
                <a:latin typeface="Times New Roman"/>
              </a:rPr>
              <a:t>правительства № </a:t>
            </a:r>
            <a:r>
              <a:rPr lang="ru-RU" sz="2200" dirty="0">
                <a:latin typeface="Times New Roman"/>
              </a:rPr>
              <a:t>1119.</a:t>
            </a:r>
          </a:p>
        </p:txBody>
      </p:sp>
      <p:sp>
        <p:nvSpPr>
          <p:cNvPr id="9" name="Номер слайда 8"/>
          <p:cNvSpPr>
            <a:spLocks noGrp="1"/>
          </p:cNvSpPr>
          <p:nvPr>
            <p:ph type="sldNum" sz="quarter" idx="12"/>
          </p:nvPr>
        </p:nvSpPr>
        <p:spPr/>
        <p:txBody>
          <a:bodyPr/>
          <a:lstStyle/>
          <a:p>
            <a:fld id="{3FB1117B-416A-4EA5-9893-843395491FC3}" type="slidenum">
              <a:rPr lang="ru-RU" smtClean="0"/>
              <a:t>8</a:t>
            </a:fld>
            <a:endParaRPr lang="ru-RU"/>
          </a:p>
        </p:txBody>
      </p:sp>
      <p:sp>
        <p:nvSpPr>
          <p:cNvPr id="10" name="Овал 9"/>
          <p:cNvSpPr/>
          <p:nvPr/>
        </p:nvSpPr>
        <p:spPr>
          <a:xfrm>
            <a:off x="8735888" y="156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8</a:t>
            </a:r>
            <a:endParaRPr lang="ru-RU" dirty="0"/>
          </a:p>
        </p:txBody>
      </p:sp>
    </p:spTree>
    <p:extLst>
      <p:ext uri="{BB962C8B-B14F-4D97-AF65-F5344CB8AC3E}">
        <p14:creationId xmlns:p14="http://schemas.microsoft.com/office/powerpoint/2010/main" val="352172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3" y="692696"/>
            <a:ext cx="8444677" cy="6432530"/>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endParaRPr lang="ru-RU" sz="1700" dirty="0" smtClean="0"/>
          </a:p>
          <a:p>
            <a:pPr algn="ctr"/>
            <a:endParaRPr lang="ru-RU" sz="1700" dirty="0"/>
          </a:p>
          <a:p>
            <a:pPr algn="ctr"/>
            <a:r>
              <a:rPr lang="ru-RU" sz="2400" dirty="0" smtClean="0">
                <a:latin typeface="Times New Roman" panose="02020603050405020304" pitchFamily="18" charset="0"/>
                <a:cs typeface="Times New Roman" panose="02020603050405020304" pitchFamily="18" charset="0"/>
              </a:rPr>
              <a:t>Согласно </a:t>
            </a:r>
            <a:r>
              <a:rPr lang="ru-RU" sz="2400" dirty="0">
                <a:latin typeface="Times New Roman" panose="02020603050405020304" pitchFamily="18" charset="0"/>
                <a:cs typeface="Times New Roman" panose="02020603050405020304" pitchFamily="18" charset="0"/>
              </a:rPr>
              <a:t>ответу, полученному от ФСБ России и </a:t>
            </a:r>
            <a:r>
              <a:rPr lang="ru-RU" sz="2400" dirty="0" smtClean="0">
                <a:latin typeface="Times New Roman" panose="02020603050405020304" pitchFamily="18" charset="0"/>
                <a:cs typeface="Times New Roman" panose="02020603050405020304" pitchFamily="18" charset="0"/>
              </a:rPr>
              <a:t>Минкомсвязи</a:t>
            </a:r>
          </a:p>
          <a:p>
            <a:pPr algn="ct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ОМСУ</a:t>
            </a:r>
            <a:r>
              <a:rPr lang="ru-RU" sz="2400" dirty="0">
                <a:latin typeface="Times New Roman" panose="02020603050405020304" pitchFamily="18" charset="0"/>
                <a:cs typeface="Times New Roman" panose="02020603050405020304" pitchFamily="18" charset="0"/>
              </a:rPr>
              <a:t>, являющийся оператором ИС персональных данных, </a:t>
            </a:r>
            <a:r>
              <a:rPr lang="ru-RU" sz="2400" b="1" dirty="0">
                <a:latin typeface="Times New Roman" panose="02020603050405020304" pitchFamily="18" charset="0"/>
                <a:cs typeface="Times New Roman" panose="02020603050405020304" pitchFamily="18" charset="0"/>
              </a:rPr>
              <a:t>не обязан принимать</a:t>
            </a:r>
            <a:r>
              <a:rPr lang="ru-RU" sz="2400" dirty="0">
                <a:latin typeface="Times New Roman" panose="02020603050405020304" pitchFamily="18" charset="0"/>
                <a:cs typeface="Times New Roman" panose="02020603050405020304" pitchFamily="18" charset="0"/>
              </a:rPr>
              <a:t> соответствующие нормативные правовые акты, а обязан в зависимости </a:t>
            </a:r>
            <a:r>
              <a:rPr lang="ru-RU" sz="2400" b="1" dirty="0">
                <a:latin typeface="Times New Roman" panose="02020603050405020304" pitchFamily="18" charset="0"/>
                <a:cs typeface="Times New Roman" panose="02020603050405020304" pitchFamily="18" charset="0"/>
              </a:rPr>
              <a:t>от осуществляемых им видов деятельности производить определение типа угроз безопасности персональных данных,</a:t>
            </a:r>
            <a:r>
              <a:rPr lang="ru-RU" sz="2400" dirty="0">
                <a:latin typeface="Times New Roman" panose="02020603050405020304" pitchFamily="18" charset="0"/>
                <a:cs typeface="Times New Roman" panose="02020603050405020304" pitchFamily="18" charset="0"/>
              </a:rPr>
              <a:t> актуальных для конкретной информационной системы, с учетом оценки возможного вреда и в соответствии с нормативными правовыми актами государственных органов, указанных в части 5 статьи 19 Федерального закона № 152-ФЗ</a:t>
            </a:r>
            <a:r>
              <a:rPr lang="ru-RU" sz="2400" dirty="0" smtClean="0">
                <a:latin typeface="Times New Roman" panose="02020603050405020304" pitchFamily="18" charset="0"/>
                <a:cs typeface="Times New Roman" panose="02020603050405020304" pitchFamily="18" charset="0"/>
              </a:rPr>
              <a:t>.</a:t>
            </a:r>
          </a:p>
          <a:p>
            <a:pPr algn="just"/>
            <a:r>
              <a:rPr lang="ru-RU" sz="2400" dirty="0" smtClean="0">
                <a:latin typeface="Times New Roman" panose="02020603050405020304" pitchFamily="18" charset="0"/>
                <a:cs typeface="Times New Roman" panose="02020603050405020304" pitchFamily="18" charset="0"/>
              </a:rPr>
              <a:t> 	Механизм </a:t>
            </a:r>
            <a:r>
              <a:rPr lang="ru-RU" sz="2400" dirty="0">
                <a:latin typeface="Times New Roman" panose="02020603050405020304" pitchFamily="18" charset="0"/>
                <a:cs typeface="Times New Roman" panose="02020603050405020304" pitchFamily="18" charset="0"/>
              </a:rPr>
              <a:t>оценки возможного вреда при определении типа угроз безопасности персональных данных </a:t>
            </a:r>
            <a:r>
              <a:rPr lang="ru-RU" sz="2400" b="1" dirty="0">
                <a:latin typeface="Times New Roman" panose="02020603050405020304" pitchFamily="18" charset="0"/>
                <a:cs typeface="Times New Roman" panose="02020603050405020304" pitchFamily="18" charset="0"/>
              </a:rPr>
              <a:t>определяется оператором самостоятельно</a:t>
            </a:r>
            <a:r>
              <a:rPr lang="ru-RU" sz="2400" dirty="0">
                <a:latin typeface="Times New Roman" panose="02020603050405020304" pitchFamily="18" charset="0"/>
                <a:cs typeface="Times New Roman" panose="02020603050405020304" pitchFamily="18" charset="0"/>
              </a:rPr>
              <a:t> в зависимости от осуществляемого им вида деятельности</a:t>
            </a:r>
            <a:r>
              <a:rPr lang="ru-RU" sz="2400"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3FB1117B-416A-4EA5-9893-843395491FC3}" type="slidenum">
              <a:rPr lang="ru-RU" smtClean="0"/>
              <a:t>9</a:t>
            </a:fld>
            <a:endParaRPr lang="ru-RU"/>
          </a:p>
        </p:txBody>
      </p:sp>
      <p:sp>
        <p:nvSpPr>
          <p:cNvPr id="6" name="Овал 5"/>
          <p:cNvSpPr/>
          <p:nvPr/>
        </p:nvSpPr>
        <p:spPr>
          <a:xfrm>
            <a:off x="8624190" y="-63388"/>
            <a:ext cx="484313" cy="468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9</a:t>
            </a:r>
            <a:endParaRPr lang="ru-RU" dirty="0"/>
          </a:p>
        </p:txBody>
      </p:sp>
    </p:spTree>
    <p:extLst>
      <p:ext uri="{BB962C8B-B14F-4D97-AF65-F5344CB8AC3E}">
        <p14:creationId xmlns:p14="http://schemas.microsoft.com/office/powerpoint/2010/main" val="3755595217"/>
      </p:ext>
    </p:extLst>
  </p:cSld>
  <p:clrMapOvr>
    <a:masterClrMapping/>
  </p:clrMapOvr>
</p:sld>
</file>

<file path=ppt/theme/theme1.xml><?xml version="1.0" encoding="utf-8"?>
<a:theme xmlns:a="http://schemas.openxmlformats.org/drawingml/2006/main" name="Тема Office">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1541</TotalTime>
  <Words>1484</Words>
  <Application>Microsoft Office PowerPoint</Application>
  <PresentationFormat>Экран (4:3)</PresentationFormat>
  <Paragraphs>356</Paragraphs>
  <Slides>20</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 Особенности обеспечения безопасности информации  в информационных системах органов местного самоуправления </vt:lpstr>
      <vt:lpstr>Нормативные правовые акты РФ принятые в 2007 - 2008 г., в соответствии с Федеральным законом от 27.07.2006  № 152 «О персональных данных»</vt:lpstr>
      <vt:lpstr>Документы принятые регуляторами в 2008 г. в соответствии с постановлением правительства РФ от 17.11.2007  № 781 </vt:lpstr>
      <vt:lpstr>В феврале 2010 г. ФСТЭК России утверждает «Положение о методах и способах защиты информации в информационных системах персональных данных»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ОМСУ в работе по обеспечению безопасности персональных данных при их обработке в информационных системах персональных данных должны руководствоваться следующими законодательными, нормативными правовыми актами РФ:</vt:lpstr>
      <vt:lpstr>ОМСУ в работе по обеспечению безопасности персональных данных при их обработке в информационных системах персональных данных должны руководствоваться: </vt:lpstr>
      <vt:lpstr>Алгоритм выполнения работ по обеспечению безопасности персональных данных </vt:lpstr>
      <vt:lpstr>Определение уровня защищенности ПДн согласно «Требованиям  к защите персональных данных при их обработке в информационных  системах персональных данных»</vt:lpstr>
      <vt:lpstr>«Требованиями к защите персональных данных при их обработке  в информационных системах персональных данных» определено:</vt:lpstr>
      <vt:lpstr>Статья 19 ФЗ-152. Меры по обеспечению безопасности персональных данных при их обработке</vt:lpstr>
      <vt:lpstr>Часть 1 статьи 13 ФЗ-152. Особенности обработки персональных данных в государственных или муниципальных информационных системах персональных данных</vt:lpstr>
      <vt:lpstr>Частью 1 статьи 13 Федерального закона от 27.07.2006 N 149-ФЗ «Об информации, информационных технологиях и о защите информации» определено, что: </vt:lpstr>
      <vt:lpstr>В соответствии с частью 5 статьи 16 Федерального закона «Об информации, информационных технологиях и о защите информации» ФСТЭК России установил:</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обеспечения безопасности информации  в информационных системах органов местного самоуправления</dc:title>
  <dc:creator>Медведев Андрей Владимирович</dc:creator>
  <cp:lastModifiedBy>Медведев Андрей Владимирович</cp:lastModifiedBy>
  <cp:revision>47</cp:revision>
  <cp:lastPrinted>2014-10-13T08:21:59Z</cp:lastPrinted>
  <dcterms:created xsi:type="dcterms:W3CDTF">2014-09-30T09:44:23Z</dcterms:created>
  <dcterms:modified xsi:type="dcterms:W3CDTF">2014-10-13T10:05:51Z</dcterms:modified>
</cp:coreProperties>
</file>