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  <p:sldMasterId id="2147483720" r:id="rId5"/>
  </p:sldMasterIdLst>
  <p:notesMasterIdLst>
    <p:notesMasterId r:id="rId20"/>
  </p:notesMasterIdLst>
  <p:sldIdLst>
    <p:sldId id="256" r:id="rId6"/>
    <p:sldId id="316" r:id="rId7"/>
    <p:sldId id="336" r:id="rId8"/>
    <p:sldId id="335" r:id="rId9"/>
    <p:sldId id="359" r:id="rId10"/>
    <p:sldId id="343" r:id="rId11"/>
    <p:sldId id="363" r:id="rId12"/>
    <p:sldId id="360" r:id="rId13"/>
    <p:sldId id="362" r:id="rId14"/>
    <p:sldId id="365" r:id="rId15"/>
    <p:sldId id="357" r:id="rId16"/>
    <p:sldId id="347" r:id="rId17"/>
    <p:sldId id="364" r:id="rId18"/>
    <p:sldId id="273" r:id="rId1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DA91C43-8CD2-41C2-94E7-FCF27DC102DB}">
          <p14:sldIdLst>
            <p14:sldId id="256"/>
            <p14:sldId id="316"/>
            <p14:sldId id="336"/>
            <p14:sldId id="335"/>
            <p14:sldId id="359"/>
            <p14:sldId id="343"/>
            <p14:sldId id="363"/>
            <p14:sldId id="360"/>
            <p14:sldId id="362"/>
            <p14:sldId id="365"/>
          </p14:sldIdLst>
        </p14:section>
        <p14:section name="Раздел без заголовка" id="{AF94B57E-CF57-4B2F-908A-601D61CB7256}">
          <p14:sldIdLst>
            <p14:sldId id="357"/>
            <p14:sldId id="347"/>
            <p14:sldId id="364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6D2"/>
    <a:srgbClr val="DD8047"/>
    <a:srgbClr val="EADFC9"/>
    <a:srgbClr val="DCD7C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0" d="100"/>
          <a:sy n="110" d="100"/>
        </p:scale>
        <p:origin x="7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Используемое </a:t>
            </a:r>
            <a:r>
              <a:rPr lang="ru-RU" dirty="0" smtClean="0"/>
              <a:t>ПО </a:t>
            </a:r>
          </a:p>
          <a:p>
            <a:pPr>
              <a:defRPr/>
            </a:pPr>
            <a:r>
              <a:rPr lang="ru-RU" sz="1600" dirty="0" smtClean="0"/>
              <a:t>(416 </a:t>
            </a:r>
            <a:r>
              <a:rPr lang="ru-RU" sz="1600" dirty="0" smtClean="0"/>
              <a:t>объектов)</a:t>
            </a:r>
            <a:endParaRPr lang="ru-RU" sz="1600" dirty="0"/>
          </a:p>
        </c:rich>
      </c:tx>
      <c:layout>
        <c:manualLayout>
          <c:xMode val="edge"/>
          <c:yMode val="edge"/>
          <c:x val="0.28717352628982346"/>
          <c:y val="1.101408399932855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Используемое ПО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CC-4435-8794-D58E4DE3F3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4CC-4435-8794-D58E4DE3F3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4CC-4435-8794-D58E4DE3F3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4CC-4435-8794-D58E4DE3F39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«Кубнет»</c:v>
                </c:pt>
                <c:pt idx="1">
                  <c:v>«Парус»</c:v>
                </c:pt>
                <c:pt idx="2">
                  <c:v>«Талисман»</c:v>
                </c:pt>
                <c:pt idx="3">
                  <c:v>1С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</c:v>
                </c:pt>
                <c:pt idx="1">
                  <c:v>27</c:v>
                </c:pt>
                <c:pt idx="2">
                  <c:v>3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4CC-4435-8794-D58E4DE3F39E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0.51913</cdr:x>
      <cdr:y>0.04954</cdr:y>
    </cdr:from>
    <cdr:to>
      <cdr:x>0.69001</cdr:x>
      <cdr:y>0.2481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77939" y="228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B1511-2EB9-4F8E-93EC-CF78FFC935B6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7C2E6-00CF-47E7-B98F-3DDF8E179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53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99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528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558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66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34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Промышленной</a:t>
            </a:r>
            <a:r>
              <a:rPr lang="ru-RU"/>
              <a:t> революцией можно считать рубеж, после которого меняется занятие большей части населения Земли.</a:t>
            </a:r>
            <a:r>
              <a:rPr lang="ru-RU" dirty="0"/>
              <a:t/>
            </a:r>
            <a:br>
              <a:rPr lang="ru-RU" dirty="0"/>
            </a:br>
            <a:r>
              <a:rPr lang="ru-RU"/>
              <a:t>Первая промышленная революция (она же неолитическая) относится ещё к каменному веку. Человечество освоило сельское хозяйство. Если до того большая часть обитателей земного шара добывала себе пропитание охотой, рыбалкой и собирательством</a:t>
            </a:r>
            <a:r>
              <a:rPr lang="ru-RU" dirty="0"/>
              <a:t> </a:t>
            </a:r>
            <a:r>
              <a:rPr lang="ru-RU"/>
              <a:t>- то после этой революции большинство людей стали заняты уже выращиванием полудиких тогда ещё растений либо скотоводством.</a:t>
            </a:r>
            <a:r>
              <a:rPr lang="ru-RU" dirty="0"/>
              <a:t/>
            </a:r>
            <a:br>
              <a:rPr lang="ru-RU" dirty="0"/>
            </a:br>
            <a:r>
              <a:rPr lang="ru-RU"/>
              <a:t>Второй промышленной революции пришлось ждать десять тысяч лет. Она наступила не так давно, когда число тех, кто работал на производстве</a:t>
            </a:r>
            <a:r>
              <a:rPr lang="ru-RU" dirty="0"/>
              <a:t> </a:t>
            </a:r>
            <a:r>
              <a:rPr lang="ru-RU"/>
              <a:t>- ремесленников, мастеров, промышленных рабочих</a:t>
            </a:r>
            <a:r>
              <a:rPr lang="ru-RU" dirty="0"/>
              <a:t> </a:t>
            </a:r>
            <a:r>
              <a:rPr lang="ru-RU"/>
              <a:t>- превысило число крестьян. Сегодня количество фермеров в развитых странах меньше 10% (а кое-где и меньше 5%) от всего работоспособного населения</a:t>
            </a:r>
            <a:r>
              <a:rPr lang="ru-RU" dirty="0"/>
              <a:t> </a:t>
            </a:r>
            <a:r>
              <a:rPr lang="ru-RU"/>
              <a:t>- и они успешно кормят остальные 90-95%.</a:t>
            </a:r>
            <a:r>
              <a:rPr lang="ru-RU" dirty="0"/>
              <a:t/>
            </a:r>
            <a:br>
              <a:rPr lang="ru-RU" dirty="0"/>
            </a:br>
            <a:r>
              <a:rPr lang="ru-RU"/>
              <a:t>И только мы успели приспособиться к изменившемуся миру, как незаметно подкралась третья революция</a:t>
            </a:r>
            <a:r>
              <a:rPr lang="ru-RU" dirty="0"/>
              <a:t> </a:t>
            </a:r>
            <a:r>
              <a:rPr lang="ru-RU"/>
              <a:t>- после которой большинство жителей если не земного шара, то как минимум промышленных стран, стали зарабатывать на жизнь, производя или обрабатывая информацию.</a:t>
            </a:r>
            <a:endParaRPr lang="ru-RU" dirty="0"/>
          </a:p>
          <a:p>
            <a:pPr fontAlgn="base"/>
            <a:r>
              <a:rPr lang="ru-RU" b="1"/>
              <a:t>Четвертая промышленная революция</a:t>
            </a:r>
            <a:r>
              <a:rPr lang="ru-RU"/>
              <a:t>, более известная как «</a:t>
            </a:r>
            <a:r>
              <a:rPr lang="ru-RU" b="1"/>
              <a:t>Индустрия 4.0</a:t>
            </a:r>
            <a:r>
              <a:rPr lang="ru-RU"/>
              <a:t>», получила свое название от инициативы 2011 года, возглавляемой бизнесменами, политиками и учеными, которые определили ее как средство повышения конкурентоспособности обрабатывающей промышленности Германии через усиленную интеграцию «киберфизических систем», или CPS, в заводские процессы.</a:t>
            </a:r>
            <a:endParaRPr lang="ru-RU" dirty="0"/>
          </a:p>
          <a:p>
            <a:pPr fontAlgn="base"/>
            <a:r>
              <a:rPr lang="ru-RU"/>
              <a:t>CPS — это по сути всеобъемлющий термин, который используется в разговорах об интеграции небольших подключенных к Интернету машин и человеческом труде.</a:t>
            </a:r>
            <a:r>
              <a:rPr lang="ru-RU" dirty="0"/>
              <a:t> </a:t>
            </a:r>
          </a:p>
          <a:p>
            <a:r>
              <a:rPr lang="ru-RU"/>
              <a:t>Индустрия 4.0, как и интернет вещей, — это не новые технологии, но принципиально новый подход к определению свойств всех человеческих вещей, а также методам их производства и потребления.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93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Помимо</a:t>
            </a:r>
            <a:r>
              <a:rPr lang="ru-RU"/>
              <a:t> программы цифровая экономика правительством и президентом проводится ряд последовательных действий  - это и указ 204 </a:t>
            </a:r>
            <a:r>
              <a:rPr lang="ru-RU" b="1" i="1">
                <a:solidFill>
                  <a:schemeClr val="accent2">
                    <a:lumMod val="75000"/>
                  </a:schemeClr>
                </a:solidFill>
              </a:rPr>
              <a:t>«О национальных целях и стратегических задачах развития Российской Федерации на период до 2024 г.» в котором особое внимание уделено ИТ, и внесение изменений в структуру правительства  - новый вице-премьер  и заместители министров по цифровому развитию в министерствах.</a:t>
            </a:r>
            <a:endParaRPr lang="ru-RU" dirty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07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66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05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866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7C2E6-00CF-47E7-B98F-3DDF8E1798C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2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DDC674-7ADB-44E4-89B0-5CA4355C538C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E12C-C747-4F2F-A53B-1E778EB174DE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2C7D01-9EA4-4DC5-BC83-A6BFA52884A3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3360263"/>
            <a:ext cx="240655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3363435"/>
            <a:ext cx="2396873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3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8DB63B-7F9F-4394-A463-06AF036C942D}" type="datetimeFigureOut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1E2C6-4EE6-4D8D-95ED-5B14C818BF9F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20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2407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25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640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24447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267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1E2C6-4EE6-4D8D-95ED-5B14C818BF9F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7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DBC62-55B0-4F86-B2AD-42DB6CC7E0D5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8517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0847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39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710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35F2-5DAB-4050-9121-A4EE28E32E1D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1DFE8E-4AFF-4A6A-9D23-BD755FEB796C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AA63F9-3C25-40CD-BA74-157504DA27A5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0AD1-E7DD-4983-BF80-72F777BD3392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0381-D62D-42D7-B0C9-FB111E6C5268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1730-2108-4459-8D4E-53EE036D38A9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FADBE4-AA57-4DE1-8FE2-FC414DAB523E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2C966F-1704-4EFE-9138-763BAB460D0D}" type="datetime1">
              <a:rPr lang="ru-RU" smtClean="0"/>
              <a:pPr/>
              <a:t>21.08.2018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3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8DB63B-7F9F-4394-A463-06AF036C942D}" type="datetimeFigureOut">
              <a:rPr lang="ru-RU" smtClean="0">
                <a:solidFill>
                  <a:srgbClr val="775F55"/>
                </a:solidFill>
              </a:rPr>
              <a:pPr/>
              <a:t>21.08.2018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1E2C6-4EE6-4D8D-95ED-5B14C818B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9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136904" cy="38884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«облачные» Платформенные решения в сфере муниципального управления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Управление информационно-коммуникационных технологий и связи администрации муниципального образования город Краснодар</a:t>
            </a:r>
          </a:p>
        </p:txBody>
      </p:sp>
    </p:spTree>
    <p:extLst>
      <p:ext uri="{BB962C8B-B14F-4D97-AF65-F5344CB8AC3E}">
        <p14:creationId xmlns:p14="http://schemas.microsoft.com/office/powerpoint/2010/main" val="17788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8690" y="132288"/>
            <a:ext cx="89303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Стоимость владения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739439"/>
            <a:ext cx="6606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76071"/>
              </p:ext>
            </p:extLst>
          </p:nvPr>
        </p:nvGraphicFramePr>
        <p:xfrm>
          <a:off x="418808" y="2008894"/>
          <a:ext cx="8496944" cy="923881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6835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366092"/>
                          </a:solidFill>
                          <a:effectLst/>
                          <a:latin typeface="Times New Roman" panose="02020603050405020304" pitchFamily="18" charset="0"/>
                        </a:rPr>
                        <a:t>СРАВНИТЕЛЬНЫЙ АНАЛИЗ РАСХОДОВ </a:t>
                      </a:r>
                      <a:endParaRPr lang="ru-RU" sz="2000" b="1" i="0" u="none" strike="noStrike" dirty="0" smtClean="0">
                        <a:solidFill>
                          <a:srgbClr val="36609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2000" b="1" i="0" u="none" strike="noStrike" dirty="0">
                          <a:solidFill>
                            <a:srgbClr val="366092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учреждения на </a:t>
                      </a:r>
                      <a:r>
                        <a:rPr lang="ru-RU" sz="20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Times New Roman" panose="02020603050405020304" pitchFamily="18" charset="0"/>
                        </a:rPr>
                        <a:t>1С</a:t>
                      </a:r>
                    </a:p>
                    <a:p>
                      <a:pPr algn="ctr" fontAlgn="b"/>
                      <a:endParaRPr lang="ru-RU" sz="2000" b="1" i="0" u="none" strike="noStrike" dirty="0">
                        <a:solidFill>
                          <a:srgbClr val="36609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601560"/>
              </p:ext>
            </p:extLst>
          </p:nvPr>
        </p:nvGraphicFramePr>
        <p:xfrm>
          <a:off x="755576" y="2823016"/>
          <a:ext cx="7632849" cy="2705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797"/>
                <a:gridCol w="1867627"/>
                <a:gridCol w="1944216"/>
                <a:gridCol w="1872209"/>
              </a:tblGrid>
              <a:tr h="7502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Локальный сервер учреждения 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5 АРМ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4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"Аренда 1С в Облаке" 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для 5 АРМ</a:t>
                      </a:r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4">
                            <a:lumMod val="20000"/>
                            <a:lumOff val="8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1-й год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 </a:t>
                      </a:r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1-й год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729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2-й год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101 164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2-й год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570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</a:tr>
              <a:tr h="370840">
                <a:tc gridSpan="4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481" marR="9481" marT="9481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6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местного бюджета за 2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242 328</a:t>
                      </a: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1 299 579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81" marR="9481" marT="94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4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9325"/>
            <a:ext cx="89303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Плюсы и минусы 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447" y="1516698"/>
            <a:ext cx="87795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i="1" dirty="0"/>
              <a:t>Использование «Облачных технологий» как услуги - направление инновационное и перспективное: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оперативность и качество взаимодействия в сфере управления муниципальными финансами за счёт единой учётной политики и единого информационного пространства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контроль качества и дисциплины соблюдения требований учётной политики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возможности для анализа результативности и эффективности деятельности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инструмент планирования, управления и контроля при выполнении муниципальных заданий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отсутствие необходимости защиты локальных данных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доступность облачной инфраструктуры 24/7, минимальное время аварийного восстановления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понятность и прозрачность расходов на ФХД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экономия на вычислительных ресурсах и серверной  инфраструктуре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сокращение совокупных затрат на администрирование и поддержку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err="1"/>
              <a:t>снижени</a:t>
            </a:r>
            <a:r>
              <a:rPr lang="ru-RU" sz="1500" dirty="0"/>
              <a:t>е</a:t>
            </a:r>
            <a:r>
              <a:rPr lang="en-US" sz="1500" dirty="0"/>
              <a:t> </a:t>
            </a:r>
            <a:r>
              <a:rPr lang="en-US" sz="1500" dirty="0" err="1"/>
              <a:t>затрат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счёт</a:t>
            </a:r>
            <a:r>
              <a:rPr lang="en-US" sz="1500" dirty="0"/>
              <a:t> </a:t>
            </a:r>
            <a:r>
              <a:rPr lang="en-US" sz="1500" dirty="0" err="1"/>
              <a:t>использования</a:t>
            </a:r>
            <a:r>
              <a:rPr lang="en-US" sz="1500" dirty="0"/>
              <a:t> </a:t>
            </a:r>
            <a:r>
              <a:rPr lang="en-US" sz="1500" dirty="0" err="1"/>
              <a:t>типовых</a:t>
            </a:r>
            <a:r>
              <a:rPr lang="en-US" sz="1500" dirty="0"/>
              <a:t> </a:t>
            </a:r>
            <a:r>
              <a:rPr lang="en-US" sz="1500" dirty="0" err="1"/>
              <a:t>отраслевых</a:t>
            </a:r>
            <a:r>
              <a:rPr lang="en-US" sz="1500" dirty="0"/>
              <a:t> </a:t>
            </a:r>
            <a:r>
              <a:rPr lang="en-US" sz="1500" dirty="0" err="1"/>
              <a:t>решений</a:t>
            </a:r>
            <a:endParaRPr lang="ru-RU" sz="1500" b="1" i="1" dirty="0"/>
          </a:p>
          <a:p>
            <a:pPr fontAlgn="base"/>
            <a:endParaRPr lang="ru-RU" sz="400" b="1" i="1" dirty="0"/>
          </a:p>
          <a:p>
            <a:pPr fontAlgn="base"/>
            <a:r>
              <a:rPr lang="ru-RU" sz="1600" b="1" i="1" dirty="0"/>
              <a:t>На первоначальном этапе расчётные затраты муниципалитета превышают существующие расходы на поддержку ведения ФХД: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объём, недостаточный для снижения стоимости услуги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расходы на реорганизацию баз данных и переобучение персонала при переходе в «Облако»</a:t>
            </a:r>
          </a:p>
          <a:p>
            <a:pPr lvl="0"/>
            <a:r>
              <a:rPr lang="ru-RU" sz="1600" b="1" i="1" dirty="0"/>
              <a:t>Дополнительные риски: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зависимость от Поставщика (нет собственной инфраструктуры, монопольная ценовая политика)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/>
              <a:t>не исключена дестабилизация работы учреждений в переходный период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0419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3619" y="260648"/>
            <a:ext cx="89303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Снижение стоимости </a:t>
            </a:r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услуги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7520" y="1684270"/>
            <a:ext cx="869499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i="1">
                <a:solidFill>
                  <a:schemeClr val="tx1">
                    <a:lumMod val="65000"/>
                    <a:lumOff val="35000"/>
                  </a:schemeClr>
                </a:solidFill>
              </a:rPr>
              <a:t>Для 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развёртывания данного направления на краевом уровне необходимо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fontAlgn="base"/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определить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куратора, уполномоченного на решение организационно-технических вопросов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создать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проектный комитет, члены которого должны быть компетентными в экономической и финансово-бюджетной сфере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провести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всестороннюю оценку экономической эффективности данного направления в краткосрочной и долгосрочной перспективе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нормативно-правовое регулирование и внести соответствующее мероприятие в краевую программу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реализовать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пилотный проект по переводу финансово-хозяйственного учёта 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одного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Краснодар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 или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нескольких муниципальных образований на использование «облачных» технологий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</a:rPr>
              <a:t>по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результатам реализации пилотного проекта обеспечить программно-целевое выделение и расходование бюджетных средств на реализацию проекта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1600" dirty="0"/>
          </a:p>
          <a:p>
            <a:pPr fontAlgn="base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374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2752" y="116923"/>
            <a:ext cx="9533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Снижение стоимости услуги за счёт поддержки </a:t>
            </a:r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региона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8615" y="1700808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По инициативе депутата Государственной думы </a:t>
            </a:r>
            <a:r>
              <a:rPr lang="ru-RU" dirty="0" smtClean="0"/>
              <a:t>РФ </a:t>
            </a:r>
            <a:r>
              <a:rPr lang="ru-RU" dirty="0" err="1" smtClean="0"/>
              <a:t>В.Л.Евланова</a:t>
            </a:r>
            <a:r>
              <a:rPr lang="ru-RU" dirty="0" smtClean="0"/>
              <a:t> </a:t>
            </a:r>
            <a:r>
              <a:rPr lang="ru-RU" b="1" i="1" dirty="0" smtClean="0"/>
              <a:t>проведено совещание</a:t>
            </a:r>
            <a:r>
              <a:rPr lang="ru-RU" dirty="0" smtClean="0"/>
              <a:t>, в котором приняли участие: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/>
              <a:t>з</a:t>
            </a:r>
            <a:r>
              <a:rPr lang="ru-RU" dirty="0" smtClean="0"/>
              <a:t>аместитель главы администрации (губернатора) Краснодарского края </a:t>
            </a:r>
            <a:r>
              <a:rPr lang="ru-RU" dirty="0" err="1" smtClean="0"/>
              <a:t>И.П.Галась</a:t>
            </a:r>
            <a:endParaRPr lang="ru-RU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smtClean="0"/>
              <a:t>министр финансов Краснодарского края </a:t>
            </a:r>
            <a:r>
              <a:rPr lang="ru-RU" dirty="0" err="1" smtClean="0"/>
              <a:t>С.В.Максименко</a:t>
            </a:r>
            <a:endParaRPr lang="ru-RU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smtClean="0"/>
              <a:t>министр экономики Краснодарского края </a:t>
            </a:r>
            <a:r>
              <a:rPr lang="ru-RU" dirty="0" err="1" smtClean="0"/>
              <a:t>А.А.Руппель</a:t>
            </a:r>
            <a:endParaRPr lang="ru-RU" dirty="0" smtClean="0"/>
          </a:p>
          <a:p>
            <a:pPr fontAlgn="base"/>
            <a:endParaRPr lang="ru-RU" dirty="0"/>
          </a:p>
          <a:p>
            <a:pPr fontAlgn="base"/>
            <a:r>
              <a:rPr lang="ru-RU" dirty="0" smtClean="0"/>
              <a:t>Проект «Аренда 1С в Облаке» получил поддержку вице-губернатора, даны соответствующие поручения.</a:t>
            </a:r>
          </a:p>
          <a:p>
            <a:pPr fontAlgn="base"/>
            <a:endParaRPr lang="ru-RU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dirty="0"/>
          </a:p>
          <a:p>
            <a:pPr fontAlgn="base"/>
            <a:r>
              <a:rPr lang="ru-RU" dirty="0"/>
              <a:t>В ходе реализации Проекта может быть </a:t>
            </a:r>
            <a:r>
              <a:rPr lang="ru-RU" dirty="0" smtClean="0"/>
              <a:t>исследован/решён </a:t>
            </a:r>
            <a:r>
              <a:rPr lang="ru-RU" dirty="0"/>
              <a:t>вопрос об экономической целесообразности создания собственного дата-центра на территории Краснодарского края.</a:t>
            </a:r>
          </a:p>
          <a:p>
            <a:pPr fontAlgn="base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344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396044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ЗА ВНИМАНИЕ!</a:t>
            </a:r>
            <a:endParaRPr lang="ru-R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7"/>
          <p:cNvSpPr txBox="1">
            <a:spLocks/>
          </p:cNvSpPr>
          <p:nvPr/>
        </p:nvSpPr>
        <p:spPr>
          <a:xfrm>
            <a:off x="395536" y="5085184"/>
            <a:ext cx="8686800" cy="1200329"/>
          </a:xfrm>
          <a:prstGeom prst="rect">
            <a:avLst/>
          </a:prstGeom>
        </p:spPr>
        <p:txBody>
          <a:bodyPr vert="horz" wrap="square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Управление информационно-коммуникационных технологий и связи администрации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муниципального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образования город Краснодар</a:t>
            </a:r>
          </a:p>
        </p:txBody>
      </p:sp>
    </p:spTree>
    <p:extLst>
      <p:ext uri="{BB962C8B-B14F-4D97-AF65-F5344CB8AC3E}">
        <p14:creationId xmlns:p14="http://schemas.microsoft.com/office/powerpoint/2010/main" val="123475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504" y="178767"/>
            <a:ext cx="8676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>
                <a:solidFill>
                  <a:schemeClr val="accent2">
                    <a:lumMod val="75000"/>
                  </a:schemeClr>
                </a:solidFill>
              </a:rPr>
              <a:t>Цифровая Россия - 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</a:rPr>
              <a:t>новая </a:t>
            </a:r>
            <a:r>
              <a:rPr lang="ru-RU" sz="2400" b="1">
                <a:solidFill>
                  <a:schemeClr val="accent2">
                    <a:lumMod val="75000"/>
                  </a:schemeClr>
                </a:solidFill>
              </a:rPr>
              <a:t>реальность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Точка невозврата пройдена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548640" y="1889448"/>
            <a:ext cx="8559864" cy="496855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ru-RU" sz="800" b="1" dirty="0"/>
          </a:p>
          <a:p>
            <a:r>
              <a:rPr lang="ru-RU" sz="2000" dirty="0"/>
              <a:t>В 2017 году к сети Интернет подключился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каждый второй житель Земли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dirty="0"/>
              <a:t>Значительные изменения конфигурации глобальных рынков под действием </a:t>
            </a:r>
            <a:r>
              <a:rPr lang="ru-RU" sz="2000" dirty="0" err="1" smtClean="0"/>
              <a:t>цифровизации</a:t>
            </a:r>
            <a:endParaRPr lang="ru-RU" sz="2000" dirty="0" smtClean="0"/>
          </a:p>
          <a:p>
            <a:r>
              <a:rPr lang="ru-RU" sz="2000" dirty="0"/>
              <a:t>Быстрый рост новых секторов экономики, генерирующих кардинально новые потребности</a:t>
            </a:r>
          </a:p>
          <a:p>
            <a:endParaRPr lang="ru-RU" sz="1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Реализация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цифровой экономики –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это тесное взаимодействие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государства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том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числе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местного</a:t>
            </a:r>
            <a:r>
              <a:rPr lang="ru-RU" sz="2400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_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самоуправления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науки 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бизнеса,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 smtClean="0"/>
              <a:t> </a:t>
            </a:r>
            <a:endParaRPr lang="ru-RU" sz="2000" dirty="0"/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48640" cy="22739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436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166" y="3714286"/>
            <a:ext cx="1770037" cy="576064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КАДРЫ И ОБРАЗОВАНИЕ</a:t>
            </a:r>
          </a:p>
        </p:txBody>
      </p:sp>
      <p:pic>
        <p:nvPicPr>
          <p:cNvPr id="2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513" y="2062899"/>
            <a:ext cx="3351569" cy="1294094"/>
          </a:xfrm>
          <a:prstGeom prst="rect">
            <a:avLst/>
          </a:prstGeom>
          <a:ln>
            <a:noFill/>
          </a:ln>
          <a:effectLst>
            <a:outerShdw blurRad="254000" dist="38100" sx="102000" sy="102000" algn="l" rotWithShape="0">
              <a:prstClr val="black"/>
            </a:outerShdw>
          </a:effectLst>
        </p:spPr>
      </p:pic>
      <p:sp>
        <p:nvSpPr>
          <p:cNvPr id="26" name="Прямоугольник 5"/>
          <p:cNvSpPr/>
          <p:nvPr/>
        </p:nvSpPr>
        <p:spPr>
          <a:xfrm>
            <a:off x="179512" y="11663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Программа «Цифровая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экономика</a:t>
            </a: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Российской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Федерации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всерьез и надолго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48640" cy="22739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370141" y="5839544"/>
            <a:ext cx="2388289" cy="685800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ИНФОРМАЦИОННАЯ ИНФРАСТРУКТУРА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4126"/>
            <a:ext cx="1368152" cy="13685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334" y="4467664"/>
            <a:ext cx="1362694" cy="13377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859" y="2420888"/>
            <a:ext cx="1398938" cy="1301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Текст 4"/>
          <p:cNvSpPr>
            <a:spLocks noGrp="1"/>
          </p:cNvSpPr>
          <p:nvPr>
            <p:ph type="body" sz="quarter" idx="3"/>
          </p:nvPr>
        </p:nvSpPr>
        <p:spPr>
          <a:xfrm>
            <a:off x="6228184" y="3679304"/>
            <a:ext cx="2388289" cy="685800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ИНФОРМАЦИОННАЯ БЕЗОПАСНОСТЬ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30" y="4365104"/>
            <a:ext cx="1427948" cy="14222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559" y="4365104"/>
            <a:ext cx="1366116" cy="14222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Текст 2"/>
          <p:cNvSpPr>
            <a:spLocks noGrp="1"/>
          </p:cNvSpPr>
          <p:nvPr>
            <p:ph type="body" idx="1"/>
          </p:nvPr>
        </p:nvSpPr>
        <p:spPr>
          <a:xfrm>
            <a:off x="-252536" y="6165304"/>
            <a:ext cx="3499446" cy="685800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ФОРМИРОВАНИЕ ИССЛЕДОВАТЕЛЬСКИХ КОМПЕТЕНЦИЙ И ТЕХНОЛОГИЧЕСКИХ ЗАДЕЛОВ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idx="1"/>
          </p:nvPr>
        </p:nvSpPr>
        <p:spPr>
          <a:xfrm>
            <a:off x="5940152" y="5821202"/>
            <a:ext cx="3012476" cy="685800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НОРМАТИВНОЕ РЕГУЛИРОВАНИЕ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8877" y="3642681"/>
            <a:ext cx="3389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ru-RU" sz="1600">
                <a:solidFill>
                  <a:schemeClr val="tx1">
                    <a:lumMod val="50000"/>
                    <a:lumOff val="50000"/>
                  </a:schemeClr>
                </a:solidFill>
              </a:rPr>
              <a:t>Утверждена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распоряжением </a:t>
            </a:r>
          </a:p>
          <a:p>
            <a:pPr algn="ctr"/>
            <a:r>
              <a:rPr lang="ru-RU" sz="1600">
                <a:solidFill>
                  <a:schemeClr val="tx1">
                    <a:lumMod val="50000"/>
                    <a:lumOff val="50000"/>
                  </a:schemeClr>
                </a:solidFill>
              </a:rPr>
              <a:t>от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28.07.2017 </a:t>
            </a:r>
            <a:r>
              <a:rPr lang="ru-RU" sz="1600">
                <a:solidFill>
                  <a:schemeClr val="tx1">
                    <a:lumMod val="50000"/>
                    <a:lumOff val="50000"/>
                  </a:schemeClr>
                </a:solidFill>
              </a:rPr>
              <a:t>№ 1632-р)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09149" cy="482453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800" b="1" dirty="0">
                <a:solidFill>
                  <a:srgbClr val="0070C0"/>
                </a:solidFill>
              </a:rPr>
              <a:t> </a:t>
            </a:r>
            <a:endParaRPr lang="ru-RU" sz="800" dirty="0"/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создание системы правового регулирования цифровой экономики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создание инфраструктуры передачи, обработки и хранения данных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подготовка высококвалифицированных кадров для цифровой экономики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обеспечение информационной безопасности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создание сквозных цифровых технологий 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внедрение цифровых технологий и платформенных решений в сферах государственного управления и оказания государственных услуг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indent="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0000" algn="l"/>
              </a:tabLst>
            </a:pPr>
            <a:r>
              <a:rPr lang="ru-RU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преобразование приоритетных отраслей экономики и социальной сферы, включая здравоохранение, образование, промышленность, сельское хозяйство, строительство, городское хозяйство, транспортную и энергетическую инфраструктуру, финансовые услуги, посредством внедрения цифровых технологий и платформенных решений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1400" dirty="0"/>
          </a:p>
          <a:p>
            <a:endParaRPr lang="ru-RU" sz="1400" dirty="0"/>
          </a:p>
          <a:p>
            <a:pPr marL="180000" lvl="1" indent="0">
              <a:spcBef>
                <a:spcPts val="0"/>
              </a:spcBef>
              <a:buNone/>
            </a:pPr>
            <a:endParaRPr lang="ru-RU" sz="1400" b="1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1800" b="1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Font typeface="Wingdings" pitchFamily="2" charset="2"/>
              <a:buChar char="q"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0994" y="-44227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>
                <a:solidFill>
                  <a:schemeClr val="accent2">
                    <a:lumMod val="75000"/>
                  </a:schemeClr>
                </a:solidFill>
              </a:rPr>
              <a:t>Указ Президента № 204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«О национальных целях и стратегических задачах развития Российской Федерации на период до 2024 года»</a:t>
            </a:r>
            <a:endParaRPr lang="ru-RU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13250" y="1379679"/>
            <a:ext cx="8063208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 smtClean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663" y="186305"/>
            <a:ext cx="89303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«Аренда 1С в Облаке» как платформенное решение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сфере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государственного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управления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663" y="1988840"/>
            <a:ext cx="432032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 smtClean="0"/>
              <a:t> </a:t>
            </a:r>
            <a:r>
              <a:rPr lang="ru-RU" sz="1600" b="1" i="1" dirty="0" smtClean="0"/>
              <a:t>Исходные данные: </a:t>
            </a:r>
          </a:p>
          <a:p>
            <a:pPr fontAlgn="base"/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/>
              <a:t>Множество разрозненных, разнотипных инсталляций программно-технических комплексов с локальным администрированием и </a:t>
            </a:r>
            <a:r>
              <a:rPr lang="ru-RU" sz="1400" dirty="0" smtClean="0"/>
              <a:t>поддержкой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/>
              <a:t>Потребность в постоянном обновлении, сопровождении, наращивании мощности серверного оборудования и систем хранения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/>
              <a:t>Отсутствие механизма, позволяющего проводить анализ и оптимизацию структуры расходов в сфере учётной и финансово-хозяйственной деятельности муниципальных бюджетополучателей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/>
              <a:t>Отсутствие механизма, позволяющего </a:t>
            </a:r>
            <a:r>
              <a:rPr lang="ru-RU" sz="1400" dirty="0" smtClean="0"/>
              <a:t>решать задачи по оптимизации отраслевой (муниципальной) кадровой политики и учёта фондов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400" dirty="0" smtClean="0"/>
              <a:t>Вопросы обеспечения информационной безопасности в соответствии с действующим законодательством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037990877"/>
              </p:ext>
            </p:extLst>
          </p:nvPr>
        </p:nvGraphicFramePr>
        <p:xfrm>
          <a:off x="3912665" y="2031250"/>
          <a:ext cx="5351120" cy="4605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2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7543"/>
            <a:ext cx="89303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Цели </a:t>
            </a:r>
            <a:r>
              <a:rPr lang="ru-RU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 задачи применения </a:t>
            </a:r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платформенного </a:t>
            </a:r>
            <a:r>
              <a:rPr lang="ru-RU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решения</a:t>
            </a:r>
          </a:p>
          <a:p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684270"/>
            <a:ext cx="857649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/>
              <a:t>Повышение </a:t>
            </a:r>
            <a:r>
              <a:rPr lang="ru-RU" b="1" i="1" dirty="0" smtClean="0"/>
              <a:t>прозрачности и эффективности </a:t>
            </a:r>
            <a:r>
              <a:rPr lang="ru-RU" b="1" i="1" dirty="0"/>
              <a:t>расходования бюджетных средств и программно-целевого управления </a:t>
            </a:r>
            <a:r>
              <a:rPr lang="ru-RU" b="1" i="1" dirty="0" smtClean="0"/>
              <a:t>за счёт:</a:t>
            </a:r>
          </a:p>
          <a:p>
            <a:pPr fontAlgn="base"/>
            <a:endParaRPr lang="ru-RU" sz="800" b="1" i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формирования единого информационного </a:t>
            </a:r>
            <a:r>
              <a:rPr lang="ru-RU" sz="1600" dirty="0" smtClean="0"/>
              <a:t>пространства </a:t>
            </a:r>
            <a:endParaRPr lang="ru-RU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 обеспечения высокого уровня сервиса при сопровождении пользователей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обеспечения соответствия требованиям </a:t>
            </a:r>
            <a:r>
              <a:rPr lang="ru-RU" sz="1600" dirty="0" smtClean="0"/>
              <a:t>по </a:t>
            </a:r>
            <a:r>
              <a:rPr lang="ru-RU" sz="1600" dirty="0"/>
              <a:t>использованию программных продуктов, включённых в Единый реестр российских программ для ЭВМ и баз данных </a:t>
            </a:r>
            <a:endParaRPr lang="ru-RU" sz="16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получения инструмента для формирования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регламентированной и управленческой отчётности в различных разрезах в режиме реального времени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получения инструмента для гибкого управления кадровыми ресурсами и основными фондами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обеспечения предусмотренного законодательством уровня безопасности данных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возможности </a:t>
            </a:r>
            <a:r>
              <a:rPr lang="ru-RU" sz="1600" dirty="0"/>
              <a:t>минимизации расходов и трудозатрат на интеграцию с другими (федеральными, региональными, муниципальными) информационными системами</a:t>
            </a:r>
          </a:p>
        </p:txBody>
      </p:sp>
    </p:spTree>
    <p:extLst>
      <p:ext uri="{BB962C8B-B14F-4D97-AF65-F5344CB8AC3E}">
        <p14:creationId xmlns:p14="http://schemas.microsoft.com/office/powerpoint/2010/main" val="35058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7543"/>
            <a:ext cx="89303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Организационные мероприятия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491298"/>
            <a:ext cx="857649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/>
              <a:t>Совещания в администрации муниципального образования город Краснодар </a:t>
            </a:r>
          </a:p>
          <a:p>
            <a:pPr fontAlgn="base"/>
            <a:r>
              <a:rPr lang="ru-RU" b="1" i="1" dirty="0"/>
              <a:t>с участием: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первого заместителя главы муниципального образования город Краснодар </a:t>
            </a:r>
            <a:r>
              <a:rPr lang="ru-RU" sz="1600" dirty="0" err="1"/>
              <a:t>С.Л.Васина</a:t>
            </a:r>
            <a:endParaRPr lang="ru-RU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депутата Государственной Думы РФ </a:t>
            </a:r>
            <a:r>
              <a:rPr lang="ru-RU" sz="1600" dirty="0" err="1" smtClean="0"/>
              <a:t>В.Л.Евланова</a:t>
            </a:r>
            <a:endParaRPr lang="ru-RU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руководителей и специалистов администрации муниципального образования г.Краснодар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представителей ООО «Научно-производственный центр «1С»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fontAlgn="base"/>
            <a:r>
              <a:rPr lang="ru-RU" b="1" i="1" dirty="0"/>
              <a:t>Соглашение об информационном взаимодействии: </a:t>
            </a:r>
            <a:endParaRPr lang="ru-RU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подписано с ООО «Научно-производственный центр «1С» (</a:t>
            </a:r>
            <a:r>
              <a:rPr lang="ru-RU" sz="1600" dirty="0" err="1"/>
              <a:t>г.Москва</a:t>
            </a:r>
            <a:r>
              <a:rPr lang="ru-RU" sz="1600" dirty="0"/>
              <a:t>)</a:t>
            </a:r>
          </a:p>
          <a:p>
            <a:pPr fontAlgn="base"/>
            <a:endParaRPr lang="ru-RU" sz="800" b="1" i="1" dirty="0" smtClean="0"/>
          </a:p>
          <a:p>
            <a:pPr fontAlgn="base"/>
            <a:r>
              <a:rPr lang="ru-RU" b="1" i="1" dirty="0" smtClean="0"/>
              <a:t>Проектный </a:t>
            </a:r>
            <a:r>
              <a:rPr lang="ru-RU" b="1" i="1" dirty="0"/>
              <a:t>комитет (рабочая группа):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специалисты в области организации и ведения ФХД и бухгалтерского учёта из органов местного самоуправления, централизованных бухгалтерий, муниципальных учреждений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ИТ-специалисты из управления информационно-коммуникационных технологий и связи, муниципального учреждения «Электронный Краснодар»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fontAlgn="base"/>
            <a:r>
              <a:rPr lang="ru-RU" b="1" i="1" dirty="0"/>
              <a:t>Проведён ряд рабочих </a:t>
            </a:r>
            <a:r>
              <a:rPr lang="ru-RU" b="1" i="1" dirty="0" smtClean="0"/>
              <a:t>встреч с </a:t>
            </a:r>
            <a:r>
              <a:rPr lang="ru-RU" b="1" i="1" dirty="0"/>
              <a:t>участием: </a:t>
            </a:r>
            <a:endParaRPr lang="ru-RU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проектного комитета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представителей ООО «Научно-производственный центр «1С» (</a:t>
            </a:r>
            <a:r>
              <a:rPr lang="ru-RU" sz="1600" dirty="0" err="1"/>
              <a:t>г.Москва</a:t>
            </a:r>
            <a:r>
              <a:rPr lang="ru-RU" sz="1600" dirty="0"/>
              <a:t>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представителей ЗАО «КРОК Инкорпорейтед» (</a:t>
            </a:r>
            <a:r>
              <a:rPr lang="ru-RU" sz="1600" dirty="0" err="1"/>
              <a:t>г.Москва</a:t>
            </a:r>
            <a:r>
              <a:rPr lang="ru-RU" sz="1600" dirty="0"/>
              <a:t>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представителей ООО «Портал-Юг» (г.Краснодар)</a:t>
            </a:r>
          </a:p>
        </p:txBody>
      </p:sp>
    </p:spTree>
    <p:extLst>
      <p:ext uri="{BB962C8B-B14F-4D97-AF65-F5344CB8AC3E}">
        <p14:creationId xmlns:p14="http://schemas.microsoft.com/office/powerpoint/2010/main" val="15870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8985"/>
            <a:ext cx="89303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Обследование </a:t>
            </a:r>
            <a:r>
              <a:rPr lang="ru-RU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инфраструктуры ФХД</a:t>
            </a:r>
          </a:p>
          <a:p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636055"/>
            <a:ext cx="871435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i="1" dirty="0" smtClean="0"/>
              <a:t>Участники 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Администрация муниципального образования </a:t>
            </a:r>
            <a:r>
              <a:rPr lang="ru-RU" sz="1600" dirty="0"/>
              <a:t>город </a:t>
            </a:r>
            <a:r>
              <a:rPr lang="ru-RU" sz="1600" dirty="0" smtClean="0"/>
              <a:t>Краснодар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ООО «Научно-производственный центр «1С</a:t>
            </a:r>
            <a:r>
              <a:rPr lang="ru-RU" sz="1600" dirty="0" smtClean="0"/>
              <a:t>»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ООО </a:t>
            </a:r>
            <a:r>
              <a:rPr lang="ru-RU" sz="1600" dirty="0"/>
              <a:t>«Портал-Юг</a:t>
            </a:r>
            <a:r>
              <a:rPr lang="ru-RU" sz="1600" dirty="0" smtClean="0"/>
              <a:t>» </a:t>
            </a:r>
            <a:endParaRPr lang="ru-RU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fontAlgn="base"/>
            <a:r>
              <a:rPr lang="ru-RU" sz="1600" b="1" i="1" dirty="0" smtClean="0"/>
              <a:t>Технико-экономическое обоснование использования облачного сервиса по технологии </a:t>
            </a:r>
            <a:r>
              <a:rPr lang="en-US" sz="1600" b="1" i="1" dirty="0" smtClean="0"/>
              <a:t>SaaS </a:t>
            </a:r>
            <a:r>
              <a:rPr lang="ru-RU" sz="1600" b="1" i="1" dirty="0" smtClean="0"/>
              <a:t>для оптимизации ФХД «Аренда 1С в облаке»: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Исследована инфраструктура учётной и финансово-хозяйственной деятельности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Сформированы предварительные предложения по </a:t>
            </a:r>
            <a:r>
              <a:rPr lang="ru-RU" sz="1600" dirty="0" err="1" smtClean="0"/>
              <a:t>этапности</a:t>
            </a:r>
            <a:r>
              <a:rPr lang="ru-RU" sz="1600" dirty="0" smtClean="0"/>
              <a:t> перевода ФХД муниципалитета на единое платформенное «облачное» решение на базе ПО «1С»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 smtClean="0"/>
          </a:p>
          <a:p>
            <a:pPr fontAlgn="base"/>
            <a:r>
              <a:rPr lang="ru-RU" sz="1600" b="1" i="1" dirty="0" smtClean="0"/>
              <a:t>Анализ опыта регионов и муниципальных образований: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АС учёта ФХД, </a:t>
            </a:r>
            <a:r>
              <a:rPr lang="ru-RU" sz="1600" dirty="0"/>
              <a:t>кадрового </a:t>
            </a:r>
            <a:r>
              <a:rPr lang="ru-RU" sz="1600" dirty="0" smtClean="0"/>
              <a:t>учёта</a:t>
            </a:r>
            <a:r>
              <a:rPr lang="ru-RU" sz="1600" dirty="0"/>
              <a:t>, </a:t>
            </a:r>
            <a:r>
              <a:rPr lang="ru-RU" sz="1600" dirty="0" smtClean="0"/>
              <a:t>расчёта </a:t>
            </a:r>
            <a:r>
              <a:rPr lang="ru-RU" sz="1600" dirty="0"/>
              <a:t>заработной платы и консолидации </a:t>
            </a:r>
            <a:r>
              <a:rPr lang="ru-RU" sz="1600" dirty="0" smtClean="0"/>
              <a:t>отчётности </a:t>
            </a:r>
            <a:r>
              <a:rPr lang="ru-RU" sz="1600" dirty="0"/>
              <a:t>муниципальных учреждений системы образования города </a:t>
            </a:r>
            <a:r>
              <a:rPr lang="ru-RU" sz="1600" dirty="0" smtClean="0"/>
              <a:t>Новосибирска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Автоматизированная </a:t>
            </a:r>
            <a:r>
              <a:rPr lang="ru-RU" sz="1600" dirty="0"/>
              <a:t>облачная система обеспечения </a:t>
            </a:r>
            <a:r>
              <a:rPr lang="ru-RU" sz="1600" dirty="0" smtClean="0"/>
              <a:t>ФХД </a:t>
            </a:r>
            <a:r>
              <a:rPr lang="ru-RU" sz="1600" dirty="0"/>
              <a:t>организаций и учреждений бюджетной сферы города </a:t>
            </a:r>
            <a:r>
              <a:rPr lang="ru-RU" sz="1600" dirty="0" smtClean="0"/>
              <a:t>Москвы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 smtClean="0"/>
              <a:t>АИС управления ФХД ИОГВ </a:t>
            </a:r>
            <a:r>
              <a:rPr lang="ru-RU" sz="1600" dirty="0"/>
              <a:t>Иркутской области и </a:t>
            </a:r>
            <a:r>
              <a:rPr lang="ru-RU" sz="1600" dirty="0" smtClean="0"/>
              <a:t>госучреждений </a:t>
            </a:r>
            <a:r>
              <a:rPr lang="ru-RU" sz="1600" dirty="0"/>
              <a:t>Иркутской </a:t>
            </a:r>
            <a:r>
              <a:rPr lang="ru-RU" sz="1600" dirty="0" smtClean="0"/>
              <a:t>области</a:t>
            </a:r>
            <a:endParaRPr lang="ru-RU" sz="800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ru-RU" sz="800" dirty="0"/>
          </a:p>
          <a:p>
            <a:pPr fontAlgn="base"/>
            <a:r>
              <a:rPr lang="ru-RU" sz="1600" b="1" i="1" dirty="0" smtClean="0"/>
              <a:t>Обследование  </a:t>
            </a:r>
            <a:r>
              <a:rPr lang="ru-RU" sz="1600" b="1" i="1" dirty="0" smtClean="0"/>
              <a:t>24-х </a:t>
            </a:r>
            <a:r>
              <a:rPr lang="ru-RU" sz="1600" b="1" i="1" dirty="0"/>
              <a:t>муниципальных учреждений, использующих </a:t>
            </a:r>
            <a:r>
              <a:rPr lang="ru-RU" sz="1600" b="1" i="1" dirty="0" smtClean="0"/>
              <a:t>технологию </a:t>
            </a:r>
            <a:r>
              <a:rPr lang="ru-RU" sz="1600" b="1" i="1" dirty="0"/>
              <a:t>1С: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Анализ трудоёмкости перевода баз данных в «Облако 1С»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sz="1600" dirty="0"/>
              <a:t>Анализ стоимости сопровождения и эксплуатации баз данных после перевода </a:t>
            </a:r>
            <a:r>
              <a:rPr lang="ru-RU" sz="1600" dirty="0" smtClean="0"/>
              <a:t>в </a:t>
            </a:r>
            <a:r>
              <a:rPr lang="ru-RU" sz="1600" dirty="0"/>
              <a:t>«Облако 1С»</a:t>
            </a:r>
          </a:p>
          <a:p>
            <a:pPr fontAlgn="base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23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087215" y="1700808"/>
            <a:ext cx="7056785" cy="5256584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buNone/>
            </a:pPr>
            <a:endParaRPr lang="ru-RU" sz="100" b="1" dirty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  <a:buNone/>
            </a:pPr>
            <a:r>
              <a:rPr lang="ru-RU" sz="2000" b="1" dirty="0">
                <a:solidFill>
                  <a:srgbClr val="0070C0"/>
                </a:solidFill>
              </a:rPr>
              <a:t> </a:t>
            </a:r>
            <a:endParaRPr lang="ru-RU" sz="2400" dirty="0"/>
          </a:p>
          <a:p>
            <a:pPr marL="180000" lvl="1" indent="0">
              <a:lnSpc>
                <a:spcPct val="150000"/>
              </a:lnSpc>
              <a:spcBef>
                <a:spcPts val="400"/>
              </a:spcBef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001E2C6-4EE6-4D8D-95ED-5B14C818BF9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8690" y="132288"/>
            <a:ext cx="89303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«Аренда 1С в Облаке»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Стоимость владения</a:t>
            </a:r>
            <a:endParaRPr lang="ru-RU" sz="28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1739439"/>
            <a:ext cx="6606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sz="16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64" y="1516698"/>
            <a:ext cx="81492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486864C74EB24E871EE277FBEE7C90" ma:contentTypeVersion="0" ma:contentTypeDescription="Создание документа." ma:contentTypeScope="" ma:versionID="52c4ff641b25eff84c62c8356b62bb8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40D38-8DAD-40CA-A86E-B41F5A542A2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1B0E53-FBCF-4474-A8F8-AAA424B898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289A16-552C-4C91-9FDA-981A2433EB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20540</TotalTime>
  <Words>1222</Words>
  <Application>Microsoft Office PowerPoint</Application>
  <PresentationFormat>Экран (4:3)</PresentationFormat>
  <Paragraphs>256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1_Обычная</vt:lpstr>
      <vt:lpstr>«облачные» Платформенные решения в сфере муниципального управления </vt:lpstr>
      <vt:lpstr>Цифровая Россия - новая реальность: Точка невозврата пройдена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Иволгина М.И.</dc:creator>
  <cp:lastModifiedBy>Иволгина М.И.</cp:lastModifiedBy>
  <cp:revision>470</cp:revision>
  <cp:lastPrinted>2016-11-14T14:42:50Z</cp:lastPrinted>
  <dcterms:created xsi:type="dcterms:W3CDTF">2016-04-07T11:20:24Z</dcterms:created>
  <dcterms:modified xsi:type="dcterms:W3CDTF">2018-08-21T12:47:28Z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0x010100A1486864C74EB24E871EE277FBEE7C90</vt:lpwstr>
  </property>
</Properties>
</file>