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sldIdLst>
    <p:sldId id="258" r:id="rId2"/>
    <p:sldId id="285" r:id="rId3"/>
    <p:sldId id="291" r:id="rId4"/>
    <p:sldId id="294" r:id="rId5"/>
    <p:sldId id="292" r:id="rId6"/>
    <p:sldId id="293" r:id="rId7"/>
    <p:sldId id="295" r:id="rId8"/>
    <p:sldId id="296" r:id="rId9"/>
    <p:sldId id="297" r:id="rId10"/>
    <p:sldId id="298" r:id="rId11"/>
    <p:sldId id="282" r:id="rId12"/>
  </p:sldIdLst>
  <p:sldSz cx="9144000" cy="6858000" type="screen4x3"/>
  <p:notesSz cx="7102475" cy="1023461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ойко Наталья Владимировна" initials="БНВ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 descr="Back_RED_B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51"/>
            <a:ext cx="9144000" cy="273631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20688" y="2055217"/>
            <a:ext cx="7772400" cy="1470025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Arial 32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74401" y="5884333"/>
            <a:ext cx="6400800" cy="69697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 </a:t>
            </a:r>
            <a:r>
              <a:rPr lang="en-US" dirty="0" smtClean="0"/>
              <a:t>Arial 18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en-US" dirty="0" smtClean="0"/>
          </a:p>
          <a:p>
            <a:r>
              <a:rPr lang="ru-RU" dirty="0" smtClean="0"/>
              <a:t>Должность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3689" y="296542"/>
            <a:ext cx="1101449" cy="365125"/>
          </a:xfrm>
        </p:spPr>
        <p:txBody>
          <a:bodyPr/>
          <a:lstStyle>
            <a:lvl1pPr algn="l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0" name="Picture 39" descr="Logo_RGB_P_19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2" y="5716045"/>
            <a:ext cx="1651857" cy="7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Снимок экрана 2015-02-11 в 11.00.5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3344"/>
          </a:xfrm>
          <a:prstGeom prst="rect">
            <a:avLst/>
          </a:prstGeom>
        </p:spPr>
      </p:pic>
      <p:pic>
        <p:nvPicPr>
          <p:cNvPr id="10" name="Picture 20" descr="Logo_RGB_P_19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67" y="5977733"/>
            <a:ext cx="1348999" cy="62388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863" y="1122948"/>
            <a:ext cx="8483971" cy="4953588"/>
          </a:xfrm>
        </p:spPr>
        <p:txBody>
          <a:bodyPr>
            <a:normAutofit/>
          </a:bodyPr>
          <a:lstStyle>
            <a:lvl1pPr marL="0" indent="0">
              <a:buClr>
                <a:srgbClr val="800000"/>
              </a:buClr>
              <a:buSzPct val="120000"/>
              <a:buFont typeface="Arial" pitchFamily="34" charset="0"/>
              <a:buNone/>
              <a:defRPr sz="19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Образец простого текста. </a:t>
            </a:r>
            <a:r>
              <a:rPr lang="en-US" dirty="0" smtClean="0"/>
              <a:t>Arial 19 </a:t>
            </a:r>
            <a:r>
              <a:rPr lang="ru-RU" dirty="0" err="1" smtClean="0"/>
              <a:t>пт</a:t>
            </a:r>
            <a:endParaRPr lang="en-US" dirty="0" smtClean="0"/>
          </a:p>
        </p:txBody>
      </p:sp>
      <p:sp>
        <p:nvSpPr>
          <p:cNvPr id="1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4772" y="229920"/>
            <a:ext cx="7200957" cy="525539"/>
          </a:xfrm>
        </p:spPr>
        <p:txBody>
          <a:bodyPr>
            <a:normAutofit/>
          </a:bodyPr>
          <a:lstStyle>
            <a:lvl1pPr algn="l">
              <a:defRPr sz="2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слайда.</a:t>
            </a:r>
            <a:r>
              <a:rPr lang="en-US" dirty="0" smtClean="0"/>
              <a:t> Arial 2</a:t>
            </a:r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4537" y="6346120"/>
            <a:ext cx="745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999" y="6342239"/>
            <a:ext cx="4989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4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8" descr="Back_RED_B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51"/>
            <a:ext cx="9144000" cy="2736310"/>
          </a:xfrm>
          <a:prstGeom prst="rect">
            <a:avLst/>
          </a:prstGeom>
        </p:spPr>
      </p:pic>
      <p:pic>
        <p:nvPicPr>
          <p:cNvPr id="14" name="Picture 39" descr="Logo_RGB_P_19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2" y="5716045"/>
            <a:ext cx="1651857" cy="76395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4772" y="1984041"/>
            <a:ext cx="8229600" cy="457941"/>
          </a:xfrm>
        </p:spPr>
        <p:txBody>
          <a:bodyPr anchor="t">
            <a:normAutofit/>
          </a:bodyPr>
          <a:lstStyle>
            <a:lvl1pPr algn="l">
              <a:defRPr sz="23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 hasCustomPrompt="1"/>
          </p:nvPr>
        </p:nvSpPr>
        <p:spPr>
          <a:xfrm>
            <a:off x="328613" y="2441982"/>
            <a:ext cx="8229600" cy="1874180"/>
          </a:xfrm>
        </p:spPr>
        <p:txBody>
          <a:bodyPr anchor="ctr">
            <a:normAutofit/>
          </a:bodyPr>
          <a:lstStyle>
            <a:lvl1pPr marL="0" indent="0" eaLnBrk="1" hangingPunct="1">
              <a:spcBef>
                <a:spcPts val="0"/>
              </a:spcBef>
              <a:spcAft>
                <a:spcPts val="200"/>
              </a:spcAft>
              <a:buNone/>
              <a:defRPr sz="2000" baseline="0">
                <a:latin typeface="Arial"/>
                <a:cs typeface="Arial"/>
              </a:defRPr>
            </a:lvl1pPr>
          </a:lstStyle>
          <a:p>
            <a:pPr>
              <a:spcAft>
                <a:spcPts val="200"/>
              </a:spcAft>
            </a:pPr>
            <a:r>
              <a:rPr lang="ru-RU" sz="1800" dirty="0" smtClean="0">
                <a:solidFill>
                  <a:srgbClr val="FFFFFF"/>
                </a:solidFill>
              </a:rPr>
              <a:t>195112, г. Санкт-Петербург, </a:t>
            </a:r>
            <a:br>
              <a:rPr lang="ru-RU" sz="1800" dirty="0" smtClean="0">
                <a:solidFill>
                  <a:srgbClr val="FFFFFF"/>
                </a:solidFill>
              </a:rPr>
            </a:br>
            <a:r>
              <a:rPr lang="ru-RU" sz="1800" dirty="0" err="1" smtClean="0">
                <a:solidFill>
                  <a:srgbClr val="FFFFFF"/>
                </a:solidFill>
              </a:rPr>
              <a:t>Малоохтинский</a:t>
            </a:r>
            <a:r>
              <a:rPr lang="ru-RU" sz="1800" dirty="0" smtClean="0">
                <a:solidFill>
                  <a:srgbClr val="FFFFFF"/>
                </a:solidFill>
              </a:rPr>
              <a:t> проспект, д. 64, литер А</a:t>
            </a:r>
          </a:p>
          <a:p>
            <a:pPr>
              <a:spcAft>
                <a:spcPts val="200"/>
              </a:spcAft>
            </a:pPr>
            <a:r>
              <a:rPr lang="uk-UA" sz="1800" dirty="0" smtClean="0">
                <a:solidFill>
                  <a:srgbClr val="FFFFFF"/>
                </a:solidFill>
              </a:rPr>
              <a:t>Тел. в Санкт-Петербурге: +7 (812) 602-0811</a:t>
            </a:r>
          </a:p>
          <a:p>
            <a:r>
              <a:rPr lang="uk-UA" sz="1800" dirty="0" smtClean="0">
                <a:solidFill>
                  <a:srgbClr val="FFFFFF"/>
                </a:solidFill>
              </a:rPr>
              <a:t>Тел. в Москве: +7 (495) 620-0801</a:t>
            </a:r>
          </a:p>
          <a:p>
            <a:r>
              <a:rPr lang="en-US" sz="1800" dirty="0" err="1" smtClean="0">
                <a:solidFill>
                  <a:srgbClr val="FFFFFF"/>
                </a:solidFill>
              </a:rPr>
              <a:t>www.redsys.ru</a:t>
            </a:r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4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946F-A867-D643-B2AB-B751B27FB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200"/>
        </a:spcAft>
        <a:buClr>
          <a:srgbClr val="C30A34"/>
        </a:buClr>
        <a:buFont typeface="Arial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1pPr>
      <a:lvl2pPr marL="702000" indent="-342000" algn="l" defTabSz="457200" rtl="0" eaLnBrk="1" latinLnBrk="0" hangingPunct="1">
        <a:spcBef>
          <a:spcPts val="0"/>
        </a:spcBef>
        <a:spcAft>
          <a:spcPts val="200"/>
        </a:spcAft>
        <a:buClr>
          <a:srgbClr val="C30A34"/>
        </a:buClr>
        <a:buSzPct val="80000"/>
        <a:buFont typeface="Arial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2pPr>
      <a:lvl3pPr marL="1062000" indent="-342000" algn="l" defTabSz="457200" rtl="0" eaLnBrk="1" latinLnBrk="0" hangingPunct="1">
        <a:spcBef>
          <a:spcPts val="0"/>
        </a:spcBef>
        <a:spcAft>
          <a:spcPts val="200"/>
        </a:spcAft>
        <a:buClr>
          <a:srgbClr val="C30A34"/>
        </a:buClr>
        <a:buSzPct val="60000"/>
        <a:buFont typeface="Arial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422000" indent="-342000" algn="l" defTabSz="457200" rtl="0" eaLnBrk="1" latinLnBrk="0" hangingPunct="1">
        <a:spcBef>
          <a:spcPts val="0"/>
        </a:spcBef>
        <a:spcAft>
          <a:spcPts val="200"/>
        </a:spcAft>
        <a:buClr>
          <a:srgbClr val="C30A34"/>
        </a:buClr>
        <a:buSzPct val="40000"/>
        <a:buFont typeface="Arial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-russia.ru/ob-opyte-importozameshheniya-operatsionnyh-sistem-i-ofisnogo-po-v-chelyabinskoj-oblasti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581" y="2009953"/>
            <a:ext cx="8061595" cy="1966823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9000"/>
              </a:spcAft>
            </a:pPr>
            <a:r>
              <a:rPr lang="ru-RU" sz="2800" dirty="0">
                <a:latin typeface="+mj-lt"/>
              </a:rPr>
              <a:t>Опыт внедрения </a:t>
            </a:r>
            <a:r>
              <a:rPr lang="ru-RU" sz="2800" dirty="0" smtClean="0">
                <a:latin typeface="+mj-lt"/>
              </a:rPr>
              <a:t>решений</a:t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для </a:t>
            </a:r>
            <a:r>
              <a:rPr lang="ru-RU" sz="2800" dirty="0">
                <a:latin typeface="+mj-lt"/>
              </a:rPr>
              <a:t>органов </a:t>
            </a:r>
            <a:r>
              <a:rPr lang="ru-RU" sz="2800" dirty="0" smtClean="0">
                <a:latin typeface="+mj-lt"/>
              </a:rPr>
              <a:t>власти</a:t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по </a:t>
            </a:r>
            <a:r>
              <a:rPr lang="ru-RU" sz="2800" dirty="0">
                <a:latin typeface="+mj-lt"/>
              </a:rPr>
              <a:t>миграции на отечественное </a:t>
            </a:r>
            <a:r>
              <a:rPr lang="ru-RU" sz="2800" dirty="0" smtClean="0">
                <a:latin typeface="+mj-lt"/>
              </a:rPr>
              <a:t>ПО</a:t>
            </a:r>
            <a:endParaRPr lang="ru-RU" sz="28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276" y="5991523"/>
            <a:ext cx="6400800" cy="56150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Семенихин Александр</a:t>
            </a:r>
          </a:p>
          <a:p>
            <a:r>
              <a:rPr lang="ru-RU" sz="1100" dirty="0" smtClean="0">
                <a:solidFill>
                  <a:srgbClr val="FF0000"/>
                </a:solidFill>
                <a:latin typeface="+mn-lt"/>
              </a:rPr>
              <a:t>Директор по корпоративным продажам </a:t>
            </a:r>
            <a:r>
              <a:rPr lang="ru-RU" sz="1100" dirty="0" err="1" smtClean="0">
                <a:solidFill>
                  <a:srgbClr val="FF0000"/>
                </a:solidFill>
                <a:latin typeface="+mn-lt"/>
              </a:rPr>
              <a:t>РедСис</a:t>
            </a:r>
            <a:r>
              <a:rPr lang="ru-RU" sz="1100" dirty="0" smtClean="0">
                <a:solidFill>
                  <a:srgbClr val="FF0000"/>
                </a:solidFill>
                <a:latin typeface="+mn-lt"/>
              </a:rPr>
              <a:t> Сибирь</a:t>
            </a:r>
          </a:p>
        </p:txBody>
      </p:sp>
    </p:spTree>
    <p:extLst>
      <p:ext uri="{BB962C8B-B14F-4D97-AF65-F5344CB8AC3E}">
        <p14:creationId xmlns:p14="http://schemas.microsoft.com/office/powerpoint/2010/main" val="31629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411032" y="1243685"/>
            <a:ext cx="3190719" cy="1366165"/>
            <a:chOff x="411032" y="1243685"/>
            <a:chExt cx="3190719" cy="136616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1" y="1243685"/>
              <a:ext cx="3162300" cy="1342001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11032" y="2362200"/>
              <a:ext cx="58609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935638" y="5818300"/>
            <a:ext cx="2156604" cy="966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8646700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Виртуализация. </a:t>
            </a:r>
            <a:r>
              <a:rPr lang="ru-RU" sz="2000" dirty="0" smtClean="0">
                <a:latin typeface="+mj-lt"/>
              </a:rPr>
              <a:t>СХД</a:t>
            </a:r>
            <a:r>
              <a:rPr lang="ru-RU" sz="2000" dirty="0" smtClean="0">
                <a:latin typeface="+mj-lt"/>
              </a:rPr>
              <a:t>: железо </a:t>
            </a:r>
            <a:r>
              <a:rPr lang="ru-RU" sz="2000" dirty="0" smtClean="0">
                <a:latin typeface="+mj-lt"/>
              </a:rPr>
              <a:t>и/или </a:t>
            </a:r>
            <a:r>
              <a:rPr lang="ru-RU" sz="2000" dirty="0" smtClean="0">
                <a:latin typeface="+mj-lt"/>
              </a:rPr>
              <a:t>отечественное ПО.</a:t>
            </a:r>
            <a:endParaRPr lang="ru-RU" sz="2000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1792" y="952791"/>
            <a:ext cx="403225" cy="3841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77" y="5958550"/>
            <a:ext cx="1373187" cy="671060"/>
          </a:xfrm>
          <a:prstGeom prst="rect">
            <a:avLst/>
          </a:prstGeom>
        </p:spPr>
      </p:pic>
      <p:pic>
        <p:nvPicPr>
          <p:cNvPr id="1026" name="Picture 2" descr="Картинки по запросу стре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6545">
            <a:off x="1056920" y="2185393"/>
            <a:ext cx="1754842" cy="11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839" y="147455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СХД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3996" y="2258288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Виртуализация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тут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157" y="1106777"/>
            <a:ext cx="4816754" cy="4556674"/>
          </a:xfrm>
          <a:prstGeom prst="rect">
            <a:avLst/>
          </a:prstGeom>
        </p:spPr>
      </p:pic>
      <p:pic>
        <p:nvPicPr>
          <p:cNvPr id="1028" name="Picture 4" descr="http://aerodisk.ru/local/templates/aerodisk/images/logo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0" y="3526317"/>
            <a:ext cx="1196858" cy="2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1946" y="3859621"/>
            <a:ext cx="3289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 dirty="0" smtClean="0"/>
              <a:t>ZFS (</a:t>
            </a:r>
            <a:r>
              <a:rPr lang="ru-RU" sz="1200" b="1" dirty="0" smtClean="0"/>
              <a:t>СПО, прародитель </a:t>
            </a:r>
            <a:r>
              <a:rPr lang="en-US" sz="1200" b="1" dirty="0" smtClean="0"/>
              <a:t>NetApp)</a:t>
            </a:r>
            <a:endParaRPr lang="ru-RU" sz="1200" b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Не лимитированные объёмы </a:t>
            </a:r>
            <a:r>
              <a:rPr lang="en-US" sz="1200" b="1" dirty="0" smtClean="0"/>
              <a:t>FS </a:t>
            </a:r>
            <a:r>
              <a:rPr lang="ru-RU" sz="1200" b="1" dirty="0" smtClean="0"/>
              <a:t>и </a:t>
            </a:r>
            <a:r>
              <a:rPr lang="en-US" sz="1200" b="1" dirty="0" smtClean="0"/>
              <a:t>LUN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Готовность к </a:t>
            </a:r>
            <a:r>
              <a:rPr lang="ru-RU" sz="1200" b="1" dirty="0" err="1" smtClean="0"/>
              <a:t>гиперконвергентной</a:t>
            </a:r>
            <a:r>
              <a:rPr lang="ru-RU" sz="1200" b="1" dirty="0" smtClean="0"/>
              <a:t> инфраструктуре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 dirty="0" smtClean="0"/>
              <a:t>SDS </a:t>
            </a:r>
            <a:r>
              <a:rPr lang="ru-RU" sz="1200" b="1" dirty="0" smtClean="0"/>
              <a:t>с сертификацией под «железо» пользователя и</a:t>
            </a:r>
            <a:r>
              <a:rPr lang="en-US" sz="1200" b="1" dirty="0" smtClean="0"/>
              <a:t> Linux</a:t>
            </a:r>
            <a:r>
              <a:rPr lang="ru-RU" sz="1200" b="1" dirty="0" smtClean="0"/>
              <a:t> (</a:t>
            </a:r>
            <a:r>
              <a:rPr lang="en-US" sz="1200" b="1" dirty="0" smtClean="0"/>
              <a:t>Astra Linux</a:t>
            </a:r>
            <a:r>
              <a:rPr lang="ru-RU" sz="1200" b="1" dirty="0" smtClean="0"/>
              <a:t>)</a:t>
            </a:r>
            <a:endParaRPr lang="en-US" sz="1200" b="1" dirty="0" smtClean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Аппаратная часть собственной разработки, производство Тайвань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Полностью «</a:t>
            </a:r>
            <a:r>
              <a:rPr lang="ru-RU" sz="1200" b="1" dirty="0" err="1" smtClean="0"/>
              <a:t>руссифицированный</a:t>
            </a:r>
            <a:r>
              <a:rPr lang="ru-RU" sz="1200" b="1" dirty="0" smtClean="0"/>
              <a:t>» дружественный </a:t>
            </a:r>
            <a:r>
              <a:rPr lang="en-US" sz="1200" b="1" dirty="0" smtClean="0"/>
              <a:t>web-</a:t>
            </a:r>
            <a:r>
              <a:rPr lang="ru-RU" sz="1200" b="1" dirty="0" smtClean="0"/>
              <a:t>интерфейс без плагинов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Одобрено</a:t>
            </a:r>
            <a:r>
              <a:rPr lang="ru-RU" sz="1200" b="1" dirty="0"/>
              <a:t>: ФГУП «СТАНДАРТИНФОРМ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52902" y="344712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rgbClr val="146DB2"/>
                </a:solidFill>
                <a:latin typeface="Exo2-ExtraBold"/>
              </a:rPr>
              <a:t>Engine</a:t>
            </a:r>
            <a:endParaRPr lang="en-US" b="1" i="0" dirty="0">
              <a:solidFill>
                <a:srgbClr val="146DB2"/>
              </a:solidFill>
              <a:effectLst/>
              <a:latin typeface="Exo2-Extra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4601" y="5803701"/>
            <a:ext cx="48708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Одобрено: </a:t>
            </a:r>
            <a:r>
              <a:rPr lang="ru-RU" sz="1200" b="1" dirty="0" smtClean="0"/>
              <a:t>Комитете </a:t>
            </a:r>
            <a:r>
              <a:rPr lang="ru-RU" sz="1200" b="1" dirty="0"/>
              <a:t>по градостроительству и архитектуре СПб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Одобрено: </a:t>
            </a:r>
            <a:r>
              <a:rPr lang="ru-RU" sz="1200" b="1" dirty="0" smtClean="0"/>
              <a:t>АО </a:t>
            </a:r>
            <a:r>
              <a:rPr lang="ru-RU" sz="1200" b="1" dirty="0"/>
              <a:t>«НПП «Алмаз» (РОСТЕХ)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ПАО </a:t>
            </a:r>
            <a:r>
              <a:rPr lang="ru-RU" sz="1200" b="1" dirty="0"/>
              <a:t>«Ростелеком» - идут </a:t>
            </a:r>
            <a:r>
              <a:rPr lang="ru-RU" sz="1200" b="1" dirty="0" smtClean="0"/>
              <a:t>испытания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4907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8863" y="1122948"/>
            <a:ext cx="8483971" cy="4328946"/>
          </a:xfrm>
        </p:spPr>
        <p:txBody>
          <a:bodyPr/>
          <a:lstStyle/>
          <a:p>
            <a:pPr algn="ctr"/>
            <a:endParaRPr lang="ru-RU" dirty="0" smtClean="0">
              <a:solidFill>
                <a:srgbClr val="C30A34"/>
              </a:solidFill>
            </a:endParaRPr>
          </a:p>
          <a:p>
            <a:pPr algn="ctr"/>
            <a:endParaRPr lang="ru-RU" dirty="0" smtClean="0">
              <a:solidFill>
                <a:srgbClr val="C30A34"/>
              </a:solidFill>
            </a:endParaRPr>
          </a:p>
          <a:p>
            <a:pPr algn="ctr"/>
            <a:endParaRPr lang="ru-RU" dirty="0" smtClean="0">
              <a:solidFill>
                <a:srgbClr val="C30A34"/>
              </a:solidFill>
            </a:endParaRPr>
          </a:p>
          <a:p>
            <a:pPr algn="ctr"/>
            <a:endParaRPr lang="ru-RU" dirty="0" smtClean="0">
              <a:solidFill>
                <a:srgbClr val="C30A34"/>
              </a:solidFill>
            </a:endParaRPr>
          </a:p>
          <a:p>
            <a:pPr algn="ctr"/>
            <a:endParaRPr lang="ru-RU" sz="4000" b="1" dirty="0" smtClean="0">
              <a:solidFill>
                <a:srgbClr val="C30A34"/>
              </a:solidFill>
            </a:endParaRPr>
          </a:p>
          <a:p>
            <a:pPr algn="ctr"/>
            <a:r>
              <a:rPr lang="ru-RU" sz="4800" dirty="0" smtClean="0">
                <a:solidFill>
                  <a:srgbClr val="C30A34"/>
                </a:solidFill>
                <a:latin typeface="+mj-lt"/>
              </a:rPr>
              <a:t>Спасибо за внимание!</a:t>
            </a:r>
            <a:endParaRPr lang="ru-RU" sz="4800" dirty="0">
              <a:solidFill>
                <a:srgbClr val="C30A34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06" y="5633049"/>
            <a:ext cx="2754868" cy="6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72358"/>
            <a:ext cx="8077356" cy="52553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Системное ПО: задача решена!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Технологические результаты.</a:t>
            </a:r>
            <a:endParaRPr lang="ru-RU" sz="2000" dirty="0">
              <a:latin typeface="+mj-lt"/>
            </a:endParaRPr>
          </a:p>
        </p:txBody>
      </p:sp>
      <p:pic>
        <p:nvPicPr>
          <p:cNvPr id="10" name="Рисунок 9" descr="Rosa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9" y="1838036"/>
            <a:ext cx="1729604" cy="513744"/>
          </a:xfrm>
          <a:prstGeom prst="rect">
            <a:avLst/>
          </a:prstGeom>
        </p:spPr>
      </p:pic>
      <p:pic>
        <p:nvPicPr>
          <p:cNvPr id="11" name="Рисунок 10" descr="8003_5ae246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90" y="4991836"/>
            <a:ext cx="1352691" cy="763616"/>
          </a:xfrm>
          <a:prstGeom prst="rect">
            <a:avLst/>
          </a:prstGeom>
        </p:spPr>
      </p:pic>
      <p:pic>
        <p:nvPicPr>
          <p:cNvPr id="12" name="Рисунок 11" descr="logo-red-h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15" y="4251847"/>
            <a:ext cx="1505158" cy="513744"/>
          </a:xfrm>
          <a:prstGeom prst="rect">
            <a:avLst/>
          </a:prstGeom>
        </p:spPr>
      </p:pic>
      <p:pic>
        <p:nvPicPr>
          <p:cNvPr id="13" name="Рисунок 12" descr="ubuntu-logo1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35" y="2546793"/>
            <a:ext cx="876306" cy="698124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94" y="3082563"/>
            <a:ext cx="1056162" cy="1056162"/>
          </a:xfrm>
          <a:prstGeom prst="rect">
            <a:avLst/>
          </a:prstGeom>
        </p:spPr>
      </p:pic>
      <p:pic>
        <p:nvPicPr>
          <p:cNvPr id="15" name="Рисунок 14" descr="logo-debi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89" y="5555752"/>
            <a:ext cx="579161" cy="765239"/>
          </a:xfrm>
          <a:prstGeom prst="rect">
            <a:avLst/>
          </a:prstGeom>
        </p:spPr>
      </p:pic>
      <p:sp>
        <p:nvSpPr>
          <p:cNvPr id="16" name="object 13"/>
          <p:cNvSpPr>
            <a:spLocks noChangeArrowheads="1"/>
          </p:cNvSpPr>
          <p:nvPr/>
        </p:nvSpPr>
        <p:spPr bwMode="auto">
          <a:xfrm>
            <a:off x="174229" y="1117683"/>
            <a:ext cx="1631950" cy="5207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2191" y="2634369"/>
            <a:ext cx="896387" cy="896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5185" y="965782"/>
            <a:ext cx="589430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ru-RU" sz="1600" b="1" dirty="0" smtClean="0"/>
              <a:t>СПО </a:t>
            </a:r>
            <a:r>
              <a:rPr lang="en-US" sz="1600" b="1" dirty="0" smtClean="0"/>
              <a:t>FreeIPA</a:t>
            </a:r>
            <a:endParaRPr lang="ru-RU" sz="1600" b="1" dirty="0" smtClean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Создание </a:t>
            </a:r>
            <a:r>
              <a:rPr lang="ru-RU" sz="1400" dirty="0"/>
              <a:t>единого пользовательского пространства (ЕПП</a:t>
            </a:r>
            <a:r>
              <a:rPr lang="ru-RU" sz="1400" dirty="0" smtClean="0"/>
              <a:t>).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err="1"/>
              <a:t>Single-Sign-On</a:t>
            </a:r>
            <a:r>
              <a:rPr lang="ru-RU" sz="1400" dirty="0"/>
              <a:t> (SSO) авторизация внутри домена </a:t>
            </a:r>
            <a:r>
              <a:rPr lang="ru-RU" sz="1400" dirty="0" smtClean="0"/>
              <a:t>ЕПП.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Создание пользовательских групп для разделения уровня </a:t>
            </a:r>
            <a:r>
              <a:rPr lang="ru-RU" sz="1400" dirty="0" smtClean="0"/>
              <a:t>доступа.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Отказоустойчивость: поддержка </a:t>
            </a:r>
            <a:r>
              <a:rPr lang="ru-RU" sz="1400" dirty="0" smtClean="0"/>
              <a:t>репликации.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Управление политиками.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Назначение политик для </a:t>
            </a:r>
            <a:r>
              <a:rPr lang="ru-RU" sz="1400" dirty="0" smtClean="0"/>
              <a:t>паролей.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смены пароля лично пользователями без помощи </a:t>
            </a:r>
            <a:r>
              <a:rPr lang="ru-RU" sz="1400" dirty="0" smtClean="0"/>
              <a:t>администратора.</a:t>
            </a:r>
            <a:endParaRPr lang="en-US" sz="1400" dirty="0" smtClean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Интеграция с </a:t>
            </a:r>
            <a:r>
              <a:rPr lang="ru-RU" sz="1400" dirty="0" err="1"/>
              <a:t>Microsoft</a:t>
            </a:r>
            <a:r>
              <a:rPr lang="ru-RU" sz="1400" dirty="0"/>
              <a:t> </a:t>
            </a:r>
            <a:r>
              <a:rPr lang="ru-RU" sz="1400" dirty="0" err="1"/>
              <a:t>Active</a:t>
            </a:r>
            <a:r>
              <a:rPr lang="ru-RU" sz="1400" dirty="0"/>
              <a:t> </a:t>
            </a:r>
            <a:r>
              <a:rPr lang="ru-RU" sz="1400" dirty="0" err="1"/>
              <a:t>Directory</a:t>
            </a:r>
            <a:r>
              <a:rPr lang="ru-RU" sz="1400" dirty="0"/>
              <a:t> (Создание доверительных отношений между доменами</a:t>
            </a:r>
            <a:r>
              <a:rPr lang="ru-RU" sz="1400" dirty="0" smtClean="0"/>
              <a:t>).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Прозрачное использование ресурсов </a:t>
            </a:r>
            <a:r>
              <a:rPr lang="en-US" sz="1400" dirty="0" smtClean="0"/>
              <a:t>Linux </a:t>
            </a:r>
            <a:r>
              <a:rPr lang="ru-RU" sz="1400" dirty="0" smtClean="0"/>
              <a:t>пользователями </a:t>
            </a:r>
            <a:r>
              <a:rPr lang="en-US" sz="1400" dirty="0" smtClean="0"/>
              <a:t>AD</a:t>
            </a:r>
            <a:r>
              <a:rPr lang="ru-RU" sz="1400" dirty="0" smtClean="0"/>
              <a:t>.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Поддержка большинства </a:t>
            </a:r>
            <a:r>
              <a:rPr lang="ru-RU" sz="1400" dirty="0"/>
              <a:t>современных дистрибутивов </a:t>
            </a:r>
            <a:r>
              <a:rPr lang="ru-RU" sz="1400" dirty="0" err="1" smtClean="0"/>
              <a:t>Linux</a:t>
            </a:r>
            <a:r>
              <a:rPr lang="ru-RU" sz="1400" dirty="0" smtClean="0"/>
              <a:t>.</a:t>
            </a:r>
            <a:endParaRPr lang="en-US" sz="1400" dirty="0"/>
          </a:p>
          <a:p>
            <a:endParaRPr lang="en-US" sz="900" dirty="0" smtClean="0"/>
          </a:p>
          <a:p>
            <a:endParaRPr lang="en-US" sz="1400" dirty="0" smtClean="0"/>
          </a:p>
          <a:p>
            <a:pPr algn="ctr"/>
            <a:endParaRPr lang="en-US" sz="900" b="1" dirty="0" smtClean="0"/>
          </a:p>
          <a:p>
            <a:pPr algn="ctr">
              <a:spcAft>
                <a:spcPts val="300"/>
              </a:spcAft>
            </a:pPr>
            <a:r>
              <a:rPr lang="ru-RU" sz="1600" b="1" dirty="0" smtClean="0"/>
              <a:t>СПО </a:t>
            </a:r>
            <a:r>
              <a:rPr lang="en-US" sz="1600" b="1" dirty="0" smtClean="0"/>
              <a:t>Puppet</a:t>
            </a:r>
            <a:r>
              <a:rPr lang="ru-RU" sz="1600" b="1" dirty="0" smtClean="0"/>
              <a:t> </a:t>
            </a:r>
            <a:r>
              <a:rPr lang="en-US" sz="1600" b="1" dirty="0" smtClean="0"/>
              <a:t>+</a:t>
            </a:r>
            <a:r>
              <a:rPr lang="ru-RU" sz="1600" b="1" dirty="0" smtClean="0"/>
              <a:t> СПО </a:t>
            </a:r>
            <a:r>
              <a:rPr lang="en-US" sz="1600" b="1" dirty="0" smtClean="0"/>
              <a:t>Foreman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Централизованное управление и мониторинг состояния хостов через интуитивно-понятный </a:t>
            </a:r>
            <a:r>
              <a:rPr lang="ru-RU" sz="1400" dirty="0" smtClean="0"/>
              <a:t>интерфейс.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устанавливать, обновлять, удалять ПО </a:t>
            </a:r>
            <a:r>
              <a:rPr lang="ru-RU" sz="1400" dirty="0" smtClean="0"/>
              <a:t>централизованно.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централизованно конфигурировать службы, модифицируя системные файлы или их </a:t>
            </a:r>
            <a:r>
              <a:rPr lang="ru-RU" sz="1400" dirty="0" smtClean="0"/>
              <a:t>настройки.</a:t>
            </a:r>
            <a:endParaRPr lang="ru-RU" sz="1400" dirty="0"/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Интеграция с существующей системой аутентификации </a:t>
            </a:r>
            <a:r>
              <a:rPr lang="ru-RU" sz="1400" dirty="0" err="1" smtClean="0"/>
              <a:t>FreeIPA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7283" y="3741079"/>
            <a:ext cx="1392950" cy="1151573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2214957" y="4455379"/>
            <a:ext cx="55594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214957" y="4554439"/>
            <a:ext cx="555945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79812"/>
            <a:ext cx="7200957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Внедрение выполнено!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Доказанные практикой результаты.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19" y="1301605"/>
            <a:ext cx="8053754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Авторизация </a:t>
            </a:r>
            <a:r>
              <a:rPr lang="ru-RU" sz="1400" dirty="0"/>
              <a:t>с доменными учетными </a:t>
            </a:r>
            <a:r>
              <a:rPr lang="ru-RU" sz="1400" dirty="0" smtClean="0"/>
              <a:t>данными.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Централизованное </a:t>
            </a:r>
            <a:r>
              <a:rPr lang="ru-RU" sz="1400" dirty="0"/>
              <a:t>подключение общих хранилищ файлов по протоколу </a:t>
            </a:r>
            <a:r>
              <a:rPr lang="en-US" sz="1400" dirty="0"/>
              <a:t>SMB</a:t>
            </a:r>
            <a:r>
              <a:rPr lang="ru-RU" sz="1400" dirty="0"/>
              <a:t>. </a:t>
            </a:r>
            <a:endParaRPr lang="ru-RU" sz="1400" dirty="0" smtClean="0"/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Обеспечение поддержки </a:t>
            </a:r>
            <a:r>
              <a:rPr lang="en-US" sz="1400" dirty="0"/>
              <a:t>VPN </a:t>
            </a:r>
            <a:r>
              <a:rPr lang="ru-RU" sz="1400" dirty="0"/>
              <a:t>на базе ГОСТ шифрования (</a:t>
            </a:r>
            <a:r>
              <a:rPr lang="en-US" sz="1400" dirty="0" err="1" smtClean="0"/>
              <a:t>VipNet</a:t>
            </a:r>
            <a:r>
              <a:rPr lang="ru-RU" sz="1400" dirty="0" smtClean="0"/>
              <a:t>).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Наличие средств удаленного распространения параметров (аналог групповых политик</a:t>
            </a:r>
            <a:r>
              <a:rPr lang="ru-RU" sz="1400" dirty="0" smtClean="0"/>
              <a:t>).</a:t>
            </a:r>
            <a:endParaRPr lang="ru-RU" sz="1400" dirty="0"/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Наличие средств удаленной технической поддержки с доступом к рабочему столу, </a:t>
            </a:r>
            <a:r>
              <a:rPr lang="ru-RU" sz="1400" dirty="0" smtClean="0"/>
              <a:t>мыши, клавиатуре.</a:t>
            </a:r>
            <a:endParaRPr lang="ru-RU" sz="1400" dirty="0"/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Запуск </a:t>
            </a:r>
            <a:r>
              <a:rPr lang="en-US" sz="1400" dirty="0"/>
              <a:t>Windows </a:t>
            </a:r>
            <a:r>
              <a:rPr lang="ru-RU" sz="1400" dirty="0"/>
              <a:t>приложений в </a:t>
            </a:r>
            <a:r>
              <a:rPr lang="en-US" sz="1400" dirty="0"/>
              <a:t>Linux</a:t>
            </a:r>
            <a:r>
              <a:rPr lang="ru-RU" sz="1400" dirty="0"/>
              <a:t>: </a:t>
            </a:r>
            <a:r>
              <a:rPr lang="ru-RU" sz="1400" dirty="0" err="1"/>
              <a:t>Skype</a:t>
            </a:r>
            <a:r>
              <a:rPr lang="ru-RU" sz="1400" dirty="0"/>
              <a:t>, 2GIS, Консультант, Гарант, </a:t>
            </a:r>
            <a:r>
              <a:rPr lang="ru-RU" sz="1400" dirty="0" err="1"/>
              <a:t>FineReader</a:t>
            </a:r>
            <a:r>
              <a:rPr lang="ru-RU" sz="1400" dirty="0"/>
              <a:t>. Отчет о накладываемых ограничениях при использовании данного ПО с ОС </a:t>
            </a:r>
            <a:r>
              <a:rPr lang="en-US" sz="1400" dirty="0"/>
              <a:t>Linux</a:t>
            </a:r>
            <a:r>
              <a:rPr lang="ru-RU" sz="1400" dirty="0"/>
              <a:t>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работы с торговыми площадками в двух режимах: без использования ЭЦП и с использованием ЭЦП. Основная площадка </a:t>
            </a:r>
            <a:r>
              <a:rPr lang="en-US" sz="1400" dirty="0" err="1"/>
              <a:t>rts</a:t>
            </a:r>
            <a:r>
              <a:rPr lang="ru-RU" sz="1400" dirty="0"/>
              <a:t>-</a:t>
            </a:r>
            <a:r>
              <a:rPr lang="en-US" sz="1400" dirty="0"/>
              <a:t>tender</a:t>
            </a:r>
            <a:r>
              <a:rPr lang="ru-RU" sz="1400" dirty="0"/>
              <a:t>.</a:t>
            </a:r>
            <a:r>
              <a:rPr lang="en-US" sz="1400" dirty="0" err="1"/>
              <a:t>ru</a:t>
            </a:r>
            <a:r>
              <a:rPr lang="ru-RU" sz="1400" dirty="0"/>
              <a:t>, остальные опционально. 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70C0"/>
                </a:solidFill>
              </a:rPr>
              <a:t>Возможность работы с порталом гос</a:t>
            </a:r>
            <a:r>
              <a:rPr lang="ru-RU" sz="1400" i="1" dirty="0" smtClean="0">
                <a:solidFill>
                  <a:srgbClr val="0070C0"/>
                </a:solidFill>
              </a:rPr>
              <a:t>. услуг. Уже скоро!</a:t>
            </a:r>
            <a:endParaRPr lang="ru-RU" sz="1400" i="1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Поддержка работы программы внутреннего </a:t>
            </a:r>
            <a:r>
              <a:rPr lang="ru-RU" sz="1400" dirty="0" smtClean="0"/>
              <a:t>документооборота.</a:t>
            </a:r>
            <a:endParaRPr lang="ru-RU" sz="1400" dirty="0"/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Поддержка портала удалённых приложений </a:t>
            </a:r>
            <a:r>
              <a:rPr lang="en-US" sz="1400" dirty="0" err="1"/>
              <a:t>rds</a:t>
            </a:r>
            <a:r>
              <a:rPr lang="ru-RU" sz="1400" dirty="0"/>
              <a:t>.</a:t>
            </a:r>
            <a:r>
              <a:rPr lang="en-US" sz="1400" dirty="0" err="1"/>
              <a:t>nso</a:t>
            </a:r>
            <a:r>
              <a:rPr lang="ru-RU" sz="1400" dirty="0"/>
              <a:t>.</a:t>
            </a:r>
            <a:r>
              <a:rPr lang="en-US" sz="1400" dirty="0" err="1" smtClean="0"/>
              <a:t>ru</a:t>
            </a:r>
            <a:r>
              <a:rPr lang="en-US" sz="1400" dirty="0"/>
              <a:t>	</a:t>
            </a:r>
            <a:r>
              <a:rPr lang="en-US" sz="1400" dirty="0" smtClean="0"/>
              <a:t>						          </a:t>
            </a:r>
            <a:r>
              <a:rPr lang="ru-RU" sz="1400" dirty="0" smtClean="0"/>
              <a:t>на </a:t>
            </a:r>
            <a:r>
              <a:rPr lang="ru-RU" sz="1400" dirty="0"/>
              <a:t>базе </a:t>
            </a:r>
            <a:r>
              <a:rPr lang="en-US" sz="1400" dirty="0"/>
              <a:t>RDS Windows Server </a:t>
            </a:r>
            <a:r>
              <a:rPr lang="ru-RU" sz="1400" dirty="0"/>
              <a:t>2012 </a:t>
            </a:r>
            <a:r>
              <a:rPr lang="en-US" sz="1400" dirty="0"/>
              <a:t>R</a:t>
            </a:r>
            <a:r>
              <a:rPr lang="ru-RU" sz="1400" dirty="0" smtClean="0"/>
              <a:t>2.</a:t>
            </a:r>
            <a:endParaRPr lang="ru-RU" sz="1400" dirty="0"/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Развертывание </a:t>
            </a:r>
            <a:r>
              <a:rPr lang="en-US" sz="1400" dirty="0"/>
              <a:t>LibreOffice</a:t>
            </a:r>
            <a:r>
              <a:rPr lang="ru-RU" sz="1400" dirty="0"/>
              <a:t>, </a:t>
            </a:r>
            <a:r>
              <a:rPr lang="en-US" sz="1400" dirty="0"/>
              <a:t>OpenOffice</a:t>
            </a:r>
            <a:r>
              <a:rPr lang="ru-RU" sz="1400" dirty="0"/>
              <a:t>, </a:t>
            </a:r>
            <a:r>
              <a:rPr lang="en-US" sz="1400" dirty="0"/>
              <a:t>WPS Office </a:t>
            </a:r>
            <a:r>
              <a:rPr lang="en-US" sz="1400" dirty="0" smtClean="0"/>
              <a:t>								          </a:t>
            </a:r>
            <a:r>
              <a:rPr lang="ru-RU" sz="1400" dirty="0" smtClean="0"/>
              <a:t>на </a:t>
            </a:r>
            <a:r>
              <a:rPr lang="ru-RU" sz="1400" dirty="0"/>
              <a:t>рабочей станции для оценки возможностей продуктов.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Антивирус Касперского для </a:t>
            </a:r>
            <a:r>
              <a:rPr lang="ru-RU" sz="1400" dirty="0" err="1"/>
              <a:t>Линукс</a:t>
            </a:r>
            <a:r>
              <a:rPr lang="ru-RU" sz="1400" dirty="0"/>
              <a:t> с управлением из </a:t>
            </a:r>
            <a:r>
              <a:rPr lang="en-US" sz="1400" dirty="0"/>
              <a:t>Kaspersky Security </a:t>
            </a:r>
            <a:r>
              <a:rPr lang="en-US" sz="1400" dirty="0" smtClean="0"/>
              <a:t>Center</a:t>
            </a:r>
            <a:r>
              <a:rPr lang="ru-RU" sz="1400" dirty="0" smtClean="0"/>
              <a:t>.</a:t>
            </a:r>
            <a:endParaRPr lang="ru-RU" sz="1400" dirty="0"/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Агент для централизованной инвентаризации (</a:t>
            </a:r>
            <a:r>
              <a:rPr lang="en-US" sz="1400" dirty="0"/>
              <a:t>SCCM</a:t>
            </a:r>
            <a:r>
              <a:rPr lang="ru-RU" sz="1400" dirty="0"/>
              <a:t>, </a:t>
            </a:r>
            <a:r>
              <a:rPr lang="en-US" sz="1400" dirty="0"/>
              <a:t>Chef</a:t>
            </a:r>
            <a:r>
              <a:rPr lang="ru-RU" sz="1400" dirty="0"/>
              <a:t>, </a:t>
            </a:r>
            <a:r>
              <a:rPr lang="en-US" sz="1400" dirty="0"/>
              <a:t>Puppet</a:t>
            </a:r>
            <a:r>
              <a:rPr lang="ru-RU" sz="1400" dirty="0" smtClean="0"/>
              <a:t>).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Централизованное развертывания систем и удаленное управление (SCCM, </a:t>
            </a:r>
            <a:r>
              <a:rPr lang="ru-RU" sz="1400" dirty="0" err="1" smtClean="0"/>
              <a:t>Chef</a:t>
            </a:r>
            <a:r>
              <a:rPr lang="ru-RU" sz="1400" dirty="0" smtClean="0"/>
              <a:t>, </a:t>
            </a:r>
            <a:r>
              <a:rPr lang="ru-RU" sz="1400" dirty="0" err="1" smtClean="0"/>
              <a:t>Puppet</a:t>
            </a:r>
            <a:r>
              <a:rPr lang="ru-RU" sz="1400" dirty="0" smtClean="0"/>
              <a:t>).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</a:t>
            </a:r>
            <a:r>
              <a:rPr lang="ru-RU" sz="1400" dirty="0"/>
              <a:t>возможности подачи заявок на внутреннем портале ИТ службы.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79" y="1077323"/>
            <a:ext cx="1243343" cy="1243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107218">
            <a:off x="4661660" y="3804460"/>
            <a:ext cx="5270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СДЕЛАНО В НОВОСИБИРСКЕ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MADE IN NOVOSIBIRSK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79812"/>
            <a:ext cx="8560436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Стратегия перехода на отечественное ПО: различные мнения.</a:t>
            </a:r>
            <a:endParaRPr lang="ru-RU" sz="20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" y="1312169"/>
            <a:ext cx="6432336" cy="483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144" y="6148508"/>
            <a:ext cx="6021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Этапы реализации плана </a:t>
            </a:r>
            <a:r>
              <a:rPr lang="ru-RU" sz="1200" i="1" dirty="0" err="1" smtClean="0"/>
              <a:t>импортозамещения</a:t>
            </a:r>
            <a:r>
              <a:rPr lang="ru-RU" sz="1200" i="1" dirty="0" smtClean="0"/>
              <a:t> ПО (с) </a:t>
            </a:r>
            <a:r>
              <a:rPr lang="ru-RU" sz="1200" i="1" dirty="0" err="1" smtClean="0"/>
              <a:t>Мининформ</a:t>
            </a:r>
            <a:r>
              <a:rPr lang="ru-RU" sz="1200" i="1" dirty="0" smtClean="0"/>
              <a:t> Челябинской области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2144" y="1000666"/>
            <a:ext cx="738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d-russia.ru/ob-opyte-importozameshheniya-operatsionnyh-sistem-i-ofisnogo-po-v-chelyabinskoj-oblasti.html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717005" y="1371604"/>
            <a:ext cx="2168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Этот план можно читать с начата и с конца.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Оба варианта: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1-2-3;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3-2-1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возможны.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Можно ли допускать оба варианта или следует выбрать один.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Наш выбор: 3-2-1.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7200957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Самые простой следующий шаг вперёд № 2.</a:t>
            </a:r>
            <a:endParaRPr lang="ru-RU" sz="2000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1792" y="952791"/>
            <a:ext cx="403225" cy="3841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8" y="1968889"/>
            <a:ext cx="8762065" cy="386256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93627" y="2277374"/>
            <a:ext cx="7447173" cy="672860"/>
          </a:xfrm>
          <a:prstGeom prst="round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Виртуальная машина. База данных </a:t>
            </a:r>
            <a:r>
              <a:rPr lang="en-US" dirty="0" err="1" smtClean="0">
                <a:solidFill>
                  <a:schemeClr val="tx1"/>
                </a:solidFill>
              </a:rPr>
              <a:t>PosgreSQL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3626" y="3128511"/>
            <a:ext cx="7447173" cy="672860"/>
          </a:xfrm>
          <a:prstGeom prst="round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Виртуальная машина.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Облако                         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02" y="3091873"/>
            <a:ext cx="1431860" cy="80542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93627" y="3979648"/>
            <a:ext cx="7447173" cy="672860"/>
          </a:xfrm>
          <a:prstGeom prst="round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Виртуальная машина.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Прокси и </a:t>
            </a:r>
            <a:r>
              <a:rPr lang="en-US" dirty="0" smtClean="0">
                <a:solidFill>
                  <a:schemeClr val="tx1"/>
                </a:solidFill>
              </a:rPr>
              <a:t>www (</a:t>
            </a:r>
            <a:r>
              <a:rPr lang="ru-RU" dirty="0" smtClean="0">
                <a:solidFill>
                  <a:schemeClr val="tx1"/>
                </a:solidFill>
              </a:rPr>
              <a:t>СПО </a:t>
            </a:r>
            <a:r>
              <a:rPr lang="en-US" dirty="0" smtClean="0">
                <a:solidFill>
                  <a:schemeClr val="tx1"/>
                </a:solidFill>
              </a:rPr>
              <a:t>squid, vanish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nginx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3627" y="4830785"/>
            <a:ext cx="7447173" cy="672860"/>
          </a:xfrm>
          <a:prstGeom prst="round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Виртуальная машина.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Безопасность      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1401" y="5026587"/>
            <a:ext cx="2220434" cy="281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941" y="1231046"/>
            <a:ext cx="1627773" cy="5243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84408" y="1345482"/>
            <a:ext cx="232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Среда виртуализации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2143" y="1136158"/>
            <a:ext cx="8936966" cy="47988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35638" y="5818300"/>
            <a:ext cx="2156604" cy="966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620"/>
            <a:ext cx="9144000" cy="54610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8646700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Пример реализации 1С</a:t>
            </a:r>
            <a:r>
              <a:rPr lang="en-US" sz="2000" dirty="0" smtClean="0">
                <a:latin typeface="+mj-lt"/>
              </a:rPr>
              <a:t>: </a:t>
            </a:r>
            <a:r>
              <a:rPr lang="ru-RU" sz="2000" dirty="0" smtClean="0">
                <a:latin typeface="+mj-lt"/>
              </a:rPr>
              <a:t>муниципальная </a:t>
            </a:r>
            <a:r>
              <a:rPr lang="ru-RU" sz="2000" dirty="0" smtClean="0">
                <a:latin typeface="+mj-lt"/>
              </a:rPr>
              <a:t>организация,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~6</a:t>
            </a:r>
            <a:r>
              <a:rPr lang="en-US" sz="2000" dirty="0" smtClean="0">
                <a:latin typeface="+mj-lt"/>
              </a:rPr>
              <a:t>0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пользователей.</a:t>
            </a:r>
            <a:endParaRPr lang="ru-RU" sz="20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77" y="5958550"/>
            <a:ext cx="1373187" cy="6710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2" y="6426455"/>
            <a:ext cx="299732" cy="299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788" y="6379922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r>
              <a:rPr lang="en-US" dirty="0" smtClean="0"/>
              <a:t>MSSQL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en-US" b="1" dirty="0" smtClean="0">
                <a:solidFill>
                  <a:srgbClr val="0070C0"/>
                </a:solidFill>
              </a:rPr>
              <a:t>21,74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0003" y="6382048"/>
            <a:ext cx="21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r>
              <a:rPr lang="en-US" dirty="0" smtClean="0"/>
              <a:t>PostgreSQL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19,16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683" y="6371110"/>
            <a:ext cx="314678" cy="3752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470" y="6388512"/>
            <a:ext cx="583631" cy="3877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802" y="6385293"/>
            <a:ext cx="583631" cy="3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35638" y="5818300"/>
            <a:ext cx="2156604" cy="966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8646700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Пилотный запуск </a:t>
            </a:r>
            <a:r>
              <a:rPr lang="ru-RU" sz="2000" dirty="0" err="1" smtClean="0">
                <a:latin typeface="+mj-lt"/>
              </a:rPr>
              <a:t>МойОфис</a:t>
            </a:r>
            <a:r>
              <a:rPr lang="ru-RU" sz="2000" dirty="0" smtClean="0">
                <a:latin typeface="+mj-lt"/>
              </a:rPr>
              <a:t> в мэрии г. Новосибирска.</a:t>
            </a:r>
            <a:endParaRPr lang="ru-RU" sz="2000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1792" y="952791"/>
            <a:ext cx="403225" cy="3841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77" y="5958550"/>
            <a:ext cx="1373187" cy="6710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6460" y="5616257"/>
            <a:ext cx="86233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Использование в облаке требует существенных вычислительных ресурсов. Запрос на доработку принят производителем.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Локальная эксплуатация возможна. По ряду недочётов передан запрос на доработку производителю.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В школы г. Новосибирска переданы бесплатные </a:t>
            </a:r>
            <a:r>
              <a:rPr lang="ru-RU" sz="1200" b="1" dirty="0" smtClean="0"/>
              <a:t>лицензии</a:t>
            </a:r>
            <a:r>
              <a:rPr lang="en-US" sz="1200" b="1" dirty="0" smtClean="0"/>
              <a:t> </a:t>
            </a:r>
            <a:r>
              <a:rPr lang="ru-RU" sz="1200" b="1" dirty="0" err="1" smtClean="0"/>
              <a:t>МойОфис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1" y="952791"/>
            <a:ext cx="8425225" cy="45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35638" y="5818300"/>
            <a:ext cx="2156604" cy="966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8646700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ВКС: </a:t>
            </a:r>
            <a:r>
              <a:rPr lang="ru-RU" sz="2000" dirty="0" err="1" smtClean="0">
                <a:latin typeface="+mj-lt"/>
              </a:rPr>
              <a:t>Видеомост</a:t>
            </a:r>
            <a:r>
              <a:rPr lang="ru-RU" sz="2000" dirty="0" smtClean="0">
                <a:latin typeface="+mj-lt"/>
              </a:rPr>
              <a:t> в мэрии НСО.</a:t>
            </a:r>
            <a:endParaRPr lang="ru-RU" sz="2000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1792" y="952791"/>
            <a:ext cx="403225" cy="3841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77" y="5958550"/>
            <a:ext cx="1373187" cy="6710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732" y="1036855"/>
            <a:ext cx="4391152" cy="3148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68" y="1039051"/>
            <a:ext cx="2466975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568" y="1590080"/>
            <a:ext cx="4019910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Проведено испытание с ёмкостью максимального подключения - 100 клиентов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Используемая аппаратная часть подтверждает нагрузочные характеристики от производителя (ЦПУ </a:t>
            </a:r>
            <a:r>
              <a:rPr lang="en-US" dirty="0" smtClean="0"/>
              <a:t>E5 v2, 12</a:t>
            </a:r>
            <a:r>
              <a:rPr lang="ru-RU" dirty="0" smtClean="0"/>
              <a:t>ГБ ОЗУ)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Ориентирован на работу с ядром </a:t>
            </a:r>
            <a:r>
              <a:rPr lang="en-US" dirty="0" err="1" smtClean="0"/>
              <a:t>Debian</a:t>
            </a:r>
            <a:r>
              <a:rPr lang="en-US" dirty="0" smtClean="0"/>
              <a:t> – </a:t>
            </a:r>
            <a:r>
              <a:rPr lang="ru-RU" dirty="0" smtClean="0"/>
              <a:t>проверен и на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66568" y="4294172"/>
            <a:ext cx="832531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Две стороны отрасл</a:t>
            </a:r>
            <a:r>
              <a:rPr lang="ru-RU" dirty="0"/>
              <a:t>е</a:t>
            </a:r>
            <a:r>
              <a:rPr lang="ru-RU" dirty="0" smtClean="0"/>
              <a:t>вых стандартов: </a:t>
            </a:r>
            <a:r>
              <a:rPr lang="en-US" dirty="0" smtClean="0"/>
              <a:t>SIP </a:t>
            </a:r>
            <a:r>
              <a:rPr lang="ru-RU" dirty="0" smtClean="0"/>
              <a:t>не позволяет достичь качества изображения на уровне </a:t>
            </a:r>
            <a:r>
              <a:rPr lang="ru-RU" dirty="0" err="1" smtClean="0"/>
              <a:t>пропьетарных</a:t>
            </a:r>
            <a:r>
              <a:rPr lang="ru-RU" dirty="0" smtClean="0"/>
              <a:t> решений, но легко интегрируется с другими приложениями, например, телефонией от </a:t>
            </a:r>
            <a:r>
              <a:rPr lang="en-US" dirty="0" smtClean="0"/>
              <a:t>Asterisk</a:t>
            </a:r>
            <a:r>
              <a:rPr lang="ru-RU" dirty="0" smtClean="0"/>
              <a:t> и т. п.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Совместимость с ВКС-оборудованием по </a:t>
            </a:r>
            <a:r>
              <a:rPr lang="ru-RU" dirty="0" smtClean="0"/>
              <a:t>SIP/H.323</a:t>
            </a:r>
            <a:r>
              <a:rPr lang="en-US" dirty="0" smtClean="0"/>
              <a:t>, web, Android, </a:t>
            </a:r>
            <a:r>
              <a:rPr lang="en-US" dirty="0" err="1" smtClean="0"/>
              <a:t>iOC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Уровень стоимости сопоставим с самым дешёвым известным клиентом иностранного производства (</a:t>
            </a:r>
            <a:r>
              <a:rPr lang="en-US" dirty="0" smtClean="0"/>
              <a:t>Avaya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и можно разумно снизить стоимость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Не единственный продукт в классе</a:t>
            </a:r>
            <a:r>
              <a:rPr lang="en-US" dirty="0" smtClean="0"/>
              <a:t> </a:t>
            </a:r>
            <a:r>
              <a:rPr lang="ru-RU" dirty="0" smtClean="0"/>
              <a:t>от наших: см. </a:t>
            </a:r>
            <a:r>
              <a:rPr lang="en-US" dirty="0" err="1" smtClean="0"/>
              <a:t>Trueconf</a:t>
            </a:r>
            <a:endParaRPr lang="ru-RU" dirty="0" smtClean="0"/>
          </a:p>
        </p:txBody>
      </p:sp>
      <p:sp>
        <p:nvSpPr>
          <p:cNvPr id="11" name="object 13"/>
          <p:cNvSpPr>
            <a:spLocks noChangeArrowheads="1"/>
          </p:cNvSpPr>
          <p:nvPr/>
        </p:nvSpPr>
        <p:spPr bwMode="auto">
          <a:xfrm>
            <a:off x="3090371" y="3968003"/>
            <a:ext cx="1175857" cy="29740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2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35638" y="5818300"/>
            <a:ext cx="2156604" cy="966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8646700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Системы безопасности в стадии становления: </a:t>
            </a:r>
            <a:r>
              <a:rPr lang="en-US" sz="2000" dirty="0" err="1" smtClean="0">
                <a:latin typeface="+mj-lt"/>
              </a:rPr>
              <a:t>NgFW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в </a:t>
            </a:r>
            <a:r>
              <a:rPr lang="ru-RU" sz="2000" dirty="0" smtClean="0">
                <a:latin typeface="+mj-lt"/>
              </a:rPr>
              <a:t>тесте</a:t>
            </a:r>
            <a:r>
              <a:rPr lang="en-US" sz="2000" dirty="0" smtClean="0">
                <a:latin typeface="+mj-lt"/>
              </a:rPr>
              <a:t>, SIEM </a:t>
            </a:r>
            <a:r>
              <a:rPr lang="ru-RU" sz="2000" dirty="0" smtClean="0">
                <a:latin typeface="+mj-lt"/>
              </a:rPr>
              <a:t>в работе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1792" y="952791"/>
            <a:ext cx="403225" cy="3841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77" y="5958550"/>
            <a:ext cx="1373187" cy="671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773" y="4999148"/>
            <a:ext cx="6472843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200" b="1" dirty="0" smtClean="0"/>
              <a:t>Сделано:</a:t>
            </a:r>
            <a:endParaRPr lang="en-US" sz="1200" b="1" dirty="0" smtClean="0"/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В мэрии г. Новосибирска установлен на тестовую эксплуатацию </a:t>
            </a:r>
            <a:r>
              <a:rPr lang="en-US" sz="1200" b="1" dirty="0" err="1" smtClean="0"/>
              <a:t>UserGate</a:t>
            </a:r>
            <a:r>
              <a:rPr lang="en-US" sz="1200" b="1" dirty="0" smtClean="0"/>
              <a:t> Firewall &amp; Proxy</a:t>
            </a:r>
            <a:r>
              <a:rPr lang="ru-RU" sz="1200" b="1" dirty="0" smtClean="0"/>
              <a:t>, (</a:t>
            </a:r>
            <a:r>
              <a:rPr lang="en-US" sz="1200" b="1" dirty="0" err="1" smtClean="0"/>
              <a:t>NgFW</a:t>
            </a:r>
            <a:r>
              <a:rPr lang="en-US" sz="1200" b="1" dirty="0" smtClean="0"/>
              <a:t>, </a:t>
            </a:r>
            <a:r>
              <a:rPr lang="ru-RU" sz="1200" b="1" dirty="0" smtClean="0"/>
              <a:t>сделано в Новосибирске!) налажено взаимодействие с производителем.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В </a:t>
            </a:r>
            <a:r>
              <a:rPr lang="ru-RU" sz="1200" b="1" dirty="0"/>
              <a:t>правительстве </a:t>
            </a:r>
            <a:r>
              <a:rPr lang="ru-RU" sz="1200" b="1" dirty="0" smtClean="0"/>
              <a:t>Республики </a:t>
            </a:r>
            <a:r>
              <a:rPr lang="ru-RU" sz="1200" b="1" dirty="0"/>
              <a:t>Саха (Якутия) </a:t>
            </a:r>
            <a:r>
              <a:rPr lang="ru-RU" sz="1200" b="1" dirty="0" smtClean="0"/>
              <a:t>завершаем запуск и настройку </a:t>
            </a:r>
            <a:r>
              <a:rPr lang="en-US" sz="1200" b="1" dirty="0" err="1" smtClean="0"/>
              <a:t>ViPNet</a:t>
            </a:r>
            <a:r>
              <a:rPr lang="en-US" sz="1200" b="1" dirty="0" smtClean="0"/>
              <a:t> TIAS</a:t>
            </a:r>
            <a:r>
              <a:rPr lang="ru-RU" sz="1200" b="1" dirty="0" smtClean="0"/>
              <a:t> (класс </a:t>
            </a:r>
            <a:r>
              <a:rPr lang="en-US" sz="1200" b="1" dirty="0" smtClean="0"/>
              <a:t>SIEM </a:t>
            </a:r>
            <a:r>
              <a:rPr lang="ru-RU" sz="1200" b="1" dirty="0" smtClean="0"/>
              <a:t>систем)</a:t>
            </a:r>
            <a:r>
              <a:rPr lang="en-US" sz="1200" b="1" dirty="0" smtClean="0"/>
              <a:t>, </a:t>
            </a:r>
            <a:r>
              <a:rPr lang="ru-RU" sz="1200" b="1" dirty="0" smtClean="0"/>
              <a:t>сотрудничаем с производителем.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Базовое </a:t>
            </a:r>
            <a:r>
              <a:rPr lang="ru-RU" sz="1200" b="1" dirty="0" smtClean="0"/>
              <a:t>ядро</a:t>
            </a:r>
            <a:r>
              <a:rPr lang="en-US" sz="1200" b="1" dirty="0" smtClean="0"/>
              <a:t> Linux </a:t>
            </a:r>
            <a:r>
              <a:rPr lang="ru-RU" sz="1200" b="1" dirty="0" smtClean="0"/>
              <a:t>для множества производителей – </a:t>
            </a:r>
            <a:r>
              <a:rPr lang="en-US" sz="1200" b="1" dirty="0" err="1" smtClean="0"/>
              <a:t>Debian</a:t>
            </a:r>
            <a:r>
              <a:rPr lang="en-US" sz="1200" b="1" dirty="0" smtClean="0"/>
              <a:t>. </a:t>
            </a:r>
            <a:r>
              <a:rPr lang="ru-RU" sz="1200" b="1" dirty="0" smtClean="0"/>
              <a:t>Тестируем всё на </a:t>
            </a:r>
            <a:endParaRPr lang="ru-RU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4773" y="995798"/>
            <a:ext cx="591212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/>
              <a:t>Безопасность: </a:t>
            </a:r>
          </a:p>
          <a:p>
            <a:pPr>
              <a:spcAft>
                <a:spcPts val="1200"/>
              </a:spcAft>
            </a:pPr>
            <a:endParaRPr lang="ru-RU" sz="1200" b="1" dirty="0" smtClean="0"/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Это не плохо и не хорошо – другая структура, возможно, более защищённая и логичная, а также незаслуженно забытая.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Не стоит бояться! У коммерческих заказчиков есть масштабные реализации! Например, спрос</a:t>
            </a:r>
            <a:r>
              <a:rPr lang="ru-RU" sz="1200" b="1" dirty="0"/>
              <a:t>и</a:t>
            </a:r>
            <a:r>
              <a:rPr lang="ru-RU" sz="1200" b="1" dirty="0" smtClean="0"/>
              <a:t>те 2</a:t>
            </a:r>
            <a:r>
              <a:rPr lang="en-US" sz="1200" b="1" dirty="0" smtClean="0"/>
              <a:t>GIS</a:t>
            </a:r>
            <a:r>
              <a:rPr lang="ru-RU" sz="1200" b="1" dirty="0" smtClean="0"/>
              <a:t> (г. Новосибирск).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Проблему устранения уязвимости 0-го дня нельзя устранять быстрым заливом заплаток: одно лечим, другое калечим.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Необходимо </a:t>
            </a:r>
            <a:r>
              <a:rPr lang="ru-RU" sz="1200" b="1" dirty="0"/>
              <a:t>форсировать переход на современные системы безопасности (</a:t>
            </a:r>
            <a:r>
              <a:rPr lang="en-US" sz="1200" b="1" dirty="0" err="1"/>
              <a:t>NgFW</a:t>
            </a:r>
            <a:r>
              <a:rPr lang="en-US" sz="1200" b="1" dirty="0"/>
              <a:t>, </a:t>
            </a:r>
            <a:r>
              <a:rPr lang="en-US" sz="1200" b="1" dirty="0" smtClean="0"/>
              <a:t>SIEM</a:t>
            </a:r>
            <a:r>
              <a:rPr lang="ru-RU" sz="1200" b="1" dirty="0" smtClean="0"/>
              <a:t>) </a:t>
            </a:r>
            <a:r>
              <a:rPr lang="ru-RU" sz="1200" b="1" dirty="0"/>
              <a:t>и протоколы обмена </a:t>
            </a:r>
            <a:r>
              <a:rPr lang="ru-RU" sz="1200" b="1" dirty="0" smtClean="0"/>
              <a:t>(</a:t>
            </a:r>
            <a:r>
              <a:rPr lang="en-US" sz="1200" b="1" dirty="0" smtClean="0"/>
              <a:t>Amazon S3</a:t>
            </a:r>
            <a:r>
              <a:rPr lang="en-US" sz="1200" b="1" dirty="0"/>
              <a:t>, </a:t>
            </a:r>
            <a:r>
              <a:rPr lang="en-US" sz="1200" b="1" dirty="0" smtClean="0"/>
              <a:t>OpenStack SWIFT</a:t>
            </a:r>
            <a:r>
              <a:rPr lang="ru-RU" sz="1200" b="1" dirty="0" smtClean="0"/>
              <a:t>).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Н</a:t>
            </a:r>
            <a:r>
              <a:rPr lang="ru-RU" sz="1200" b="1" dirty="0" smtClean="0"/>
              <a:t>екоторые встроенные приложения требуют особого внимания при использовании. Например, для </a:t>
            </a:r>
            <a:r>
              <a:rPr lang="en-US" sz="1200" b="1" dirty="0" smtClean="0"/>
              <a:t>Apache </a:t>
            </a:r>
            <a:r>
              <a:rPr lang="ru-RU" sz="1200" b="1" dirty="0" smtClean="0"/>
              <a:t>необходимо создавать особые условия или заменять (вариант </a:t>
            </a:r>
            <a:r>
              <a:rPr lang="en-US" sz="1200" b="1" dirty="0" smtClean="0"/>
              <a:t>– </a:t>
            </a:r>
            <a:r>
              <a:rPr lang="ru-RU" sz="1200" b="1" dirty="0" smtClean="0"/>
              <a:t>СПО </a:t>
            </a:r>
            <a:r>
              <a:rPr lang="en-US" sz="1200" b="1" dirty="0" err="1" smtClean="0"/>
              <a:t>nginx</a:t>
            </a:r>
            <a:r>
              <a:rPr lang="ru-RU" sz="1200" b="1" dirty="0" smtClean="0"/>
              <a:t>, </a:t>
            </a:r>
            <a:r>
              <a:rPr lang="en-US" sz="1200" b="1" dirty="0" err="1" smtClean="0"/>
              <a:t>lvs</a:t>
            </a:r>
            <a:r>
              <a:rPr lang="en-US" sz="1200" b="1" dirty="0" smtClean="0"/>
              <a:t>, vanish</a:t>
            </a:r>
            <a:r>
              <a:rPr lang="ru-RU" sz="1200" b="1" dirty="0" smtClean="0"/>
              <a:t>, др.).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F0000"/>
                </a:solidFill>
              </a:rPr>
              <a:t>Проблема использования СПО. Требуется внутренняя фильтрация и/или зрелость отечественных </a:t>
            </a:r>
            <a:r>
              <a:rPr lang="ru-RU" sz="1200" b="1" dirty="0" smtClean="0">
                <a:solidFill>
                  <a:srgbClr val="FF0000"/>
                </a:solidFill>
              </a:rPr>
              <a:t>производителей.</a:t>
            </a:r>
          </a:p>
          <a:p>
            <a:pPr marL="2857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Реализация даст огромные преимущества: эвристическая защита, современные портальные технологии, объектные БД, </a:t>
            </a:r>
            <a:r>
              <a:rPr lang="ru-RU" sz="1200" b="1" dirty="0"/>
              <a:t>готовность к </a:t>
            </a:r>
            <a:r>
              <a:rPr lang="ru-RU" sz="1200" b="1" dirty="0" err="1"/>
              <a:t>гиперконвергентной</a:t>
            </a:r>
            <a:r>
              <a:rPr lang="ru-RU" sz="1200" b="1" dirty="0"/>
              <a:t> инфраструктуре, </a:t>
            </a:r>
            <a:r>
              <a:rPr lang="en-US" sz="1200" b="1" dirty="0" err="1" smtClean="0"/>
              <a:t>BigData</a:t>
            </a:r>
            <a:r>
              <a:rPr lang="en-US" sz="1200" b="1" dirty="0" smtClean="0"/>
              <a:t>, </a:t>
            </a:r>
            <a:r>
              <a:rPr lang="ru-RU" sz="1200" b="1" dirty="0" err="1" smtClean="0"/>
              <a:t>микросервисному</a:t>
            </a:r>
            <a:r>
              <a:rPr lang="ru-RU" sz="1200" b="1" dirty="0" smtClean="0"/>
              <a:t> ПО, </a:t>
            </a:r>
            <a:r>
              <a:rPr lang="en-US" sz="1200" b="1" dirty="0" smtClean="0"/>
              <a:t>Fog </a:t>
            </a:r>
            <a:r>
              <a:rPr lang="en-US" sz="1200" b="1" dirty="0" err="1" smtClean="0"/>
              <a:t>Computig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IoT</a:t>
            </a:r>
            <a:r>
              <a:rPr lang="en-US" sz="1200" b="1" dirty="0" smtClean="0"/>
              <a:t> </a:t>
            </a:r>
            <a:r>
              <a:rPr lang="ru-RU" sz="1200" b="1" dirty="0" smtClean="0"/>
              <a:t>и т. д.</a:t>
            </a:r>
            <a:endParaRPr lang="ru-RU" sz="1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77" y="1079057"/>
            <a:ext cx="2250928" cy="2459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93" y="3665099"/>
            <a:ext cx="2392211" cy="25701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780" y="987643"/>
            <a:ext cx="537704" cy="641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041" y="1097061"/>
            <a:ext cx="476395" cy="4763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1479" r="3241" b="10964"/>
          <a:stretch/>
        </p:blipFill>
        <p:spPr>
          <a:xfrm>
            <a:off x="2231950" y="1131416"/>
            <a:ext cx="319352" cy="407683"/>
          </a:xfrm>
          <a:prstGeom prst="rect">
            <a:avLst/>
          </a:prstGeom>
        </p:spPr>
      </p:pic>
      <p:sp>
        <p:nvSpPr>
          <p:cNvPr id="19" name="object 13"/>
          <p:cNvSpPr>
            <a:spLocks noChangeArrowheads="1"/>
          </p:cNvSpPr>
          <p:nvPr/>
        </p:nvSpPr>
        <p:spPr bwMode="auto">
          <a:xfrm>
            <a:off x="700854" y="6282880"/>
            <a:ext cx="1175857" cy="29740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1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Sys_sh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RedSys_shablon.thmx</Template>
  <TotalTime>8779</TotalTime>
  <Words>893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Exo2-ExtraBold</vt:lpstr>
      <vt:lpstr>RedSys_shablon</vt:lpstr>
      <vt:lpstr>Опыт внедрения решений для органов власти по миграции на отечественное ПО</vt:lpstr>
      <vt:lpstr>Системное ПО: задача решена! Технологические результаты.</vt:lpstr>
      <vt:lpstr>Внедрение выполнено! Доказанные практикой результаты.</vt:lpstr>
      <vt:lpstr>Стратегия перехода на отечественное ПО: различные мнения.</vt:lpstr>
      <vt:lpstr>Самые простой следующий шаг вперёд № 2.</vt:lpstr>
      <vt:lpstr>Пример реализации 1С: муниципальная организация, ~60 пользователей.</vt:lpstr>
      <vt:lpstr>Пилотный запуск МойОфис в мэрии г. Новосибирска.</vt:lpstr>
      <vt:lpstr>ВКС: Видеомост в мэрии НСО.</vt:lpstr>
      <vt:lpstr>Системы безопасности в стадии становления: NgFW в тесте, SIEM в работе.</vt:lpstr>
      <vt:lpstr>Виртуализация. СХД: железо и/или отечественное ПО.</vt:lpstr>
      <vt:lpstr>Презентация PowerPoint</vt:lpstr>
    </vt:vector>
  </TitlesOfParts>
  <Company>R-Style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Коровина Юлия</dc:creator>
  <cp:lastModifiedBy>Семенихин Александр Павлович</cp:lastModifiedBy>
  <cp:revision>362</cp:revision>
  <cp:lastPrinted>2017-10-11T04:28:03Z</cp:lastPrinted>
  <dcterms:created xsi:type="dcterms:W3CDTF">2015-07-02T14:12:55Z</dcterms:created>
  <dcterms:modified xsi:type="dcterms:W3CDTF">2017-10-11T04:32:31Z</dcterms:modified>
</cp:coreProperties>
</file>