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59" r:id="rId5"/>
    <p:sldId id="270" r:id="rId6"/>
    <p:sldId id="280" r:id="rId7"/>
    <p:sldId id="276" r:id="rId8"/>
    <p:sldId id="281" r:id="rId9"/>
    <p:sldId id="279" r:id="rId10"/>
    <p:sldId id="275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3862196856681587E-3"/>
                  <c:y val="0.38518248924475335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>
                        <a:solidFill>
                          <a:schemeClr val="bg1"/>
                        </a:solidFill>
                      </a:rPr>
                      <a:t>8,2</a:t>
                    </a:r>
                    <a:r>
                      <a:rPr lang="ru-RU" sz="2000" dirty="0" smtClean="0">
                        <a:solidFill>
                          <a:schemeClr val="bg1"/>
                        </a:solidFill>
                      </a:rPr>
                      <a:t> </a:t>
                    </a:r>
                  </a:p>
                  <a:p>
                    <a:r>
                      <a:rPr lang="ru-RU" sz="2000" dirty="0" smtClean="0">
                        <a:solidFill>
                          <a:schemeClr val="bg1"/>
                        </a:solidFill>
                      </a:rPr>
                      <a:t>млрд. </a:t>
                    </a:r>
                  </a:p>
                  <a:p>
                    <a:r>
                      <a:rPr lang="ru-RU" sz="2000" dirty="0" smtClean="0">
                        <a:solidFill>
                          <a:schemeClr val="bg1"/>
                        </a:solidFill>
                      </a:rPr>
                      <a:t>руб.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dirty="0" smtClean="0">
                        <a:solidFill>
                          <a:schemeClr val="bg1"/>
                        </a:solidFill>
                      </a:rPr>
                      <a:t>11,3</a:t>
                    </a:r>
                    <a:endParaRPr lang="ru-RU" sz="2000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sz="2000" dirty="0" smtClean="0">
                        <a:solidFill>
                          <a:schemeClr val="bg1"/>
                        </a:solidFill>
                      </a:rPr>
                      <a:t>млрд. </a:t>
                    </a:r>
                  </a:p>
                  <a:p>
                    <a:r>
                      <a:rPr lang="ru-RU" sz="2000" dirty="0" smtClean="0">
                        <a:solidFill>
                          <a:schemeClr val="bg1"/>
                        </a:solidFill>
                      </a:rPr>
                      <a:t>руб.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 dirty="0" smtClean="0">
                        <a:solidFill>
                          <a:schemeClr val="bg1"/>
                        </a:solidFill>
                      </a:rPr>
                      <a:t>8,8</a:t>
                    </a:r>
                    <a:r>
                      <a:rPr lang="ru-RU" sz="2000" dirty="0" smtClean="0">
                        <a:solidFill>
                          <a:schemeClr val="bg1"/>
                        </a:solidFill>
                      </a:rPr>
                      <a:t> </a:t>
                    </a:r>
                  </a:p>
                  <a:p>
                    <a:r>
                      <a:rPr lang="ru-RU" sz="2000" dirty="0" smtClean="0">
                        <a:solidFill>
                          <a:schemeClr val="bg1"/>
                        </a:solidFill>
                      </a:rPr>
                      <a:t>млрд. </a:t>
                    </a:r>
                  </a:p>
                  <a:p>
                    <a:r>
                      <a:rPr lang="ru-RU" sz="2000" dirty="0" smtClean="0">
                        <a:solidFill>
                          <a:schemeClr val="bg1"/>
                        </a:solidFill>
                      </a:rPr>
                      <a:t>руб.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11.3</c:v>
                </c:pt>
                <c:pt idx="2">
                  <c:v>8.8000000000000007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118656"/>
        <c:axId val="30120192"/>
      </c:barChart>
      <c:catAx>
        <c:axId val="301186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2"/>
                </a:solidFill>
              </a:defRPr>
            </a:pPr>
            <a:endParaRPr lang="ru-RU"/>
          </a:p>
        </c:txPr>
        <c:crossAx val="30120192"/>
        <c:crosses val="autoZero"/>
        <c:auto val="1"/>
        <c:lblAlgn val="ctr"/>
        <c:lblOffset val="100"/>
        <c:noMultiLvlLbl val="0"/>
      </c:catAx>
      <c:valAx>
        <c:axId val="30120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0118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9B8693-F46D-4ED9-B96D-672899358B9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2AC11F7-F8C6-427B-AB1C-321760571736}">
      <dgm:prSet phldrT="[Текст]" custT="1"/>
      <dgm:spPr/>
      <dgm:t>
        <a:bodyPr/>
        <a:lstStyle/>
        <a:p>
          <a:pPr algn="ctr">
            <a:lnSpc>
              <a:spcPct val="150000"/>
            </a:lnSpc>
          </a:pPr>
          <a:r>
            <a:rPr lang="ru-RU" sz="1800" b="1" dirty="0" smtClean="0">
              <a:solidFill>
                <a:schemeClr val="tx2"/>
              </a:solidFill>
              <a:effectLst/>
            </a:rPr>
            <a:t>Целью внедрения программно-целевого метода является установление непосредственной связи между выделением бюджетных ассигнований и результатами их использования</a:t>
          </a:r>
          <a:endParaRPr lang="ru-RU" sz="1800" b="1" dirty="0">
            <a:solidFill>
              <a:schemeClr val="tx2"/>
            </a:solidFill>
            <a:effectLst/>
          </a:endParaRPr>
        </a:p>
      </dgm:t>
    </dgm:pt>
    <dgm:pt modelId="{85AB7719-5C58-4CA2-A410-8A9BEEFA5008}" type="parTrans" cxnId="{18C242B4-C143-4E08-8B30-7CC6D51E3E1B}">
      <dgm:prSet/>
      <dgm:spPr/>
      <dgm:t>
        <a:bodyPr/>
        <a:lstStyle/>
        <a:p>
          <a:pPr>
            <a:lnSpc>
              <a:spcPct val="150000"/>
            </a:lnSpc>
          </a:pPr>
          <a:endParaRPr lang="ru-RU" sz="1800"/>
        </a:p>
      </dgm:t>
    </dgm:pt>
    <dgm:pt modelId="{EA6904B6-BB4D-4FA7-8EA0-1A45C283142E}" type="sibTrans" cxnId="{18C242B4-C143-4E08-8B30-7CC6D51E3E1B}">
      <dgm:prSet/>
      <dgm:spPr/>
      <dgm:t>
        <a:bodyPr/>
        <a:lstStyle/>
        <a:p>
          <a:pPr>
            <a:lnSpc>
              <a:spcPct val="150000"/>
            </a:lnSpc>
          </a:pPr>
          <a:endParaRPr lang="ru-RU" sz="1800"/>
        </a:p>
      </dgm:t>
    </dgm:pt>
    <dgm:pt modelId="{DABD9E2F-A7AC-4748-B556-D2E553A3006F}" type="pres">
      <dgm:prSet presAssocID="{EA9B8693-F46D-4ED9-B96D-672899358B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581429-D7E6-4D56-8B2C-46C198F3CF25}" type="pres">
      <dgm:prSet presAssocID="{72AC11F7-F8C6-427B-AB1C-32176057173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C242B4-C143-4E08-8B30-7CC6D51E3E1B}" srcId="{EA9B8693-F46D-4ED9-B96D-672899358B98}" destId="{72AC11F7-F8C6-427B-AB1C-321760571736}" srcOrd="0" destOrd="0" parTransId="{85AB7719-5C58-4CA2-A410-8A9BEEFA5008}" sibTransId="{EA6904B6-BB4D-4FA7-8EA0-1A45C283142E}"/>
    <dgm:cxn modelId="{65FC4462-7810-4E12-AADD-99DF93792FC0}" type="presOf" srcId="{72AC11F7-F8C6-427B-AB1C-321760571736}" destId="{1D581429-D7E6-4D56-8B2C-46C198F3CF25}" srcOrd="0" destOrd="0" presId="urn:microsoft.com/office/officeart/2005/8/layout/vList2"/>
    <dgm:cxn modelId="{1F2A2BC6-D9C3-4E2F-AD3C-1B13556E2085}" type="presOf" srcId="{EA9B8693-F46D-4ED9-B96D-672899358B98}" destId="{DABD9E2F-A7AC-4748-B556-D2E553A3006F}" srcOrd="0" destOrd="0" presId="urn:microsoft.com/office/officeart/2005/8/layout/vList2"/>
    <dgm:cxn modelId="{BD798E04-9DEE-4793-8354-F5BF9CC01064}" type="presParOf" srcId="{DABD9E2F-A7AC-4748-B556-D2E553A3006F}" destId="{1D581429-D7E6-4D56-8B2C-46C198F3CF2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84FED3-B93B-4B30-A906-ACD458F80AF8}" type="doc">
      <dgm:prSet loTypeId="urn:microsoft.com/office/officeart/2005/8/layout/process4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3E6E46C-42B0-429C-8FE5-EB8FEF307A69}">
      <dgm:prSet phldrT="[Текст]" custT="1"/>
      <dgm:spPr/>
      <dgm:t>
        <a:bodyPr/>
        <a:lstStyle/>
        <a:p>
          <a:r>
            <a:rPr lang="ru-RU" sz="2400" b="1" dirty="0" smtClean="0">
              <a:latin typeface="Calibri" pitchFamily="34" charset="0"/>
              <a:cs typeface="Times New Roman" panose="02020603050405020304" pitchFamily="18" charset="0"/>
            </a:rPr>
            <a:t>Совершенствование нормативно-правовых актов в связи с изменениями в Бюджетном кодексе РФ</a:t>
          </a:r>
          <a:endParaRPr lang="ru-RU" sz="2400" b="1" dirty="0">
            <a:latin typeface="Calibri" pitchFamily="34" charset="0"/>
            <a:cs typeface="Times New Roman" panose="02020603050405020304" pitchFamily="18" charset="0"/>
          </a:endParaRPr>
        </a:p>
      </dgm:t>
    </dgm:pt>
    <dgm:pt modelId="{2E765A8A-0D38-4A57-9DF4-5CEE13DB81A3}" type="parTrans" cxnId="{0FA08000-491F-43A9-BA73-7305896176A9}">
      <dgm:prSet/>
      <dgm:spPr/>
      <dgm:t>
        <a:bodyPr/>
        <a:lstStyle/>
        <a:p>
          <a:endParaRPr lang="ru-RU">
            <a:latin typeface="Calibri" pitchFamily="34" charset="0"/>
            <a:cs typeface="Times New Roman" panose="02020603050405020304" pitchFamily="18" charset="0"/>
          </a:endParaRPr>
        </a:p>
      </dgm:t>
    </dgm:pt>
    <dgm:pt modelId="{323BB025-9602-4C4E-AE09-7E31579CD224}" type="sibTrans" cxnId="{0FA08000-491F-43A9-BA73-7305896176A9}">
      <dgm:prSet/>
      <dgm:spPr/>
      <dgm:t>
        <a:bodyPr/>
        <a:lstStyle/>
        <a:p>
          <a:endParaRPr lang="ru-RU">
            <a:latin typeface="Calibri" pitchFamily="34" charset="0"/>
            <a:cs typeface="Times New Roman" panose="02020603050405020304" pitchFamily="18" charset="0"/>
          </a:endParaRPr>
        </a:p>
      </dgm:t>
    </dgm:pt>
    <dgm:pt modelId="{B86413D4-621A-43C5-91D7-CFF745E57B29}">
      <dgm:prSet phldrT="[Текст]" custT="1"/>
      <dgm:spPr/>
      <dgm:t>
        <a:bodyPr/>
        <a:lstStyle/>
        <a:p>
          <a:r>
            <a:rPr lang="ru-RU" sz="2400" b="1" dirty="0" smtClean="0">
              <a:latin typeface="Calibri" pitchFamily="34" charset="0"/>
              <a:cs typeface="Times New Roman" panose="02020603050405020304" pitchFamily="18" charset="0"/>
            </a:rPr>
            <a:t>Разработка и экспертиза муниципальных программ</a:t>
          </a:r>
          <a:endParaRPr lang="ru-RU" sz="2400" b="1" dirty="0">
            <a:latin typeface="Calibri" pitchFamily="34" charset="0"/>
            <a:cs typeface="Times New Roman" panose="02020603050405020304" pitchFamily="18" charset="0"/>
          </a:endParaRPr>
        </a:p>
      </dgm:t>
    </dgm:pt>
    <dgm:pt modelId="{CAFBCA00-FDA9-47EB-BA4E-A451566812D9}" type="parTrans" cxnId="{84F73FB8-5F54-4692-A929-6C918DD7D039}">
      <dgm:prSet/>
      <dgm:spPr/>
      <dgm:t>
        <a:bodyPr/>
        <a:lstStyle/>
        <a:p>
          <a:endParaRPr lang="ru-RU">
            <a:latin typeface="Calibri" pitchFamily="34" charset="0"/>
            <a:cs typeface="Times New Roman" panose="02020603050405020304" pitchFamily="18" charset="0"/>
          </a:endParaRPr>
        </a:p>
      </dgm:t>
    </dgm:pt>
    <dgm:pt modelId="{0676FD32-EE8B-41B7-92CF-C222A502D88A}" type="sibTrans" cxnId="{84F73FB8-5F54-4692-A929-6C918DD7D039}">
      <dgm:prSet/>
      <dgm:spPr/>
      <dgm:t>
        <a:bodyPr/>
        <a:lstStyle/>
        <a:p>
          <a:endParaRPr lang="ru-RU">
            <a:latin typeface="Calibri" pitchFamily="34" charset="0"/>
            <a:cs typeface="Times New Roman" panose="02020603050405020304" pitchFamily="18" charset="0"/>
          </a:endParaRPr>
        </a:p>
      </dgm:t>
    </dgm:pt>
    <dgm:pt modelId="{49F8E824-674C-4D09-86F2-C0AA30942CD5}">
      <dgm:prSet phldrT="[Текст]" custT="1"/>
      <dgm:spPr/>
      <dgm:t>
        <a:bodyPr/>
        <a:lstStyle/>
        <a:p>
          <a:r>
            <a:rPr lang="ru-RU" sz="2400" b="1" dirty="0" smtClean="0">
              <a:latin typeface="Calibri" pitchFamily="34" charset="0"/>
              <a:cs typeface="Times New Roman" panose="02020603050405020304" pitchFamily="18" charset="0"/>
            </a:rPr>
            <a:t>Обоснование необходимых финансовых ресурсов </a:t>
          </a:r>
          <a:endParaRPr lang="ru-RU" sz="2400" b="1" dirty="0">
            <a:latin typeface="Calibri" pitchFamily="34" charset="0"/>
            <a:cs typeface="Times New Roman" panose="02020603050405020304" pitchFamily="18" charset="0"/>
          </a:endParaRPr>
        </a:p>
      </dgm:t>
    </dgm:pt>
    <dgm:pt modelId="{39864776-13E4-4F61-AAF2-47B47B5F9727}" type="parTrans" cxnId="{59946402-F196-4BCE-ACBC-3F0E3D4A13AA}">
      <dgm:prSet/>
      <dgm:spPr/>
      <dgm:t>
        <a:bodyPr/>
        <a:lstStyle/>
        <a:p>
          <a:endParaRPr lang="ru-RU">
            <a:latin typeface="Calibri" pitchFamily="34" charset="0"/>
            <a:cs typeface="Times New Roman" panose="02020603050405020304" pitchFamily="18" charset="0"/>
          </a:endParaRPr>
        </a:p>
      </dgm:t>
    </dgm:pt>
    <dgm:pt modelId="{AA801AEA-9551-467A-9C50-6AE5DD22293F}" type="sibTrans" cxnId="{59946402-F196-4BCE-ACBC-3F0E3D4A13AA}">
      <dgm:prSet/>
      <dgm:spPr/>
      <dgm:t>
        <a:bodyPr/>
        <a:lstStyle/>
        <a:p>
          <a:endParaRPr lang="ru-RU">
            <a:latin typeface="Calibri" pitchFamily="34" charset="0"/>
            <a:cs typeface="Times New Roman" panose="02020603050405020304" pitchFamily="18" charset="0"/>
          </a:endParaRPr>
        </a:p>
      </dgm:t>
    </dgm:pt>
    <dgm:pt modelId="{997BA6AD-870C-4564-B74E-CA967458017E}" type="pres">
      <dgm:prSet presAssocID="{1F84FED3-B93B-4B30-A906-ACD458F80A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1F61CF-B6C8-4916-A666-8ADC4E04747A}" type="pres">
      <dgm:prSet presAssocID="{49F8E824-674C-4D09-86F2-C0AA30942CD5}" presName="boxAndChildren" presStyleCnt="0"/>
      <dgm:spPr/>
      <dgm:t>
        <a:bodyPr/>
        <a:lstStyle/>
        <a:p>
          <a:endParaRPr lang="ru-RU"/>
        </a:p>
      </dgm:t>
    </dgm:pt>
    <dgm:pt modelId="{AA8BB75A-EE34-4EDB-9790-4714E1538194}" type="pres">
      <dgm:prSet presAssocID="{49F8E824-674C-4D09-86F2-C0AA30942CD5}" presName="parentTextBox" presStyleLbl="node1" presStyleIdx="0" presStyleCnt="3"/>
      <dgm:spPr/>
      <dgm:t>
        <a:bodyPr/>
        <a:lstStyle/>
        <a:p>
          <a:endParaRPr lang="ru-RU"/>
        </a:p>
      </dgm:t>
    </dgm:pt>
    <dgm:pt modelId="{A6A7DEBE-DAB1-44D7-971C-85D26E118E61}" type="pres">
      <dgm:prSet presAssocID="{0676FD32-EE8B-41B7-92CF-C222A502D88A}" presName="sp" presStyleCnt="0"/>
      <dgm:spPr/>
      <dgm:t>
        <a:bodyPr/>
        <a:lstStyle/>
        <a:p>
          <a:endParaRPr lang="ru-RU"/>
        </a:p>
      </dgm:t>
    </dgm:pt>
    <dgm:pt modelId="{14A5E688-8B51-41A7-AC73-047F2DBDAADA}" type="pres">
      <dgm:prSet presAssocID="{B86413D4-621A-43C5-91D7-CFF745E57B29}" presName="arrowAndChildren" presStyleCnt="0"/>
      <dgm:spPr/>
      <dgm:t>
        <a:bodyPr/>
        <a:lstStyle/>
        <a:p>
          <a:endParaRPr lang="ru-RU"/>
        </a:p>
      </dgm:t>
    </dgm:pt>
    <dgm:pt modelId="{00417B34-52E0-4F42-8B6D-926CF51C27A9}" type="pres">
      <dgm:prSet presAssocID="{B86413D4-621A-43C5-91D7-CFF745E57B29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136563D-1294-41C4-9323-2B5626F200E6}" type="pres">
      <dgm:prSet presAssocID="{323BB025-9602-4C4E-AE09-7E31579CD224}" presName="sp" presStyleCnt="0"/>
      <dgm:spPr/>
      <dgm:t>
        <a:bodyPr/>
        <a:lstStyle/>
        <a:p>
          <a:endParaRPr lang="ru-RU"/>
        </a:p>
      </dgm:t>
    </dgm:pt>
    <dgm:pt modelId="{6F0541D3-954B-4459-A47E-38C616C94055}" type="pres">
      <dgm:prSet presAssocID="{B3E6E46C-42B0-429C-8FE5-EB8FEF307A69}" presName="arrowAndChildren" presStyleCnt="0"/>
      <dgm:spPr/>
      <dgm:t>
        <a:bodyPr/>
        <a:lstStyle/>
        <a:p>
          <a:endParaRPr lang="ru-RU"/>
        </a:p>
      </dgm:t>
    </dgm:pt>
    <dgm:pt modelId="{C90BA4D3-CC12-44C5-836C-06CEB81A713F}" type="pres">
      <dgm:prSet presAssocID="{B3E6E46C-42B0-429C-8FE5-EB8FEF307A69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E2910AE7-96E0-436F-88EB-3249A2176FA2}" type="presOf" srcId="{49F8E824-674C-4D09-86F2-C0AA30942CD5}" destId="{AA8BB75A-EE34-4EDB-9790-4714E1538194}" srcOrd="0" destOrd="0" presId="urn:microsoft.com/office/officeart/2005/8/layout/process4"/>
    <dgm:cxn modelId="{772730A6-A25F-4A04-A957-2B4057C6B53E}" type="presOf" srcId="{1F84FED3-B93B-4B30-A906-ACD458F80AF8}" destId="{997BA6AD-870C-4564-B74E-CA967458017E}" srcOrd="0" destOrd="0" presId="urn:microsoft.com/office/officeart/2005/8/layout/process4"/>
    <dgm:cxn modelId="{3CD957C3-9393-4EA6-A83E-79D20E3C2EEF}" type="presOf" srcId="{B86413D4-621A-43C5-91D7-CFF745E57B29}" destId="{00417B34-52E0-4F42-8B6D-926CF51C27A9}" srcOrd="0" destOrd="0" presId="urn:microsoft.com/office/officeart/2005/8/layout/process4"/>
    <dgm:cxn modelId="{0FA08000-491F-43A9-BA73-7305896176A9}" srcId="{1F84FED3-B93B-4B30-A906-ACD458F80AF8}" destId="{B3E6E46C-42B0-429C-8FE5-EB8FEF307A69}" srcOrd="0" destOrd="0" parTransId="{2E765A8A-0D38-4A57-9DF4-5CEE13DB81A3}" sibTransId="{323BB025-9602-4C4E-AE09-7E31579CD224}"/>
    <dgm:cxn modelId="{F4A6B4E9-5F0F-4F97-86DE-A6799E67C8D9}" type="presOf" srcId="{B3E6E46C-42B0-429C-8FE5-EB8FEF307A69}" destId="{C90BA4D3-CC12-44C5-836C-06CEB81A713F}" srcOrd="0" destOrd="0" presId="urn:microsoft.com/office/officeart/2005/8/layout/process4"/>
    <dgm:cxn modelId="{84F73FB8-5F54-4692-A929-6C918DD7D039}" srcId="{1F84FED3-B93B-4B30-A906-ACD458F80AF8}" destId="{B86413D4-621A-43C5-91D7-CFF745E57B29}" srcOrd="1" destOrd="0" parTransId="{CAFBCA00-FDA9-47EB-BA4E-A451566812D9}" sibTransId="{0676FD32-EE8B-41B7-92CF-C222A502D88A}"/>
    <dgm:cxn modelId="{59946402-F196-4BCE-ACBC-3F0E3D4A13AA}" srcId="{1F84FED3-B93B-4B30-A906-ACD458F80AF8}" destId="{49F8E824-674C-4D09-86F2-C0AA30942CD5}" srcOrd="2" destOrd="0" parTransId="{39864776-13E4-4F61-AAF2-47B47B5F9727}" sibTransId="{AA801AEA-9551-467A-9C50-6AE5DD22293F}"/>
    <dgm:cxn modelId="{C2A73149-5173-460C-88A2-ACCA60180CF3}" type="presParOf" srcId="{997BA6AD-870C-4564-B74E-CA967458017E}" destId="{9D1F61CF-B6C8-4916-A666-8ADC4E04747A}" srcOrd="0" destOrd="0" presId="urn:microsoft.com/office/officeart/2005/8/layout/process4"/>
    <dgm:cxn modelId="{47904967-0021-4795-BA0B-7481CFE13977}" type="presParOf" srcId="{9D1F61CF-B6C8-4916-A666-8ADC4E04747A}" destId="{AA8BB75A-EE34-4EDB-9790-4714E1538194}" srcOrd="0" destOrd="0" presId="urn:microsoft.com/office/officeart/2005/8/layout/process4"/>
    <dgm:cxn modelId="{15F27C4A-5033-48FE-89E7-333684413F2F}" type="presParOf" srcId="{997BA6AD-870C-4564-B74E-CA967458017E}" destId="{A6A7DEBE-DAB1-44D7-971C-85D26E118E61}" srcOrd="1" destOrd="0" presId="urn:microsoft.com/office/officeart/2005/8/layout/process4"/>
    <dgm:cxn modelId="{E7B4756A-10FC-452D-9A84-900B3C7D3C91}" type="presParOf" srcId="{997BA6AD-870C-4564-B74E-CA967458017E}" destId="{14A5E688-8B51-41A7-AC73-047F2DBDAADA}" srcOrd="2" destOrd="0" presId="urn:microsoft.com/office/officeart/2005/8/layout/process4"/>
    <dgm:cxn modelId="{E199CEC5-0B97-430D-9294-5332C30C7A96}" type="presParOf" srcId="{14A5E688-8B51-41A7-AC73-047F2DBDAADA}" destId="{00417B34-52E0-4F42-8B6D-926CF51C27A9}" srcOrd="0" destOrd="0" presId="urn:microsoft.com/office/officeart/2005/8/layout/process4"/>
    <dgm:cxn modelId="{6B04B4F0-C041-49D7-8B59-29BA49B53B92}" type="presParOf" srcId="{997BA6AD-870C-4564-B74E-CA967458017E}" destId="{A136563D-1294-41C4-9323-2B5626F200E6}" srcOrd="3" destOrd="0" presId="urn:microsoft.com/office/officeart/2005/8/layout/process4"/>
    <dgm:cxn modelId="{26ECC06C-2831-4748-9B60-E59744CCFB9D}" type="presParOf" srcId="{997BA6AD-870C-4564-B74E-CA967458017E}" destId="{6F0541D3-954B-4459-A47E-38C616C94055}" srcOrd="4" destOrd="0" presId="urn:microsoft.com/office/officeart/2005/8/layout/process4"/>
    <dgm:cxn modelId="{2D3F70DF-E2F0-4C0A-8E9F-BF658BB3A43C}" type="presParOf" srcId="{6F0541D3-954B-4459-A47E-38C616C94055}" destId="{C90BA4D3-CC12-44C5-836C-06CEB81A713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E35A5E-7D50-4683-A962-7DDEA4226D37}" type="doc">
      <dgm:prSet loTypeId="urn:microsoft.com/office/officeart/2005/8/layout/chevron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958B68B4-6079-4A42-9F73-C4804D3D4787}">
      <dgm:prSet phldrT="[Текст]"/>
      <dgm:spPr/>
      <dgm:t>
        <a:bodyPr/>
        <a:lstStyle/>
        <a:p>
          <a:endParaRPr lang="ru-RU" dirty="0"/>
        </a:p>
      </dgm:t>
    </dgm:pt>
    <dgm:pt modelId="{FF79F72B-4E50-4BAB-8CA2-6EC507AEA595}" type="parTrans" cxnId="{C38A9B64-44E5-4613-AA71-2EB049C16D74}">
      <dgm:prSet/>
      <dgm:spPr/>
      <dgm:t>
        <a:bodyPr/>
        <a:lstStyle/>
        <a:p>
          <a:endParaRPr lang="ru-RU"/>
        </a:p>
      </dgm:t>
    </dgm:pt>
    <dgm:pt modelId="{ECF484F5-959A-494D-9A24-41FE2D1B0480}" type="sibTrans" cxnId="{C38A9B64-44E5-4613-AA71-2EB049C16D74}">
      <dgm:prSet/>
      <dgm:spPr/>
      <dgm:t>
        <a:bodyPr/>
        <a:lstStyle/>
        <a:p>
          <a:endParaRPr lang="ru-RU"/>
        </a:p>
      </dgm:t>
    </dgm:pt>
    <dgm:pt modelId="{652329AC-C639-4010-8306-11B97A1D6842}">
      <dgm:prSet phldrT="[Текст]" custT="1"/>
      <dgm:spPr/>
      <dgm:t>
        <a:bodyPr/>
        <a:lstStyle/>
        <a:p>
          <a:r>
            <a:rPr lang="ru-RU" sz="2400" dirty="0" smtClean="0"/>
            <a:t>Стратегия социально-экономического развития города Улан-Удэ; Программы социально-экономического развития </a:t>
          </a:r>
          <a:endParaRPr lang="ru-RU" sz="2400" dirty="0"/>
        </a:p>
      </dgm:t>
    </dgm:pt>
    <dgm:pt modelId="{C8491BA8-7F24-4E21-9709-90ECDFE82DE3}" type="parTrans" cxnId="{5B9D6483-AB14-4446-B553-D872EA0872AE}">
      <dgm:prSet/>
      <dgm:spPr/>
      <dgm:t>
        <a:bodyPr/>
        <a:lstStyle/>
        <a:p>
          <a:endParaRPr lang="ru-RU"/>
        </a:p>
      </dgm:t>
    </dgm:pt>
    <dgm:pt modelId="{A0BFC3E0-3188-4CE2-9A04-A44585E504D7}" type="sibTrans" cxnId="{5B9D6483-AB14-4446-B553-D872EA0872AE}">
      <dgm:prSet/>
      <dgm:spPr/>
      <dgm:t>
        <a:bodyPr/>
        <a:lstStyle/>
        <a:p>
          <a:endParaRPr lang="ru-RU"/>
        </a:p>
      </dgm:t>
    </dgm:pt>
    <dgm:pt modelId="{513F54A1-F9F4-4979-AEC1-33460C6ED01D}">
      <dgm:prSet phldrT="[Текст]" custT="1"/>
      <dgm:spPr/>
      <dgm:t>
        <a:bodyPr/>
        <a:lstStyle/>
        <a:p>
          <a:r>
            <a:rPr lang="ru-RU" sz="2400" dirty="0" smtClean="0"/>
            <a:t>Порядок разработки, реализации и оценки эффективности муниципальных программ г. Улан-Удэ</a:t>
          </a:r>
          <a:endParaRPr lang="ru-RU" sz="2400" dirty="0"/>
        </a:p>
      </dgm:t>
    </dgm:pt>
    <dgm:pt modelId="{9B7E9D7B-86ED-4178-AF6D-5011A5CF73E5}" type="sibTrans" cxnId="{3445882A-EB5B-48CB-A90D-25065D7B56ED}">
      <dgm:prSet/>
      <dgm:spPr/>
      <dgm:t>
        <a:bodyPr/>
        <a:lstStyle/>
        <a:p>
          <a:endParaRPr lang="ru-RU"/>
        </a:p>
      </dgm:t>
    </dgm:pt>
    <dgm:pt modelId="{642D6EF0-F218-4B12-9DF9-E23BD42F4F16}" type="parTrans" cxnId="{3445882A-EB5B-48CB-A90D-25065D7B56ED}">
      <dgm:prSet/>
      <dgm:spPr/>
      <dgm:t>
        <a:bodyPr/>
        <a:lstStyle/>
        <a:p>
          <a:endParaRPr lang="ru-RU"/>
        </a:p>
      </dgm:t>
    </dgm:pt>
    <dgm:pt modelId="{A60085F6-8133-4977-94F2-A672460959C1}">
      <dgm:prSet phldrT="[Текст]"/>
      <dgm:spPr/>
      <dgm:t>
        <a:bodyPr/>
        <a:lstStyle/>
        <a:p>
          <a:endParaRPr lang="ru-RU" dirty="0"/>
        </a:p>
      </dgm:t>
    </dgm:pt>
    <dgm:pt modelId="{FF3942DA-7E3E-4C2A-BAF7-36A117C3983D}" type="sibTrans" cxnId="{02EB520B-294A-4A9F-AE2E-E0621AEDAB6F}">
      <dgm:prSet/>
      <dgm:spPr/>
      <dgm:t>
        <a:bodyPr/>
        <a:lstStyle/>
        <a:p>
          <a:endParaRPr lang="ru-RU"/>
        </a:p>
      </dgm:t>
    </dgm:pt>
    <dgm:pt modelId="{57A44412-B016-4157-B541-B8CF7D6D3FFD}" type="parTrans" cxnId="{02EB520B-294A-4A9F-AE2E-E0621AEDAB6F}">
      <dgm:prSet/>
      <dgm:spPr/>
      <dgm:t>
        <a:bodyPr/>
        <a:lstStyle/>
        <a:p>
          <a:endParaRPr lang="ru-RU"/>
        </a:p>
      </dgm:t>
    </dgm:pt>
    <dgm:pt modelId="{A5DE4172-BB9F-406C-9736-2E8C5FC6FAB1}">
      <dgm:prSet phldrT="[Текст]" custT="1"/>
      <dgm:spPr/>
      <dgm:t>
        <a:bodyPr/>
        <a:lstStyle/>
        <a:p>
          <a:r>
            <a:rPr lang="ru-RU" sz="2400" dirty="0" smtClean="0"/>
            <a:t>Программа «Повышение эффективности бюджетных расходов муниципального образования городского округа «город Улан-Удэ» на период до 2012 года»</a:t>
          </a:r>
          <a:endParaRPr lang="ru-RU" sz="2400" dirty="0"/>
        </a:p>
      </dgm:t>
    </dgm:pt>
    <dgm:pt modelId="{DFA81AF9-6458-430C-94AE-9EFB8236DC42}" type="sibTrans" cxnId="{804E39C4-43F4-4F17-95F6-068670C641D5}">
      <dgm:prSet/>
      <dgm:spPr/>
      <dgm:t>
        <a:bodyPr/>
        <a:lstStyle/>
        <a:p>
          <a:endParaRPr lang="ru-RU"/>
        </a:p>
      </dgm:t>
    </dgm:pt>
    <dgm:pt modelId="{620C6E86-E6B7-43E1-BE73-816136D5C183}" type="parTrans" cxnId="{804E39C4-43F4-4F17-95F6-068670C641D5}">
      <dgm:prSet/>
      <dgm:spPr/>
      <dgm:t>
        <a:bodyPr/>
        <a:lstStyle/>
        <a:p>
          <a:endParaRPr lang="ru-RU"/>
        </a:p>
      </dgm:t>
    </dgm:pt>
    <dgm:pt modelId="{0ACF30AD-7EAB-432B-B52F-B5AB602988DC}">
      <dgm:prSet phldrT="[Текст]"/>
      <dgm:spPr/>
      <dgm:t>
        <a:bodyPr/>
        <a:lstStyle/>
        <a:p>
          <a:endParaRPr lang="ru-RU" dirty="0"/>
        </a:p>
      </dgm:t>
    </dgm:pt>
    <dgm:pt modelId="{3CE6151B-60C6-441B-A474-C04105A8EB2B}" type="sibTrans" cxnId="{D3AA3548-2017-4B26-BF7B-1EDBE29580E4}">
      <dgm:prSet/>
      <dgm:spPr/>
      <dgm:t>
        <a:bodyPr/>
        <a:lstStyle/>
        <a:p>
          <a:endParaRPr lang="ru-RU"/>
        </a:p>
      </dgm:t>
    </dgm:pt>
    <dgm:pt modelId="{9619E370-B9CC-447D-A490-1FAA67463CCE}" type="parTrans" cxnId="{D3AA3548-2017-4B26-BF7B-1EDBE29580E4}">
      <dgm:prSet/>
      <dgm:spPr/>
      <dgm:t>
        <a:bodyPr/>
        <a:lstStyle/>
        <a:p>
          <a:endParaRPr lang="ru-RU"/>
        </a:p>
      </dgm:t>
    </dgm:pt>
    <dgm:pt modelId="{4F6FC232-2AFB-4D97-8CF2-0C3B8F6C1F84}">
      <dgm:prSet custT="1"/>
      <dgm:spPr/>
      <dgm:t>
        <a:bodyPr/>
        <a:lstStyle/>
        <a:p>
          <a:r>
            <a:rPr lang="ru-RU" sz="2400" dirty="0" smtClean="0"/>
            <a:t>Перечень муниципальных программ</a:t>
          </a:r>
          <a:endParaRPr lang="ru-RU" sz="2400" dirty="0"/>
        </a:p>
      </dgm:t>
    </dgm:pt>
    <dgm:pt modelId="{AD35BD89-1E70-4564-8E78-FBDA4EF90D71}" type="parTrans" cxnId="{D1D7717B-52D5-4A83-B2A2-B6737D260613}">
      <dgm:prSet/>
      <dgm:spPr/>
      <dgm:t>
        <a:bodyPr/>
        <a:lstStyle/>
        <a:p>
          <a:endParaRPr lang="ru-RU"/>
        </a:p>
      </dgm:t>
    </dgm:pt>
    <dgm:pt modelId="{AF009A52-75B7-4B45-82CA-C27B103BEBC6}" type="sibTrans" cxnId="{D1D7717B-52D5-4A83-B2A2-B6737D260613}">
      <dgm:prSet/>
      <dgm:spPr/>
      <dgm:t>
        <a:bodyPr/>
        <a:lstStyle/>
        <a:p>
          <a:endParaRPr lang="ru-RU"/>
        </a:p>
      </dgm:t>
    </dgm:pt>
    <dgm:pt modelId="{2BAA44A8-FD34-4E27-ACE1-FBDD7D9E90A4}">
      <dgm:prSet phldrT="[Текст]"/>
      <dgm:spPr/>
      <dgm:t>
        <a:bodyPr/>
        <a:lstStyle/>
        <a:p>
          <a:endParaRPr lang="ru-RU" dirty="0"/>
        </a:p>
      </dgm:t>
    </dgm:pt>
    <dgm:pt modelId="{E433060F-C603-41C6-AB7B-25C341A1E1E0}" type="sibTrans" cxnId="{C6FB6528-D727-43CF-ACB9-1EC653E8A6AD}">
      <dgm:prSet/>
      <dgm:spPr/>
      <dgm:t>
        <a:bodyPr/>
        <a:lstStyle/>
        <a:p>
          <a:endParaRPr lang="ru-RU"/>
        </a:p>
      </dgm:t>
    </dgm:pt>
    <dgm:pt modelId="{A8F7A95B-A928-4BCD-AD00-FA511C3F4488}" type="parTrans" cxnId="{C6FB6528-D727-43CF-ACB9-1EC653E8A6AD}">
      <dgm:prSet/>
      <dgm:spPr/>
      <dgm:t>
        <a:bodyPr/>
        <a:lstStyle/>
        <a:p>
          <a:endParaRPr lang="ru-RU"/>
        </a:p>
      </dgm:t>
    </dgm:pt>
    <dgm:pt modelId="{5ECEC917-5B53-4EEF-BBEA-384EC9C3DA0A}" type="pres">
      <dgm:prSet presAssocID="{03E35A5E-7D50-4683-A962-7DDEA4226D3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11B98D-9598-4E95-BDD8-8618070ACEEE}" type="pres">
      <dgm:prSet presAssocID="{958B68B4-6079-4A42-9F73-C4804D3D4787}" presName="composite" presStyleCnt="0"/>
      <dgm:spPr/>
    </dgm:pt>
    <dgm:pt modelId="{BDB1E28A-9A64-47D5-9613-85DC7D68CD19}" type="pres">
      <dgm:prSet presAssocID="{958B68B4-6079-4A42-9F73-C4804D3D4787}" presName="parentText" presStyleLbl="alignNode1" presStyleIdx="0" presStyleCnt="4" custScaleX="971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C2CBAA-F6F6-4D9B-AA33-91F54E2F089E}" type="pres">
      <dgm:prSet presAssocID="{958B68B4-6079-4A42-9F73-C4804D3D4787}" presName="descendantText" presStyleLbl="alignAcc1" presStyleIdx="0" presStyleCnt="4" custScaleX="100000" custScaleY="139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051FEC-426C-4691-B086-4B3387354FB0}" type="pres">
      <dgm:prSet presAssocID="{ECF484F5-959A-494D-9A24-41FE2D1B0480}" presName="sp" presStyleCnt="0"/>
      <dgm:spPr/>
    </dgm:pt>
    <dgm:pt modelId="{7859338B-24DB-4101-97C9-6F7E97416999}" type="pres">
      <dgm:prSet presAssocID="{0ACF30AD-7EAB-432B-B52F-B5AB602988DC}" presName="composite" presStyleCnt="0"/>
      <dgm:spPr/>
    </dgm:pt>
    <dgm:pt modelId="{597D5E3C-7034-4FB0-8EF5-292FA2C4E9A5}" type="pres">
      <dgm:prSet presAssocID="{0ACF30AD-7EAB-432B-B52F-B5AB602988D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C0495-4972-49BD-8B85-F2F5A2907D64}" type="pres">
      <dgm:prSet presAssocID="{0ACF30AD-7EAB-432B-B52F-B5AB602988DC}" presName="descendantText" presStyleLbl="alignAcc1" presStyleIdx="1" presStyleCnt="4" custScaleY="152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B75D32-50FE-4C80-855F-BD695C2FE972}" type="pres">
      <dgm:prSet presAssocID="{3CE6151B-60C6-441B-A474-C04105A8EB2B}" presName="sp" presStyleCnt="0"/>
      <dgm:spPr/>
    </dgm:pt>
    <dgm:pt modelId="{6C3FE35C-D2B7-4FC9-AC30-599E28A26BCD}" type="pres">
      <dgm:prSet presAssocID="{A60085F6-8133-4977-94F2-A672460959C1}" presName="composite" presStyleCnt="0"/>
      <dgm:spPr/>
    </dgm:pt>
    <dgm:pt modelId="{CE392017-2794-4FDA-A3CE-4CD65DD4C71C}" type="pres">
      <dgm:prSet presAssocID="{A60085F6-8133-4977-94F2-A672460959C1}" presName="parentText" presStyleLbl="alignNode1" presStyleIdx="2" presStyleCnt="4" custLinFactNeighborX="0" custLinFactNeighborY="3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B82F13-D91D-496D-9172-722D52E7F381}" type="pres">
      <dgm:prSet presAssocID="{A60085F6-8133-4977-94F2-A672460959C1}" presName="descendantText" presStyleLbl="alignAcc1" presStyleIdx="2" presStyleCnt="4" custScaleY="149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55D46-02B4-4555-BF19-132C4AC91436}" type="pres">
      <dgm:prSet presAssocID="{FF3942DA-7E3E-4C2A-BAF7-36A117C3983D}" presName="sp" presStyleCnt="0"/>
      <dgm:spPr/>
    </dgm:pt>
    <dgm:pt modelId="{95DBF8C1-F433-4298-BC6B-71A6815444E9}" type="pres">
      <dgm:prSet presAssocID="{2BAA44A8-FD34-4E27-ACE1-FBDD7D9E90A4}" presName="composite" presStyleCnt="0"/>
      <dgm:spPr/>
    </dgm:pt>
    <dgm:pt modelId="{4F75F17A-16BB-45AC-A336-E2B1BE0645C1}" type="pres">
      <dgm:prSet presAssocID="{2BAA44A8-FD34-4E27-ACE1-FBDD7D9E90A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A7B22-040A-4833-8E1F-E939BFE11FF2}" type="pres">
      <dgm:prSet presAssocID="{2BAA44A8-FD34-4E27-ACE1-FBDD7D9E90A4}" presName="descendantText" presStyleLbl="alignAcc1" presStyleIdx="3" presStyleCnt="4" custScaleY="1370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D2F7F3-30EE-4101-8BE3-A0EC3D960AE0}" type="presOf" srcId="{2BAA44A8-FD34-4E27-ACE1-FBDD7D9E90A4}" destId="{4F75F17A-16BB-45AC-A336-E2B1BE0645C1}" srcOrd="0" destOrd="0" presId="urn:microsoft.com/office/officeart/2005/8/layout/chevron2"/>
    <dgm:cxn modelId="{5B9D6483-AB14-4446-B553-D872EA0872AE}" srcId="{958B68B4-6079-4A42-9F73-C4804D3D4787}" destId="{652329AC-C639-4010-8306-11B97A1D6842}" srcOrd="0" destOrd="0" parTransId="{C8491BA8-7F24-4E21-9709-90ECDFE82DE3}" sibTransId="{A0BFC3E0-3188-4CE2-9A04-A44585E504D7}"/>
    <dgm:cxn modelId="{B78EC4AF-CD65-4512-BAD5-C9F3CE4A7500}" type="presOf" srcId="{A5DE4172-BB9F-406C-9736-2E8C5FC6FAB1}" destId="{278C0495-4972-49BD-8B85-F2F5A2907D64}" srcOrd="0" destOrd="0" presId="urn:microsoft.com/office/officeart/2005/8/layout/chevron2"/>
    <dgm:cxn modelId="{AB1E512B-3376-4E9E-922B-2CFD34C4D3AE}" type="presOf" srcId="{652329AC-C639-4010-8306-11B97A1D6842}" destId="{27C2CBAA-F6F6-4D9B-AA33-91F54E2F089E}" srcOrd="0" destOrd="0" presId="urn:microsoft.com/office/officeart/2005/8/layout/chevron2"/>
    <dgm:cxn modelId="{80BACD63-D3F8-4765-997A-562254F8E0BA}" type="presOf" srcId="{958B68B4-6079-4A42-9F73-C4804D3D4787}" destId="{BDB1E28A-9A64-47D5-9613-85DC7D68CD19}" srcOrd="0" destOrd="0" presId="urn:microsoft.com/office/officeart/2005/8/layout/chevron2"/>
    <dgm:cxn modelId="{804E39C4-43F4-4F17-95F6-068670C641D5}" srcId="{0ACF30AD-7EAB-432B-B52F-B5AB602988DC}" destId="{A5DE4172-BB9F-406C-9736-2E8C5FC6FAB1}" srcOrd="0" destOrd="0" parTransId="{620C6E86-E6B7-43E1-BE73-816136D5C183}" sibTransId="{DFA81AF9-6458-430C-94AE-9EFB8236DC42}"/>
    <dgm:cxn modelId="{3445882A-EB5B-48CB-A90D-25065D7B56ED}" srcId="{A60085F6-8133-4977-94F2-A672460959C1}" destId="{513F54A1-F9F4-4979-AEC1-33460C6ED01D}" srcOrd="0" destOrd="0" parTransId="{642D6EF0-F218-4B12-9DF9-E23BD42F4F16}" sibTransId="{9B7E9D7B-86ED-4178-AF6D-5011A5CF73E5}"/>
    <dgm:cxn modelId="{B6468B64-3611-46BF-937A-1742352CFA00}" type="presOf" srcId="{513F54A1-F9F4-4979-AEC1-33460C6ED01D}" destId="{E7B82F13-D91D-496D-9172-722D52E7F381}" srcOrd="0" destOrd="0" presId="urn:microsoft.com/office/officeart/2005/8/layout/chevron2"/>
    <dgm:cxn modelId="{C38A9B64-44E5-4613-AA71-2EB049C16D74}" srcId="{03E35A5E-7D50-4683-A962-7DDEA4226D37}" destId="{958B68B4-6079-4A42-9F73-C4804D3D4787}" srcOrd="0" destOrd="0" parTransId="{FF79F72B-4E50-4BAB-8CA2-6EC507AEA595}" sibTransId="{ECF484F5-959A-494D-9A24-41FE2D1B0480}"/>
    <dgm:cxn modelId="{0C8DA9C8-212C-45AC-A7BE-CEDF186C53FD}" type="presOf" srcId="{0ACF30AD-7EAB-432B-B52F-B5AB602988DC}" destId="{597D5E3C-7034-4FB0-8EF5-292FA2C4E9A5}" srcOrd="0" destOrd="0" presId="urn:microsoft.com/office/officeart/2005/8/layout/chevron2"/>
    <dgm:cxn modelId="{C9A81696-A630-4196-BCC8-C97A6B018C48}" type="presOf" srcId="{4F6FC232-2AFB-4D97-8CF2-0C3B8F6C1F84}" destId="{933A7B22-040A-4833-8E1F-E939BFE11FF2}" srcOrd="0" destOrd="0" presId="urn:microsoft.com/office/officeart/2005/8/layout/chevron2"/>
    <dgm:cxn modelId="{D1D7717B-52D5-4A83-B2A2-B6737D260613}" srcId="{2BAA44A8-FD34-4E27-ACE1-FBDD7D9E90A4}" destId="{4F6FC232-2AFB-4D97-8CF2-0C3B8F6C1F84}" srcOrd="0" destOrd="0" parTransId="{AD35BD89-1E70-4564-8E78-FBDA4EF90D71}" sibTransId="{AF009A52-75B7-4B45-82CA-C27B103BEBC6}"/>
    <dgm:cxn modelId="{C6FB6528-D727-43CF-ACB9-1EC653E8A6AD}" srcId="{03E35A5E-7D50-4683-A962-7DDEA4226D37}" destId="{2BAA44A8-FD34-4E27-ACE1-FBDD7D9E90A4}" srcOrd="3" destOrd="0" parTransId="{A8F7A95B-A928-4BCD-AD00-FA511C3F4488}" sibTransId="{E433060F-C603-41C6-AB7B-25C341A1E1E0}"/>
    <dgm:cxn modelId="{D3AA3548-2017-4B26-BF7B-1EDBE29580E4}" srcId="{03E35A5E-7D50-4683-A962-7DDEA4226D37}" destId="{0ACF30AD-7EAB-432B-B52F-B5AB602988DC}" srcOrd="1" destOrd="0" parTransId="{9619E370-B9CC-447D-A490-1FAA67463CCE}" sibTransId="{3CE6151B-60C6-441B-A474-C04105A8EB2B}"/>
    <dgm:cxn modelId="{E3B74059-9EC6-4F4F-84B6-932D4CA1464E}" type="presOf" srcId="{03E35A5E-7D50-4683-A962-7DDEA4226D37}" destId="{5ECEC917-5B53-4EEF-BBEA-384EC9C3DA0A}" srcOrd="0" destOrd="0" presId="urn:microsoft.com/office/officeart/2005/8/layout/chevron2"/>
    <dgm:cxn modelId="{02EB520B-294A-4A9F-AE2E-E0621AEDAB6F}" srcId="{03E35A5E-7D50-4683-A962-7DDEA4226D37}" destId="{A60085F6-8133-4977-94F2-A672460959C1}" srcOrd="2" destOrd="0" parTransId="{57A44412-B016-4157-B541-B8CF7D6D3FFD}" sibTransId="{FF3942DA-7E3E-4C2A-BAF7-36A117C3983D}"/>
    <dgm:cxn modelId="{0994F710-CBD3-4416-84BD-599C775D699E}" type="presOf" srcId="{A60085F6-8133-4977-94F2-A672460959C1}" destId="{CE392017-2794-4FDA-A3CE-4CD65DD4C71C}" srcOrd="0" destOrd="0" presId="urn:microsoft.com/office/officeart/2005/8/layout/chevron2"/>
    <dgm:cxn modelId="{192A9C99-3247-4227-913C-7B94B6895A49}" type="presParOf" srcId="{5ECEC917-5B53-4EEF-BBEA-384EC9C3DA0A}" destId="{2D11B98D-9598-4E95-BDD8-8618070ACEEE}" srcOrd="0" destOrd="0" presId="urn:microsoft.com/office/officeart/2005/8/layout/chevron2"/>
    <dgm:cxn modelId="{D4E64639-8603-4C72-AA41-9E64ED691E3C}" type="presParOf" srcId="{2D11B98D-9598-4E95-BDD8-8618070ACEEE}" destId="{BDB1E28A-9A64-47D5-9613-85DC7D68CD19}" srcOrd="0" destOrd="0" presId="urn:microsoft.com/office/officeart/2005/8/layout/chevron2"/>
    <dgm:cxn modelId="{E2556A06-FB62-4033-9D66-C1678599A399}" type="presParOf" srcId="{2D11B98D-9598-4E95-BDD8-8618070ACEEE}" destId="{27C2CBAA-F6F6-4D9B-AA33-91F54E2F089E}" srcOrd="1" destOrd="0" presId="urn:microsoft.com/office/officeart/2005/8/layout/chevron2"/>
    <dgm:cxn modelId="{7EF81A5B-BC39-4F5B-A9E8-3E64916E27DC}" type="presParOf" srcId="{5ECEC917-5B53-4EEF-BBEA-384EC9C3DA0A}" destId="{B4051FEC-426C-4691-B086-4B3387354FB0}" srcOrd="1" destOrd="0" presId="urn:microsoft.com/office/officeart/2005/8/layout/chevron2"/>
    <dgm:cxn modelId="{E9299365-79AE-4B3A-8CEB-891A3AA10396}" type="presParOf" srcId="{5ECEC917-5B53-4EEF-BBEA-384EC9C3DA0A}" destId="{7859338B-24DB-4101-97C9-6F7E97416999}" srcOrd="2" destOrd="0" presId="urn:microsoft.com/office/officeart/2005/8/layout/chevron2"/>
    <dgm:cxn modelId="{62B9467C-263E-431B-8773-1A7760E2EAC5}" type="presParOf" srcId="{7859338B-24DB-4101-97C9-6F7E97416999}" destId="{597D5E3C-7034-4FB0-8EF5-292FA2C4E9A5}" srcOrd="0" destOrd="0" presId="urn:microsoft.com/office/officeart/2005/8/layout/chevron2"/>
    <dgm:cxn modelId="{691057EE-54EB-497D-B15F-93C13AF53549}" type="presParOf" srcId="{7859338B-24DB-4101-97C9-6F7E97416999}" destId="{278C0495-4972-49BD-8B85-F2F5A2907D64}" srcOrd="1" destOrd="0" presId="urn:microsoft.com/office/officeart/2005/8/layout/chevron2"/>
    <dgm:cxn modelId="{2D246E21-5631-40E3-B279-D8850D228787}" type="presParOf" srcId="{5ECEC917-5B53-4EEF-BBEA-384EC9C3DA0A}" destId="{28B75D32-50FE-4C80-855F-BD695C2FE972}" srcOrd="3" destOrd="0" presId="urn:microsoft.com/office/officeart/2005/8/layout/chevron2"/>
    <dgm:cxn modelId="{963024F4-E2CA-4CA0-B2C3-3BC2AC32C2EA}" type="presParOf" srcId="{5ECEC917-5B53-4EEF-BBEA-384EC9C3DA0A}" destId="{6C3FE35C-D2B7-4FC9-AC30-599E28A26BCD}" srcOrd="4" destOrd="0" presId="urn:microsoft.com/office/officeart/2005/8/layout/chevron2"/>
    <dgm:cxn modelId="{39B56DAB-3CD6-4E27-879E-5D20B76386C2}" type="presParOf" srcId="{6C3FE35C-D2B7-4FC9-AC30-599E28A26BCD}" destId="{CE392017-2794-4FDA-A3CE-4CD65DD4C71C}" srcOrd="0" destOrd="0" presId="urn:microsoft.com/office/officeart/2005/8/layout/chevron2"/>
    <dgm:cxn modelId="{576DD7F4-9B45-40BA-8D73-98CD019B71E0}" type="presParOf" srcId="{6C3FE35C-D2B7-4FC9-AC30-599E28A26BCD}" destId="{E7B82F13-D91D-496D-9172-722D52E7F381}" srcOrd="1" destOrd="0" presId="urn:microsoft.com/office/officeart/2005/8/layout/chevron2"/>
    <dgm:cxn modelId="{6F063588-BF52-4291-BAD3-C86A9CDCFBD9}" type="presParOf" srcId="{5ECEC917-5B53-4EEF-BBEA-384EC9C3DA0A}" destId="{D4F55D46-02B4-4555-BF19-132C4AC91436}" srcOrd="5" destOrd="0" presId="urn:microsoft.com/office/officeart/2005/8/layout/chevron2"/>
    <dgm:cxn modelId="{6E341F09-393A-428C-A2ED-4F6ABC34207C}" type="presParOf" srcId="{5ECEC917-5B53-4EEF-BBEA-384EC9C3DA0A}" destId="{95DBF8C1-F433-4298-BC6B-71A6815444E9}" srcOrd="6" destOrd="0" presId="urn:microsoft.com/office/officeart/2005/8/layout/chevron2"/>
    <dgm:cxn modelId="{0FB98882-936D-47B6-B3E3-6CCC3345407D}" type="presParOf" srcId="{95DBF8C1-F433-4298-BC6B-71A6815444E9}" destId="{4F75F17A-16BB-45AC-A336-E2B1BE0645C1}" srcOrd="0" destOrd="0" presId="urn:microsoft.com/office/officeart/2005/8/layout/chevron2"/>
    <dgm:cxn modelId="{514C0335-35F9-44DC-9D0E-B60D5E321DBE}" type="presParOf" srcId="{95DBF8C1-F433-4298-BC6B-71A6815444E9}" destId="{933A7B22-040A-4833-8E1F-E939BFE11FF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81429-D7E6-4D56-8B2C-46C198F3CF25}">
      <dsp:nvSpPr>
        <dsp:cNvPr id="0" name=""/>
        <dsp:cNvSpPr/>
      </dsp:nvSpPr>
      <dsp:spPr>
        <a:xfrm>
          <a:off x="0" y="684"/>
          <a:ext cx="8496944" cy="11507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effectLst/>
            </a:rPr>
            <a:t>Целью внедрения программно-целевого метода является установление непосредственной связи между выделением бюджетных ассигнований и результатами их использования</a:t>
          </a:r>
          <a:endParaRPr lang="ru-RU" sz="1800" b="1" kern="1200" dirty="0">
            <a:solidFill>
              <a:schemeClr val="tx2"/>
            </a:solidFill>
            <a:effectLst/>
          </a:endParaRPr>
        </a:p>
      </dsp:txBody>
      <dsp:txXfrm>
        <a:off x="56175" y="56859"/>
        <a:ext cx="8384594" cy="10384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8BB75A-EE34-4EDB-9790-4714E1538194}">
      <dsp:nvSpPr>
        <dsp:cNvPr id="0" name=""/>
        <dsp:cNvSpPr/>
      </dsp:nvSpPr>
      <dsp:spPr>
        <a:xfrm>
          <a:off x="0" y="2113965"/>
          <a:ext cx="8316787" cy="6938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  <a:cs typeface="Times New Roman" panose="02020603050405020304" pitchFamily="18" charset="0"/>
            </a:rPr>
            <a:t>Обоснование необходимых финансовых ресурсов </a:t>
          </a:r>
          <a:endParaRPr lang="ru-RU" sz="2400" b="1" kern="1200" dirty="0">
            <a:latin typeface="Calibri" pitchFamily="34" charset="0"/>
            <a:cs typeface="Times New Roman" panose="02020603050405020304" pitchFamily="18" charset="0"/>
          </a:endParaRPr>
        </a:p>
      </dsp:txBody>
      <dsp:txXfrm>
        <a:off x="0" y="2113965"/>
        <a:ext cx="8316787" cy="693850"/>
      </dsp:txXfrm>
    </dsp:sp>
    <dsp:sp modelId="{00417B34-52E0-4F42-8B6D-926CF51C27A9}">
      <dsp:nvSpPr>
        <dsp:cNvPr id="0" name=""/>
        <dsp:cNvSpPr/>
      </dsp:nvSpPr>
      <dsp:spPr>
        <a:xfrm rot="10800000">
          <a:off x="0" y="1057230"/>
          <a:ext cx="8316787" cy="106714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  <a:cs typeface="Times New Roman" panose="02020603050405020304" pitchFamily="18" charset="0"/>
            </a:rPr>
            <a:t>Разработка и экспертиза муниципальных программ</a:t>
          </a:r>
          <a:endParaRPr lang="ru-RU" sz="2400" b="1" kern="1200" dirty="0">
            <a:latin typeface="Calibri" pitchFamily="34" charset="0"/>
            <a:cs typeface="Times New Roman" panose="02020603050405020304" pitchFamily="18" charset="0"/>
          </a:endParaRPr>
        </a:p>
      </dsp:txBody>
      <dsp:txXfrm rot="10800000">
        <a:off x="0" y="1057230"/>
        <a:ext cx="8316787" cy="693397"/>
      </dsp:txXfrm>
    </dsp:sp>
    <dsp:sp modelId="{C90BA4D3-CC12-44C5-836C-06CEB81A713F}">
      <dsp:nvSpPr>
        <dsp:cNvPr id="0" name=""/>
        <dsp:cNvSpPr/>
      </dsp:nvSpPr>
      <dsp:spPr>
        <a:xfrm rot="10800000">
          <a:off x="0" y="496"/>
          <a:ext cx="8316787" cy="106714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  <a:cs typeface="Times New Roman" panose="02020603050405020304" pitchFamily="18" charset="0"/>
            </a:rPr>
            <a:t>Совершенствование нормативно-правовых актов в связи с изменениями в Бюджетном кодексе РФ</a:t>
          </a:r>
          <a:endParaRPr lang="ru-RU" sz="2400" b="1" kern="1200" dirty="0">
            <a:latin typeface="Calibri" pitchFamily="34" charset="0"/>
            <a:cs typeface="Times New Roman" panose="02020603050405020304" pitchFamily="18" charset="0"/>
          </a:endParaRPr>
        </a:p>
      </dsp:txBody>
      <dsp:txXfrm rot="10800000">
        <a:off x="0" y="496"/>
        <a:ext cx="8316787" cy="6933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1E28A-9A64-47D5-9613-85DC7D68CD19}">
      <dsp:nvSpPr>
        <dsp:cNvPr id="0" name=""/>
        <dsp:cNvSpPr/>
      </dsp:nvSpPr>
      <dsp:spPr>
        <a:xfrm rot="5400000">
          <a:off x="-181329" y="322826"/>
          <a:ext cx="1072162" cy="7095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-5400000">
        <a:off x="1" y="496249"/>
        <a:ext cx="709503" cy="362659"/>
      </dsp:txXfrm>
    </dsp:sp>
    <dsp:sp modelId="{27C2CBAA-F6F6-4D9B-AA33-91F54E2F089E}">
      <dsp:nvSpPr>
        <dsp:cNvPr id="0" name=""/>
        <dsp:cNvSpPr/>
      </dsp:nvSpPr>
      <dsp:spPr>
        <a:xfrm rot="5400000">
          <a:off x="4046355" y="-3323793"/>
          <a:ext cx="975038" cy="76281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Стратегия социально-экономического развития города Улан-Удэ; Программы социально-экономического развития </a:t>
          </a:r>
          <a:endParaRPr lang="ru-RU" sz="2400" kern="1200" dirty="0"/>
        </a:p>
      </dsp:txBody>
      <dsp:txXfrm rot="-5400000">
        <a:off x="719791" y="50368"/>
        <a:ext cx="7580571" cy="879844"/>
      </dsp:txXfrm>
    </dsp:sp>
    <dsp:sp modelId="{597D5E3C-7034-4FB0-8EF5-292FA2C4E9A5}">
      <dsp:nvSpPr>
        <dsp:cNvPr id="0" name=""/>
        <dsp:cNvSpPr/>
      </dsp:nvSpPr>
      <dsp:spPr>
        <a:xfrm rot="5400000">
          <a:off x="-171042" y="1441251"/>
          <a:ext cx="1072162" cy="7300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-5400000">
        <a:off x="1" y="1635248"/>
        <a:ext cx="730077" cy="342085"/>
      </dsp:txXfrm>
    </dsp:sp>
    <dsp:sp modelId="{278C0495-4972-49BD-8B85-F2F5A2907D64}">
      <dsp:nvSpPr>
        <dsp:cNvPr id="0" name=""/>
        <dsp:cNvSpPr/>
      </dsp:nvSpPr>
      <dsp:spPr>
        <a:xfrm rot="5400000">
          <a:off x="4012216" y="-2195082"/>
          <a:ext cx="1063890" cy="76281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Программа «Повышение эффективности бюджетных расходов муниципального образования городского округа «город Улан-Удэ» на период до 2012 года»</a:t>
          </a:r>
          <a:endParaRPr lang="ru-RU" sz="2400" kern="1200" dirty="0"/>
        </a:p>
      </dsp:txBody>
      <dsp:txXfrm rot="-5400000">
        <a:off x="730078" y="1138991"/>
        <a:ext cx="7576233" cy="960020"/>
      </dsp:txXfrm>
    </dsp:sp>
    <dsp:sp modelId="{CE392017-2794-4FDA-A3CE-4CD65DD4C71C}">
      <dsp:nvSpPr>
        <dsp:cNvPr id="0" name=""/>
        <dsp:cNvSpPr/>
      </dsp:nvSpPr>
      <dsp:spPr>
        <a:xfrm rot="5400000">
          <a:off x="-171042" y="2594363"/>
          <a:ext cx="1072162" cy="7300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-5400000">
        <a:off x="1" y="2788360"/>
        <a:ext cx="730077" cy="342085"/>
      </dsp:txXfrm>
    </dsp:sp>
    <dsp:sp modelId="{E7B82F13-D91D-496D-9172-722D52E7F381}">
      <dsp:nvSpPr>
        <dsp:cNvPr id="0" name=""/>
        <dsp:cNvSpPr/>
      </dsp:nvSpPr>
      <dsp:spPr>
        <a:xfrm rot="5400000">
          <a:off x="4024344" y="-1078498"/>
          <a:ext cx="1039635" cy="76281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Порядок разработки, реализации и оценки эффективности муниципальных программ г. Улан-Удэ</a:t>
          </a:r>
          <a:endParaRPr lang="ru-RU" sz="2400" kern="1200" dirty="0"/>
        </a:p>
      </dsp:txBody>
      <dsp:txXfrm rot="-5400000">
        <a:off x="730078" y="2266519"/>
        <a:ext cx="7577417" cy="938133"/>
      </dsp:txXfrm>
    </dsp:sp>
    <dsp:sp modelId="{4F75F17A-16BB-45AC-A336-E2B1BE0645C1}">
      <dsp:nvSpPr>
        <dsp:cNvPr id="0" name=""/>
        <dsp:cNvSpPr/>
      </dsp:nvSpPr>
      <dsp:spPr>
        <a:xfrm rot="5400000">
          <a:off x="-171042" y="3632612"/>
          <a:ext cx="1072162" cy="7300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-5400000">
        <a:off x="1" y="3826609"/>
        <a:ext cx="730077" cy="342085"/>
      </dsp:txXfrm>
    </dsp:sp>
    <dsp:sp modelId="{933A7B22-040A-4833-8E1F-E939BFE11FF2}">
      <dsp:nvSpPr>
        <dsp:cNvPr id="0" name=""/>
        <dsp:cNvSpPr/>
      </dsp:nvSpPr>
      <dsp:spPr>
        <a:xfrm rot="5400000">
          <a:off x="4066150" y="-3721"/>
          <a:ext cx="956022" cy="76281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Перечень муниципальных программ</a:t>
          </a:r>
          <a:endParaRPr lang="ru-RU" sz="2400" kern="1200" dirty="0"/>
        </a:p>
      </dsp:txBody>
      <dsp:txXfrm rot="-5400000">
        <a:off x="730078" y="3379021"/>
        <a:ext cx="7581499" cy="862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4AA72-C795-49FC-8D2D-1547E3E04CEA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B05A0-86AC-49A1-9BF1-4B9CEBF31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30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A60CD-E3F3-4525-9851-1975D629E44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B8E17-76E1-4353-A64A-084AAAAEE4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002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865185" algn="l"/>
                <a:tab pos="1731922" algn="l"/>
                <a:tab pos="2597107" algn="l"/>
                <a:tab pos="3463842" algn="l"/>
                <a:tab pos="4329027" algn="l"/>
                <a:tab pos="5195764" algn="l"/>
                <a:tab pos="6060949" algn="l"/>
                <a:tab pos="6927684" algn="l"/>
                <a:tab pos="7794421" algn="l"/>
                <a:tab pos="8659606" algn="l"/>
                <a:tab pos="9527892" algn="l"/>
              </a:tabLst>
            </a:pPr>
            <a:fld id="{9451D49F-149A-45E6-A526-4D62BDD73F3D}" type="slidenum">
              <a:rPr lang="ru-RU" altLang="ru-RU" smtClean="0">
                <a:latin typeface="Arial" pitchFamily="34" charset="0"/>
                <a:cs typeface="Arial" pitchFamily="34" charset="0"/>
              </a:rPr>
              <a:pPr>
                <a:tabLst>
                  <a:tab pos="0" algn="l"/>
                  <a:tab pos="865185" algn="l"/>
                  <a:tab pos="1731922" algn="l"/>
                  <a:tab pos="2597107" algn="l"/>
                  <a:tab pos="3463842" algn="l"/>
                  <a:tab pos="4329027" algn="l"/>
                  <a:tab pos="5195764" algn="l"/>
                  <a:tab pos="6060949" algn="l"/>
                  <a:tab pos="6927684" algn="l"/>
                  <a:tab pos="7794421" algn="l"/>
                  <a:tab pos="8659606" algn="l"/>
                  <a:tab pos="9527892" algn="l"/>
                </a:tabLst>
              </a:pPr>
              <a:t>1</a:t>
            </a:fld>
            <a:endParaRPr lang="ru-RU" alt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598" y="4343618"/>
            <a:ext cx="5484806" cy="4113782"/>
          </a:xfrm>
          <a:noFill/>
          <a:ln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217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5453" y="8684828"/>
            <a:ext cx="29709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22" tIns="45761" rIns="91522" bIns="45761" anchor="b"/>
          <a:lstStyle/>
          <a:p>
            <a:pPr algn="r" defTabSz="907651" fontAlgn="auto">
              <a:spcBef>
                <a:spcPts val="0"/>
              </a:spcBef>
              <a:spcAft>
                <a:spcPts val="0"/>
              </a:spcAft>
            </a:pPr>
            <a:fld id="{4D4151F3-95E0-4672-A4DF-61DC9FA6B99C}" type="slidenum">
              <a:rPr lang="ru-RU" sz="1200">
                <a:solidFill>
                  <a:prstClr val="black"/>
                </a:solidFill>
                <a:latin typeface="Calibri"/>
                <a:cs typeface="+mn-cs"/>
              </a:rPr>
              <a:pPr algn="r" defTabSz="907651" fontAlgn="auto">
                <a:spcBef>
                  <a:spcPts val="0"/>
                </a:spcBef>
                <a:spcAft>
                  <a:spcPts val="0"/>
                </a:spcAft>
              </a:pPr>
              <a:t>13</a:t>
            </a:fld>
            <a:endParaRPr lang="ru-RU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0412" cy="3427413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4" y="4343146"/>
            <a:ext cx="5485440" cy="4113557"/>
          </a:xfrm>
          <a:noFill/>
        </p:spPr>
        <p:txBody>
          <a:bodyPr lIns="91522" tIns="45761" rIns="91522" bIns="45761"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21E2D-E927-491F-BF42-91D24DA2B75C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B6160-6B6C-4949-A719-00739D63D1C6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3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AB0BE-19C6-456B-ACFD-632DEA741695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95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0" i="1" u="none" strike="noStrike" kern="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  <p:extLst>
      <p:ext uri="{BB962C8B-B14F-4D97-AF65-F5344CB8AC3E}">
        <p14:creationId xmlns:p14="http://schemas.microsoft.com/office/powerpoint/2010/main" val="17754304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0525" y="63754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3AF7-7F38-4844-A35F-777F5FB6AD3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15" descr="22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22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 descr="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588"/>
            <a:ext cx="64928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257300" y="104775"/>
            <a:ext cx="7429500" cy="4857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282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21E2D-E927-491F-BF42-91D24DA2B75C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571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AD76-BD6F-4604-AC76-8CA87BDDE7A1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120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2F8F9-2D5D-450E-BB0A-4F3954CF727D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561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99766-CA56-4E02-979A-BAA912C8F82A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052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5B3A3-2829-4603-93BB-A697D97AFCAE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03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C0682-299A-4CAA-B604-A2A364D0AE4B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54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AD76-BD6F-4604-AC76-8CA87BDDE7A1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400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E6F9B-495D-4189-981C-D154020341A5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278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551B4-4448-4321-BEB9-B0B003A65976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52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A2421-4239-4BB3-8E75-1858A94372DF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690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B6160-6B6C-4949-A719-00739D63D1C6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6204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AB0BE-19C6-456B-ACFD-632DEA741695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5370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0" i="1" u="none" strike="noStrike" kern="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  <p:extLst>
      <p:ext uri="{BB962C8B-B14F-4D97-AF65-F5344CB8AC3E}">
        <p14:creationId xmlns:p14="http://schemas.microsoft.com/office/powerpoint/2010/main" val="26359962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0525" y="63754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3AF7-7F38-4844-A35F-777F5FB6AD3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15" descr="22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22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 descr="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588"/>
            <a:ext cx="64928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257300" y="104775"/>
            <a:ext cx="7429500" cy="4857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40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2F8F9-2D5D-450E-BB0A-4F3954CF727D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42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99766-CA56-4E02-979A-BAA912C8F82A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5B3A3-2829-4603-93BB-A697D97AFCAE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1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C0682-299A-4CAA-B604-A2A364D0AE4B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87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E6F9B-495D-4189-981C-D154020341A5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9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551B4-4448-4321-BEB9-B0B003A65976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59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A2421-4239-4BB3-8E75-1858A94372DF}" type="slidenum">
              <a:rPr lang="en-US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2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4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  <a:latin typeface="Arial" charset="0"/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00EF60-A5DB-4BC8-B8DD-0668DC2B2090}" type="slidenum">
              <a:rPr lang="en-US" altLang="ru-RU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79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4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ru-RU">
                <a:solidFill>
                  <a:prstClr val="black">
                    <a:tint val="75000"/>
                  </a:prstClr>
                </a:solidFill>
                <a:latin typeface="Arial" charset="0"/>
              </a:rPr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00EF60-A5DB-4BC8-B8DD-0668DC2B2090}" type="slidenum">
              <a:rPr lang="en-US" altLang="ru-RU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1.x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97-2003_Worksheet2.xls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323528" y="1988840"/>
            <a:ext cx="8135938" cy="2376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3600" b="1" dirty="0" smtClean="0">
                <a:solidFill>
                  <a:schemeClr val="tx2"/>
                </a:solidFill>
              </a:rPr>
              <a:t>Системный подход к городу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3600" b="1" dirty="0" smtClean="0">
                <a:solidFill>
                  <a:schemeClr val="tx2"/>
                </a:solidFill>
              </a:rPr>
              <a:t>как объекту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3600" b="1" dirty="0">
                <a:solidFill>
                  <a:schemeClr val="tx2"/>
                </a:solidFill>
              </a:rPr>
              <a:t>п</a:t>
            </a:r>
            <a:r>
              <a:rPr lang="ru-RU" altLang="ru-RU" sz="3600" b="1" dirty="0" smtClean="0">
                <a:solidFill>
                  <a:schemeClr val="tx2"/>
                </a:solidFill>
              </a:rPr>
              <a:t>рограммно-целевого управления </a:t>
            </a:r>
            <a:br>
              <a:rPr lang="ru-RU" altLang="ru-RU" sz="3600" b="1" dirty="0" smtClean="0">
                <a:solidFill>
                  <a:schemeClr val="tx2"/>
                </a:solidFill>
              </a:rPr>
            </a:br>
            <a:r>
              <a:rPr lang="ru-RU" altLang="ru-RU" sz="3600" b="1" dirty="0" smtClean="0">
                <a:solidFill>
                  <a:schemeClr val="tx2"/>
                </a:solidFill>
              </a:rPr>
              <a:t>(на примере города Улан-Удэ)</a:t>
            </a:r>
            <a:endParaRPr lang="ru-RU" altLang="ru-RU" sz="3600" dirty="0">
              <a:solidFill>
                <a:schemeClr val="tx2"/>
              </a:solidFill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2123728" y="5329029"/>
            <a:ext cx="6480819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 err="1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Зандра</a:t>
            </a:r>
            <a:r>
              <a:rPr lang="ru-RU" altLang="ru-RU" sz="2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Гэндэнович</a:t>
            </a:r>
            <a:r>
              <a:rPr lang="ru-RU" altLang="ru-RU" sz="2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Сангадиев</a:t>
            </a:r>
            <a:endParaRPr lang="ru-RU" altLang="ru-RU" sz="2800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заместитель руководителя Администрации г. Улан-Удэ</a:t>
            </a:r>
            <a:endParaRPr lang="ru-RU" altLang="ru-RU" sz="24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80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/>
          </p:cNvGraphicFramePr>
          <p:nvPr/>
        </p:nvGraphicFramePr>
        <p:xfrm>
          <a:off x="395536" y="3645024"/>
          <a:ext cx="8526462" cy="2928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" r:id="rId4" imgW="8596105" imgH="2267909" progId="Excel.Sheet.8">
                  <p:embed/>
                </p:oleObj>
              </mc:Choice>
              <mc:Fallback>
                <p:oleObj r:id="rId4" imgW="8596105" imgH="2267909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645024"/>
                        <a:ext cx="8526462" cy="29289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Объект 2"/>
          <p:cNvSpPr txBox="1">
            <a:spLocks/>
          </p:cNvSpPr>
          <p:nvPr/>
        </p:nvSpPr>
        <p:spPr>
          <a:xfrm>
            <a:off x="1043608" y="188640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400" b="1" i="0" u="none" strike="noStrike" baseline="0">
                <a:solidFill>
                  <a:prstClr val="black"/>
                </a:solidFill>
                <a:latin typeface="Arial Rounded MT Bold" panose="020F0704030504030204" pitchFamily="34" charset="0"/>
              </a:defRPr>
            </a:lvl1pPr>
          </a:lstStyle>
          <a:p>
            <a:pPr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 smtClean="0">
                <a:solidFill>
                  <a:srgbClr val="00B0F0"/>
                </a:solidFill>
                <a:cs typeface="+mn-cs"/>
              </a:rPr>
              <a:t>ФИНАНСИРОВАНИЕ </a:t>
            </a:r>
          </a:p>
          <a:p>
            <a:pPr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 smtClean="0">
                <a:solidFill>
                  <a:srgbClr val="00B0F0"/>
                </a:solidFill>
                <a:cs typeface="+mn-cs"/>
              </a:rPr>
              <a:t>МУНИЦИПАЛЬНЫХ ПРОГРАММ</a:t>
            </a:r>
            <a:endParaRPr lang="ru-RU" sz="2800" dirty="0">
              <a:solidFill>
                <a:srgbClr val="00B0F0"/>
              </a:solidFill>
              <a:cs typeface="+mn-cs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068238420"/>
              </p:ext>
            </p:extLst>
          </p:nvPr>
        </p:nvGraphicFramePr>
        <p:xfrm>
          <a:off x="785786" y="1214422"/>
          <a:ext cx="7500990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36096" y="1268760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/>
                </a:solidFill>
              </a:rPr>
              <a:t>Потребность на реализацию муниципальных программ</a:t>
            </a:r>
            <a:endParaRPr lang="ru-RU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65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1187624" y="44624"/>
            <a:ext cx="8501122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400" b="1" i="0" u="none" strike="noStrike" baseline="0">
                <a:solidFill>
                  <a:prstClr val="black"/>
                </a:solidFill>
                <a:latin typeface="Arial Rounded MT Bold" panose="020F0704030504030204" pitchFamily="34" charset="0"/>
              </a:defRPr>
            </a:lvl1pPr>
          </a:lstStyle>
          <a:p>
            <a:pPr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 smtClean="0">
                <a:solidFill>
                  <a:srgbClr val="00B0F0"/>
                </a:solidFill>
                <a:cs typeface="+mn-cs"/>
              </a:rPr>
              <a:t>СТРУКТУРА РАСХОДОВ </a:t>
            </a:r>
          </a:p>
          <a:p>
            <a:pPr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 smtClean="0">
                <a:solidFill>
                  <a:srgbClr val="00B0F0"/>
                </a:solidFill>
                <a:cs typeface="+mn-cs"/>
              </a:rPr>
              <a:t>МУНИЦИПАЛЬНЫХ ПРОГРАММ </a:t>
            </a:r>
          </a:p>
          <a:p>
            <a:pPr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 smtClean="0">
                <a:solidFill>
                  <a:srgbClr val="00B0F0"/>
                </a:solidFill>
                <a:cs typeface="+mn-cs"/>
              </a:rPr>
              <a:t>В 2014 ГОДУ</a:t>
            </a:r>
            <a:endParaRPr lang="ru-RU" sz="2800" dirty="0">
              <a:solidFill>
                <a:srgbClr val="00B0F0"/>
              </a:solidFill>
              <a:cs typeface="+mn-cs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08912" cy="476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4751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2014 году мы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планируем:</a:t>
            </a:r>
            <a:endParaRPr lang="ru-RU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7344816" cy="5040560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серьезную доработку ряда муниципальных программ в части индикаторов, расчета эффективности реализации, увязки с муниципальными заданиями и др.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квалификацию специалистов структурных подразделений Администрации города работающих с муниципальными программами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бюджетом.</a:t>
            </a:r>
          </a:p>
          <a:p>
            <a:pPr marL="457200" indent="-457200" algn="just">
              <a:buFont typeface="Arial" charset="0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Усовершенствовать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методологию разработки           и реализации муниципальных программ. </a:t>
            </a:r>
          </a:p>
          <a:p>
            <a:pPr marL="457200" indent="-457200" algn="just">
              <a:buFont typeface="Arial" charset="0"/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5329-80EE-484B-B706-5181109BE94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53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Прямоугольник 12"/>
          <p:cNvSpPr>
            <a:spLocks noChangeArrowheads="1"/>
          </p:cNvSpPr>
          <p:nvPr/>
        </p:nvSpPr>
        <p:spPr bwMode="auto">
          <a:xfrm>
            <a:off x="1122363" y="0"/>
            <a:ext cx="80216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00B0F0"/>
                </a:solidFill>
                <a:latin typeface="Arial Rounded MT Bold" panose="020F0704030504030204" pitchFamily="34" charset="0"/>
                <a:cs typeface="+mn-cs"/>
              </a:rPr>
              <a:t>ПЕРСПЕКТИВА: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00B0F0"/>
                </a:solidFill>
                <a:latin typeface="Arial Rounded MT Bold" panose="020F0704030504030204" pitchFamily="34" charset="0"/>
                <a:cs typeface="+mn-cs"/>
              </a:rPr>
              <a:t>МП = ЯДРО ВСЕЙ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00B0F0"/>
                </a:solidFill>
                <a:latin typeface="Arial Rounded MT Bold" panose="020F0704030504030204" pitchFamily="34" charset="0"/>
                <a:cs typeface="+mn-cs"/>
              </a:rPr>
              <a:t>СИСТЕМЫ УПРАВЛЕНИЯ ГОРОДОМ</a:t>
            </a:r>
            <a:endParaRPr lang="ru-RU" sz="2400" b="1" dirty="0">
              <a:solidFill>
                <a:srgbClr val="00B0F0"/>
              </a:solidFill>
              <a:latin typeface="Arial Rounded MT Bold" panose="020F0704030504030204" pitchFamily="34" charset="0"/>
              <a:cs typeface="+mn-cs"/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340768"/>
            <a:ext cx="8691277" cy="535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44001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6"/>
          <p:cNvSpPr>
            <a:spLocks noChangeArrowheads="1" noChangeShapeType="1" noTextEdit="1"/>
          </p:cNvSpPr>
          <p:nvPr/>
        </p:nvSpPr>
        <p:spPr bwMode="gray">
          <a:xfrm>
            <a:off x="1835150" y="2133600"/>
            <a:ext cx="5905500" cy="10080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7184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30291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Группа 52"/>
          <p:cNvGrpSpPr/>
          <p:nvPr/>
        </p:nvGrpSpPr>
        <p:grpSpPr>
          <a:xfrm>
            <a:off x="611560" y="1916832"/>
            <a:ext cx="7920880" cy="1730375"/>
            <a:chOff x="971550" y="2708275"/>
            <a:chExt cx="7561263" cy="1730375"/>
          </a:xfrm>
        </p:grpSpPr>
        <p:pic>
          <p:nvPicPr>
            <p:cNvPr id="33799" name="Picture 7" descr="цель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550" y="2997200"/>
              <a:ext cx="1008063" cy="1008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00" name="Text Box 8"/>
            <p:cNvSpPr txBox="1">
              <a:spLocks noChangeArrowheads="1"/>
            </p:cNvSpPr>
            <p:nvPr/>
          </p:nvSpPr>
          <p:spPr bwMode="auto">
            <a:xfrm>
              <a:off x="1109028" y="4076427"/>
              <a:ext cx="792162" cy="336550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solidFill>
                    <a:schemeClr val="tx2"/>
                  </a:solidFill>
                  <a:latin typeface="Times New Roman" pitchFamily="18" charset="0"/>
                </a:rPr>
                <a:t>ЦЕЛЬ</a:t>
              </a:r>
            </a:p>
          </p:txBody>
        </p:sp>
        <p:sp>
          <p:nvSpPr>
            <p:cNvPr id="33801" name="Line 9"/>
            <p:cNvSpPr>
              <a:spLocks noChangeShapeType="1"/>
            </p:cNvSpPr>
            <p:nvPr/>
          </p:nvSpPr>
          <p:spPr bwMode="auto">
            <a:xfrm>
              <a:off x="1979613" y="3573463"/>
              <a:ext cx="5762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2" name="Line 10"/>
            <p:cNvSpPr>
              <a:spLocks noChangeShapeType="1"/>
            </p:cNvSpPr>
            <p:nvPr/>
          </p:nvSpPr>
          <p:spPr bwMode="auto">
            <a:xfrm>
              <a:off x="2195513" y="2997200"/>
              <a:ext cx="0" cy="1223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n>
                  <a:solidFill>
                    <a:schemeClr val="tx2"/>
                  </a:solidFill>
                </a:ln>
              </a:endParaRPr>
            </a:p>
          </p:txBody>
        </p:sp>
        <p:sp>
          <p:nvSpPr>
            <p:cNvPr id="33803" name="Line 11"/>
            <p:cNvSpPr>
              <a:spLocks noChangeShapeType="1"/>
            </p:cNvSpPr>
            <p:nvPr/>
          </p:nvSpPr>
          <p:spPr bwMode="auto">
            <a:xfrm>
              <a:off x="2195513" y="2997200"/>
              <a:ext cx="3603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>
              <a:off x="2195513" y="4221163"/>
              <a:ext cx="3603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5" name="AutoShape 13"/>
            <p:cNvSpPr>
              <a:spLocks noChangeArrowheads="1"/>
            </p:cNvSpPr>
            <p:nvPr/>
          </p:nvSpPr>
          <p:spPr bwMode="auto">
            <a:xfrm>
              <a:off x="2555875" y="2708275"/>
              <a:ext cx="1223963" cy="504825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33806" name="AutoShape 14"/>
            <p:cNvSpPr>
              <a:spLocks noChangeArrowheads="1"/>
            </p:cNvSpPr>
            <p:nvPr/>
          </p:nvSpPr>
          <p:spPr bwMode="auto">
            <a:xfrm>
              <a:off x="2555875" y="3357563"/>
              <a:ext cx="1223963" cy="504825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7" name="AutoShape 15"/>
            <p:cNvSpPr>
              <a:spLocks noChangeArrowheads="1"/>
            </p:cNvSpPr>
            <p:nvPr/>
          </p:nvSpPr>
          <p:spPr bwMode="auto">
            <a:xfrm>
              <a:off x="2555875" y="3933825"/>
              <a:ext cx="1223963" cy="504825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8" name="Text Box 16"/>
            <p:cNvSpPr txBox="1">
              <a:spLocks noChangeArrowheads="1"/>
            </p:cNvSpPr>
            <p:nvPr/>
          </p:nvSpPr>
          <p:spPr bwMode="auto">
            <a:xfrm>
              <a:off x="2627313" y="2781300"/>
              <a:ext cx="1079500" cy="304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 dirty="0">
                  <a:solidFill>
                    <a:schemeClr val="tx2"/>
                  </a:solidFill>
                  <a:latin typeface="Times New Roman" pitchFamily="18" charset="0"/>
                </a:rPr>
                <a:t>Задача 1</a:t>
              </a:r>
            </a:p>
          </p:txBody>
        </p:sp>
        <p:sp>
          <p:nvSpPr>
            <p:cNvPr id="33809" name="Text Box 17"/>
            <p:cNvSpPr txBox="1">
              <a:spLocks noChangeArrowheads="1"/>
            </p:cNvSpPr>
            <p:nvPr/>
          </p:nvSpPr>
          <p:spPr bwMode="auto">
            <a:xfrm>
              <a:off x="2627313" y="3429000"/>
              <a:ext cx="1079500" cy="304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 dirty="0">
                  <a:solidFill>
                    <a:schemeClr val="tx2"/>
                  </a:solidFill>
                  <a:latin typeface="Times New Roman" pitchFamily="18" charset="0"/>
                </a:rPr>
                <a:t>Задача 2</a:t>
              </a:r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2627313" y="4005263"/>
              <a:ext cx="1079500" cy="304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 dirty="0">
                  <a:solidFill>
                    <a:schemeClr val="tx2"/>
                  </a:solidFill>
                  <a:latin typeface="Times New Roman" pitchFamily="18" charset="0"/>
                </a:rPr>
                <a:t>Задача 3</a:t>
              </a:r>
            </a:p>
          </p:txBody>
        </p:sp>
        <p:sp>
          <p:nvSpPr>
            <p:cNvPr id="33811" name="Line 19"/>
            <p:cNvSpPr>
              <a:spLocks noChangeShapeType="1"/>
            </p:cNvSpPr>
            <p:nvPr/>
          </p:nvSpPr>
          <p:spPr bwMode="auto">
            <a:xfrm>
              <a:off x="3779838" y="2997200"/>
              <a:ext cx="2873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2" name="Line 20"/>
            <p:cNvSpPr>
              <a:spLocks noChangeShapeType="1"/>
            </p:cNvSpPr>
            <p:nvPr/>
          </p:nvSpPr>
          <p:spPr bwMode="auto">
            <a:xfrm>
              <a:off x="3779838" y="3644900"/>
              <a:ext cx="2873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3" name="AutoShape 22"/>
            <p:cNvSpPr>
              <a:spLocks noChangeArrowheads="1"/>
            </p:cNvSpPr>
            <p:nvPr/>
          </p:nvSpPr>
          <p:spPr bwMode="auto">
            <a:xfrm>
              <a:off x="4067175" y="2708275"/>
              <a:ext cx="503238" cy="503238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33814" name="AutoShape 23"/>
            <p:cNvSpPr>
              <a:spLocks noChangeArrowheads="1"/>
            </p:cNvSpPr>
            <p:nvPr/>
          </p:nvSpPr>
          <p:spPr bwMode="auto">
            <a:xfrm>
              <a:off x="4787900" y="2708275"/>
              <a:ext cx="503238" cy="503238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 dirty="0">
                <a:solidFill>
                  <a:schemeClr val="tx2"/>
                </a:solidFill>
                <a:latin typeface="+mn-lt"/>
                <a:cs typeface="+mn-cs"/>
              </a:endParaRPr>
            </a:p>
          </p:txBody>
        </p:sp>
        <p:sp>
          <p:nvSpPr>
            <p:cNvPr id="33815" name="AutoShape 24"/>
            <p:cNvSpPr>
              <a:spLocks noChangeArrowheads="1"/>
            </p:cNvSpPr>
            <p:nvPr/>
          </p:nvSpPr>
          <p:spPr bwMode="auto">
            <a:xfrm>
              <a:off x="5508625" y="2708275"/>
              <a:ext cx="503238" cy="503238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 dirty="0">
                <a:solidFill>
                  <a:schemeClr val="tx2"/>
                </a:solidFill>
                <a:latin typeface="+mn-lt"/>
                <a:cs typeface="+mn-cs"/>
              </a:endParaRPr>
            </a:p>
          </p:txBody>
        </p:sp>
        <p:sp>
          <p:nvSpPr>
            <p:cNvPr id="33816" name="Line 25"/>
            <p:cNvSpPr>
              <a:spLocks noChangeShapeType="1"/>
            </p:cNvSpPr>
            <p:nvPr/>
          </p:nvSpPr>
          <p:spPr bwMode="auto">
            <a:xfrm>
              <a:off x="5292725" y="2997200"/>
              <a:ext cx="287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7" name="Line 26"/>
            <p:cNvSpPr>
              <a:spLocks noChangeShapeType="1"/>
            </p:cNvSpPr>
            <p:nvPr/>
          </p:nvSpPr>
          <p:spPr bwMode="auto">
            <a:xfrm>
              <a:off x="4572000" y="2997200"/>
              <a:ext cx="287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8" name="AutoShape 27"/>
            <p:cNvSpPr>
              <a:spLocks noChangeArrowheads="1"/>
            </p:cNvSpPr>
            <p:nvPr/>
          </p:nvSpPr>
          <p:spPr bwMode="auto">
            <a:xfrm>
              <a:off x="4067175" y="3357563"/>
              <a:ext cx="503238" cy="503237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9" name="AutoShape 28"/>
            <p:cNvSpPr>
              <a:spLocks noChangeArrowheads="1"/>
            </p:cNvSpPr>
            <p:nvPr/>
          </p:nvSpPr>
          <p:spPr bwMode="auto">
            <a:xfrm>
              <a:off x="4787900" y="3357563"/>
              <a:ext cx="503238" cy="503237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0" name="AutoShape 29"/>
            <p:cNvSpPr>
              <a:spLocks noChangeArrowheads="1"/>
            </p:cNvSpPr>
            <p:nvPr/>
          </p:nvSpPr>
          <p:spPr bwMode="auto">
            <a:xfrm>
              <a:off x="5508625" y="3357563"/>
              <a:ext cx="503238" cy="503237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1" name="AutoShape 30"/>
            <p:cNvSpPr>
              <a:spLocks noChangeArrowheads="1"/>
            </p:cNvSpPr>
            <p:nvPr/>
          </p:nvSpPr>
          <p:spPr bwMode="auto">
            <a:xfrm>
              <a:off x="4067175" y="3933825"/>
              <a:ext cx="503238" cy="503238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2" name="AutoShape 31"/>
            <p:cNvSpPr>
              <a:spLocks noChangeArrowheads="1"/>
            </p:cNvSpPr>
            <p:nvPr/>
          </p:nvSpPr>
          <p:spPr bwMode="auto">
            <a:xfrm>
              <a:off x="4787900" y="3933825"/>
              <a:ext cx="503238" cy="503238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3" name="AutoShape 32"/>
            <p:cNvSpPr>
              <a:spLocks noChangeArrowheads="1"/>
            </p:cNvSpPr>
            <p:nvPr/>
          </p:nvSpPr>
          <p:spPr bwMode="auto">
            <a:xfrm>
              <a:off x="5508625" y="3933825"/>
              <a:ext cx="503238" cy="503238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4" name="Line 33"/>
            <p:cNvSpPr>
              <a:spLocks noChangeShapeType="1"/>
            </p:cNvSpPr>
            <p:nvPr/>
          </p:nvSpPr>
          <p:spPr bwMode="auto">
            <a:xfrm>
              <a:off x="4572000" y="3644900"/>
              <a:ext cx="287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5" name="Line 34"/>
            <p:cNvSpPr>
              <a:spLocks noChangeShapeType="1"/>
            </p:cNvSpPr>
            <p:nvPr/>
          </p:nvSpPr>
          <p:spPr bwMode="auto">
            <a:xfrm>
              <a:off x="5292725" y="3644900"/>
              <a:ext cx="287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6" name="Line 35"/>
            <p:cNvSpPr>
              <a:spLocks noChangeShapeType="1"/>
            </p:cNvSpPr>
            <p:nvPr/>
          </p:nvSpPr>
          <p:spPr bwMode="auto">
            <a:xfrm>
              <a:off x="4572000" y="4149725"/>
              <a:ext cx="287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7" name="Line 36"/>
            <p:cNvSpPr>
              <a:spLocks noChangeShapeType="1"/>
            </p:cNvSpPr>
            <p:nvPr/>
          </p:nvSpPr>
          <p:spPr bwMode="auto">
            <a:xfrm>
              <a:off x="5292725" y="4149725"/>
              <a:ext cx="287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8" name="Line 37"/>
            <p:cNvSpPr>
              <a:spLocks noChangeShapeType="1"/>
            </p:cNvSpPr>
            <p:nvPr/>
          </p:nvSpPr>
          <p:spPr bwMode="auto">
            <a:xfrm>
              <a:off x="3779838" y="4149725"/>
              <a:ext cx="2873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9" name="Text Box 38"/>
            <p:cNvSpPr txBox="1">
              <a:spLocks noChangeArrowheads="1"/>
            </p:cNvSpPr>
            <p:nvPr/>
          </p:nvSpPr>
          <p:spPr bwMode="auto">
            <a:xfrm>
              <a:off x="4140200" y="2781300"/>
              <a:ext cx="360363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solidFill>
                    <a:schemeClr val="tx2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3830" name="Text Box 39"/>
            <p:cNvSpPr txBox="1">
              <a:spLocks noChangeArrowheads="1"/>
            </p:cNvSpPr>
            <p:nvPr/>
          </p:nvSpPr>
          <p:spPr bwMode="auto">
            <a:xfrm>
              <a:off x="4859338" y="2781300"/>
              <a:ext cx="360362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solidFill>
                    <a:schemeClr val="tx2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3831" name="Text Box 40"/>
            <p:cNvSpPr txBox="1">
              <a:spLocks noChangeArrowheads="1"/>
            </p:cNvSpPr>
            <p:nvPr/>
          </p:nvSpPr>
          <p:spPr bwMode="auto">
            <a:xfrm>
              <a:off x="5580063" y="2781300"/>
              <a:ext cx="360362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solidFill>
                    <a:schemeClr val="tx2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3832" name="Text Box 41"/>
            <p:cNvSpPr txBox="1">
              <a:spLocks noChangeArrowheads="1"/>
            </p:cNvSpPr>
            <p:nvPr/>
          </p:nvSpPr>
          <p:spPr bwMode="auto">
            <a:xfrm>
              <a:off x="4140200" y="3429000"/>
              <a:ext cx="360363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3833" name="Text Box 42"/>
            <p:cNvSpPr txBox="1">
              <a:spLocks noChangeArrowheads="1"/>
            </p:cNvSpPr>
            <p:nvPr/>
          </p:nvSpPr>
          <p:spPr bwMode="auto">
            <a:xfrm>
              <a:off x="4859338" y="3429000"/>
              <a:ext cx="360362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3834" name="Text Box 43"/>
            <p:cNvSpPr txBox="1">
              <a:spLocks noChangeArrowheads="1"/>
            </p:cNvSpPr>
            <p:nvPr/>
          </p:nvSpPr>
          <p:spPr bwMode="auto">
            <a:xfrm>
              <a:off x="5580063" y="3429000"/>
              <a:ext cx="360362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3835" name="Text Box 44"/>
            <p:cNvSpPr txBox="1">
              <a:spLocks noChangeArrowheads="1"/>
            </p:cNvSpPr>
            <p:nvPr/>
          </p:nvSpPr>
          <p:spPr bwMode="auto">
            <a:xfrm>
              <a:off x="4140200" y="4005263"/>
              <a:ext cx="360363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solidFill>
                    <a:schemeClr val="tx2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3836" name="Text Box 45"/>
            <p:cNvSpPr txBox="1">
              <a:spLocks noChangeArrowheads="1"/>
            </p:cNvSpPr>
            <p:nvPr/>
          </p:nvSpPr>
          <p:spPr bwMode="auto">
            <a:xfrm>
              <a:off x="4859338" y="4005263"/>
              <a:ext cx="360362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solidFill>
                    <a:schemeClr val="tx2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3837" name="Text Box 46"/>
            <p:cNvSpPr txBox="1">
              <a:spLocks noChangeArrowheads="1"/>
            </p:cNvSpPr>
            <p:nvPr/>
          </p:nvSpPr>
          <p:spPr bwMode="auto">
            <a:xfrm>
              <a:off x="5580063" y="4005263"/>
              <a:ext cx="360362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solidFill>
                    <a:schemeClr val="tx2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3838" name="AutoShape 47"/>
            <p:cNvSpPr>
              <a:spLocks/>
            </p:cNvSpPr>
            <p:nvPr/>
          </p:nvSpPr>
          <p:spPr bwMode="auto">
            <a:xfrm>
              <a:off x="6084888" y="2924175"/>
              <a:ext cx="358775" cy="1296988"/>
            </a:xfrm>
            <a:prstGeom prst="rightBrace">
              <a:avLst>
                <a:gd name="adj1" fmla="val 30125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8944" name="Rectangle 48"/>
            <p:cNvSpPr>
              <a:spLocks noChangeArrowheads="1"/>
            </p:cNvSpPr>
            <p:nvPr/>
          </p:nvSpPr>
          <p:spPr bwMode="auto">
            <a:xfrm>
              <a:off x="6516688" y="3213100"/>
              <a:ext cx="2016125" cy="647700"/>
            </a:xfrm>
            <a:prstGeom prst="rect">
              <a:avLst/>
            </a:prstGeom>
            <a:ln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3840" name="Text Box 49"/>
            <p:cNvSpPr txBox="1">
              <a:spLocks noChangeArrowheads="1"/>
            </p:cNvSpPr>
            <p:nvPr/>
          </p:nvSpPr>
          <p:spPr bwMode="auto">
            <a:xfrm>
              <a:off x="6588125" y="3213100"/>
              <a:ext cx="1871663" cy="5810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</a:rPr>
                <a:t>Показатели эффективности</a:t>
              </a:r>
            </a:p>
          </p:txBody>
        </p:sp>
      </p:grpSp>
      <p:sp>
        <p:nvSpPr>
          <p:cNvPr id="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78000" y="0"/>
            <a:ext cx="7366000" cy="1384300"/>
          </a:xfrm>
        </p:spPr>
        <p:txBody>
          <a:bodyPr wrap="square">
            <a:spAutoFit/>
          </a:bodyPr>
          <a:lstStyle/>
          <a:p>
            <a:pPr algn="l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b="1" dirty="0" smtClean="0">
                <a:solidFill>
                  <a:srgbClr val="00B0F0"/>
                </a:solidFill>
                <a:latin typeface="Arial Rounded MT Bold" panose="020F0704030504030204" pitchFamily="34" charset="0"/>
                <a:ea typeface="+mn-ea"/>
                <a:cs typeface="+mn-cs"/>
              </a:rPr>
              <a:t>ПРОГРАММНО-ЦЕЛЕВОЕ ПЛАНИРОВАНИЕ РАЗВИТИЯ ТЕРРИТОРИЙ</a:t>
            </a:r>
            <a:endParaRPr lang="ru-RU" sz="2800" b="1" dirty="0">
              <a:solidFill>
                <a:srgbClr val="00B0F0"/>
              </a:solidFill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graphicFrame>
        <p:nvGraphicFramePr>
          <p:cNvPr id="54" name="Схема 53"/>
          <p:cNvGraphicFramePr/>
          <p:nvPr>
            <p:extLst>
              <p:ext uri="{D42A27DB-BD31-4B8C-83A1-F6EECF244321}">
                <p14:modId xmlns:p14="http://schemas.microsoft.com/office/powerpoint/2010/main" val="1367592014"/>
              </p:ext>
            </p:extLst>
          </p:nvPr>
        </p:nvGraphicFramePr>
        <p:xfrm>
          <a:off x="577638" y="4365104"/>
          <a:ext cx="8496944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89645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 txBox="1">
            <a:spLocks/>
          </p:cNvSpPr>
          <p:nvPr/>
        </p:nvSpPr>
        <p:spPr>
          <a:xfrm>
            <a:off x="1403648" y="188640"/>
            <a:ext cx="6480720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400" b="1" i="0" u="none" strike="noStrike" baseline="0">
                <a:solidFill>
                  <a:prstClr val="black"/>
                </a:solidFill>
                <a:latin typeface="Arial Rounded MT Bold" panose="020F070403050403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>
                <a:solidFill>
                  <a:srgbClr val="00B0F0"/>
                </a:solidFill>
              </a:rPr>
              <a:t>ПЕРЕХОД НА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>
                <a:solidFill>
                  <a:srgbClr val="00B0F0"/>
                </a:solidFill>
              </a:rPr>
              <a:t>ПРОГРАММНЫЙ </a:t>
            </a:r>
            <a:r>
              <a:rPr lang="ru-RU" sz="2800" dirty="0" smtClean="0">
                <a:solidFill>
                  <a:srgbClr val="00B0F0"/>
                </a:solidFill>
              </a:rPr>
              <a:t>БЮДЖЕТ</a:t>
            </a:r>
            <a:endParaRPr lang="ru-RU" sz="2800" dirty="0">
              <a:solidFill>
                <a:srgbClr val="00B0F0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79512" y="1916832"/>
            <a:ext cx="8749479" cy="4297833"/>
            <a:chOff x="0" y="1052736"/>
            <a:chExt cx="8928992" cy="4297833"/>
          </a:xfrm>
        </p:grpSpPr>
        <p:graphicFrame>
          <p:nvGraphicFramePr>
            <p:cNvPr id="7" name="Схема 6"/>
            <p:cNvGraphicFramePr/>
            <p:nvPr>
              <p:extLst>
                <p:ext uri="{D42A27DB-BD31-4B8C-83A1-F6EECF244321}">
                  <p14:modId xmlns:p14="http://schemas.microsoft.com/office/powerpoint/2010/main" val="2327852245"/>
                </p:ext>
              </p:extLst>
            </p:nvPr>
          </p:nvGraphicFramePr>
          <p:xfrm>
            <a:off x="251520" y="1052736"/>
            <a:ext cx="8487422" cy="280831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Стрелка вниз 7"/>
            <p:cNvSpPr/>
            <p:nvPr/>
          </p:nvSpPr>
          <p:spPr>
            <a:xfrm>
              <a:off x="4139952" y="4005064"/>
              <a:ext cx="714380" cy="538851"/>
            </a:xfrm>
            <a:prstGeom prst="downArrow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0" y="4581128"/>
              <a:ext cx="892899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2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формирование </a:t>
              </a:r>
              <a:r>
                <a:rPr lang="ru-RU" sz="22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бюджета города </a:t>
              </a:r>
              <a:r>
                <a:rPr lang="ru-RU" sz="22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Улан-Удэ на 2014-2016 гг</a:t>
              </a:r>
              <a:r>
                <a:rPr lang="ru-RU" sz="22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 </a:t>
              </a:r>
              <a:endParaRPr lang="ru-RU" sz="2200" b="1" dirty="0" smtClean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2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по </a:t>
              </a:r>
              <a:r>
                <a:rPr lang="ru-RU" sz="22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программному </a:t>
              </a:r>
              <a:r>
                <a:rPr lang="ru-RU" sz="22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принципу</a:t>
              </a:r>
              <a:endParaRPr lang="ru-RU" sz="22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7977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Рисунок 14"/>
          <p:cNvGraphicFramePr>
            <a:graphicFrameLocks noGrp="1"/>
          </p:cNvGraphicFramePr>
          <p:nvPr>
            <p:ph type="pic" idx="1"/>
          </p:nvPr>
        </p:nvGraphicFramePr>
        <p:xfrm>
          <a:off x="539552" y="1772816"/>
          <a:ext cx="835824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611188" y="1095127"/>
            <a:ext cx="8532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Принятые муниципальные правовые </a:t>
            </a:r>
            <a:r>
              <a:rPr lang="ru-RU" sz="2400" b="1" dirty="0" smtClean="0">
                <a:solidFill>
                  <a:srgbClr val="C00000"/>
                </a:solidFill>
              </a:rPr>
              <a:t>акты  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331640" y="0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400" b="1" i="0" u="none" strike="noStrike" baseline="0">
                <a:solidFill>
                  <a:prstClr val="black"/>
                </a:solidFill>
                <a:latin typeface="Arial Rounded MT Bold" panose="020F0704030504030204" pitchFamily="34" charset="0"/>
              </a:defRPr>
            </a:lvl1pPr>
          </a:lstStyle>
          <a:p>
            <a:pPr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>
                <a:solidFill>
                  <a:srgbClr val="00B0F0"/>
                </a:solidFill>
                <a:cs typeface="+mn-cs"/>
              </a:rPr>
              <a:t>ПЕРЕХОД НА </a:t>
            </a:r>
          </a:p>
          <a:p>
            <a:pPr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>
                <a:solidFill>
                  <a:srgbClr val="00B0F0"/>
                </a:solidFill>
                <a:cs typeface="+mn-cs"/>
              </a:rPr>
              <a:t>ПРОГРАММНЫЙ </a:t>
            </a:r>
            <a:r>
              <a:rPr lang="ru-RU" sz="2800" dirty="0" smtClean="0">
                <a:solidFill>
                  <a:srgbClr val="00B0F0"/>
                </a:solidFill>
                <a:cs typeface="+mn-cs"/>
              </a:rPr>
              <a:t>БЮДЖЕТ</a:t>
            </a:r>
            <a:endParaRPr lang="ru-RU" sz="2800" dirty="0">
              <a:solidFill>
                <a:srgbClr val="00B0F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1492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835696" y="4757621"/>
            <a:ext cx="4608512" cy="2000264"/>
            <a:chOff x="642910" y="2786058"/>
            <a:chExt cx="4429744" cy="2000264"/>
          </a:xfrm>
        </p:grpSpPr>
        <p:sp>
          <p:nvSpPr>
            <p:cNvPr id="6" name="Стрелка вправо 5"/>
            <p:cNvSpPr/>
            <p:nvPr/>
          </p:nvSpPr>
          <p:spPr>
            <a:xfrm>
              <a:off x="642910" y="2786058"/>
              <a:ext cx="4214842" cy="2000264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8438" y="3291488"/>
              <a:ext cx="43942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Проведена экспертиза обоснования необходимых финансовых ресурсов на реализацию муниципальных программ</a:t>
              </a:r>
              <a:endPara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Скругленный прямоугольник 7"/>
          <p:cNvSpPr/>
          <p:nvPr/>
        </p:nvSpPr>
        <p:spPr>
          <a:xfrm>
            <a:off x="6468970" y="5043373"/>
            <a:ext cx="2143140" cy="14287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Сокращены необоснованные расходы на сумму 6,8 млрд. руб.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18505" y="3138688"/>
            <a:ext cx="2143140" cy="14287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количества планируемых к утверждению программ с 30 до 11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1465994" y="2852936"/>
            <a:ext cx="4214842" cy="2000264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анализ предварительного реестра городских расходных обязательств по ГРБС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1142976" y="954107"/>
            <a:ext cx="4214842" cy="2000264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инвентаризация 30 действующих муниципальных целевых программ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78766" y="1239859"/>
            <a:ext cx="2306135" cy="14287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Выявлено, что почти ½ всех программ – неэффективные вследствие недофинансирования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331640" y="0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400" b="1" i="0" u="none" strike="noStrike" baseline="0">
                <a:solidFill>
                  <a:prstClr val="black"/>
                </a:solidFill>
                <a:latin typeface="Arial Rounded MT Bold" panose="020F0704030504030204" pitchFamily="34" charset="0"/>
              </a:defRPr>
            </a:lvl1pPr>
          </a:lstStyle>
          <a:p>
            <a:pPr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>
                <a:solidFill>
                  <a:srgbClr val="00B0F0"/>
                </a:solidFill>
                <a:cs typeface="+mn-cs"/>
              </a:rPr>
              <a:t>ПЕРЕХОД НА </a:t>
            </a:r>
          </a:p>
          <a:p>
            <a:pPr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>
                <a:solidFill>
                  <a:srgbClr val="00B0F0"/>
                </a:solidFill>
                <a:cs typeface="+mn-cs"/>
              </a:rPr>
              <a:t>ПРОГРАММНЫЙ </a:t>
            </a:r>
            <a:r>
              <a:rPr lang="ru-RU" sz="2800" dirty="0" smtClean="0">
                <a:solidFill>
                  <a:srgbClr val="00B0F0"/>
                </a:solidFill>
                <a:cs typeface="+mn-cs"/>
              </a:rPr>
              <a:t>БЮДЖЕТ</a:t>
            </a:r>
            <a:endParaRPr lang="ru-RU" sz="2800" dirty="0">
              <a:solidFill>
                <a:srgbClr val="00B0F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89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46" y="404664"/>
            <a:ext cx="5459164" cy="1143000"/>
          </a:xfrm>
        </p:spPr>
        <p:txBody>
          <a:bodyPr/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b="1" dirty="0">
                <a:solidFill>
                  <a:srgbClr val="00B0F0"/>
                </a:solidFill>
                <a:cs typeface="+mn-cs"/>
              </a:rPr>
              <a:t>ПЕРЕХОД НА </a:t>
            </a:r>
            <a:br>
              <a:rPr lang="ru-RU" sz="2800" b="1" dirty="0">
                <a:solidFill>
                  <a:srgbClr val="00B0F0"/>
                </a:solidFill>
                <a:cs typeface="+mn-cs"/>
              </a:rPr>
            </a:br>
            <a:r>
              <a:rPr lang="ru-RU" sz="2800" b="1" dirty="0">
                <a:solidFill>
                  <a:srgbClr val="00B0F0"/>
                </a:solidFill>
                <a:cs typeface="+mn-cs"/>
              </a:rPr>
              <a:t>ПРОГРАММНЫЙ </a:t>
            </a:r>
            <a:r>
              <a:rPr lang="ru-RU" sz="2800" b="1" dirty="0" smtClean="0">
                <a:solidFill>
                  <a:srgbClr val="00B0F0"/>
                </a:solidFill>
                <a:cs typeface="+mn-cs"/>
              </a:rPr>
              <a:t>БЮДЖЕТ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 alt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2043113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649" y="1432867"/>
            <a:ext cx="6321425" cy="172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95536" y="2996952"/>
            <a:ext cx="799288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Структурные подразделения Администрации</a:t>
            </a:r>
          </a:p>
          <a:p>
            <a:pPr algn="ctr"/>
            <a:r>
              <a:rPr lang="ru-RU" dirty="0" smtClean="0"/>
              <a:t> г. Улан-Удэ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61720" y="3816668"/>
            <a:ext cx="7344816" cy="12685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Определены основные цели и задачи МП, целевые индикаторы;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Расчет ожидаемых результатов;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Определена методика оценки планируемой эффективности;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Проведена детальная экспертиза проектов программ, анализ рисков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600" dirty="0"/>
          </a:p>
        </p:txBody>
      </p:sp>
      <p:cxnSp>
        <p:nvCxnSpPr>
          <p:cNvPr id="21" name="Соединительная линия уступом 20"/>
          <p:cNvCxnSpPr>
            <a:stCxn id="7" idx="1"/>
          </p:cNvCxnSpPr>
          <p:nvPr/>
        </p:nvCxnSpPr>
        <p:spPr>
          <a:xfrm rot="10800000">
            <a:off x="485656" y="3717032"/>
            <a:ext cx="576064" cy="733894"/>
          </a:xfrm>
          <a:prstGeom prst="bentConnector2">
            <a:avLst/>
          </a:prstGeom>
          <a:ln>
            <a:tailEnd type="arrow"/>
          </a:ln>
          <a:scene3d>
            <a:camera prst="orthographicFront">
              <a:rot lat="0" lon="10799999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трелка вниз 21"/>
          <p:cNvSpPr/>
          <p:nvPr/>
        </p:nvSpPr>
        <p:spPr>
          <a:xfrm>
            <a:off x="3347864" y="5085184"/>
            <a:ext cx="24482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741128" y="5805264"/>
            <a:ext cx="5949775" cy="7920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Необходимость пересмотра Программы СЭР города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229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58842"/>
              </p:ext>
            </p:extLst>
          </p:nvPr>
        </p:nvGraphicFramePr>
        <p:xfrm>
          <a:off x="971600" y="1700808"/>
          <a:ext cx="7920881" cy="478688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404745"/>
                <a:gridCol w="1093751"/>
                <a:gridCol w="1093751"/>
                <a:gridCol w="1164317"/>
                <a:gridCol w="1164317"/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КЦСР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9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и 2 знаки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знак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и 5 знаки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и 7 знаки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Муниципальная программа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368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 Подпрограмма или муниципальная целевая программа (программа, продолжающая свое действие с 2013 года)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1.1.1. Основное мероприятие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72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1.1.1.1. Расшифровка основного мероприятия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>
                        <a:alpha val="20000"/>
                      </a:srgbClr>
                    </a:solidFill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1.1.2. Основное 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муниципальной программы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72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1.1.2.1. Расшифровка основного 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муниципальной программы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5329-80EE-484B-B706-5181109BE94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Объект 2"/>
          <p:cNvSpPr txBox="1">
            <a:spLocks noGrp="1"/>
          </p:cNvSpPr>
          <p:nvPr>
            <p:ph type="title"/>
          </p:nvPr>
        </p:nvSpPr>
        <p:spPr>
          <a:xfrm>
            <a:off x="1619672" y="404665"/>
            <a:ext cx="4186808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400" b="1" i="0" u="none" strike="noStrike" baseline="0">
                <a:solidFill>
                  <a:prstClr val="black"/>
                </a:solidFill>
                <a:latin typeface="Arial Rounded MT Bold" panose="020F0704030504030204" pitchFamily="34" charset="0"/>
              </a:defRPr>
            </a:lvl1pPr>
          </a:lstStyle>
          <a:p>
            <a:pPr algn="l"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 smtClean="0">
                <a:solidFill>
                  <a:srgbClr val="00B0F0"/>
                </a:solidFill>
                <a:cs typeface="+mn-cs"/>
              </a:rPr>
              <a:t>КОД ЦЕЛЕВОЙ </a:t>
            </a:r>
          </a:p>
          <a:p>
            <a:pPr algn="l" eaLnBrk="0" hangingPunct="0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dirty="0" smtClean="0">
                <a:solidFill>
                  <a:srgbClr val="00B0F0"/>
                </a:solidFill>
                <a:cs typeface="+mn-cs"/>
              </a:rPr>
              <a:t>СТАТЬИ РАСХОДОВ</a:t>
            </a:r>
            <a:endParaRPr lang="ru-RU" sz="2800" dirty="0">
              <a:solidFill>
                <a:srgbClr val="00B0F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7178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043608" y="116632"/>
            <a:ext cx="7429500" cy="1200329"/>
          </a:xfrm>
        </p:spPr>
        <p:txBody>
          <a:bodyPr wrap="square">
            <a:spAutoFit/>
          </a:bodyPr>
          <a:lstStyle/>
          <a:p>
            <a:pPr algn="l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B0F0"/>
                </a:solidFill>
                <a:latin typeface="Arial Rounded MT Bold" panose="020F0704030504030204" pitchFamily="34" charset="0"/>
                <a:ea typeface="+mn-ea"/>
                <a:cs typeface="+mn-cs"/>
              </a:rPr>
              <a:t>КРИТЕРИИ ОЦЕНКИ </a:t>
            </a:r>
            <a:br>
              <a:rPr lang="ru-RU" sz="2400" b="1" dirty="0" smtClean="0">
                <a:solidFill>
                  <a:srgbClr val="00B0F0"/>
                </a:solidFill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00B0F0"/>
                </a:solidFill>
                <a:latin typeface="Arial Rounded MT Bold" panose="020F0704030504030204" pitchFamily="34" charset="0"/>
                <a:ea typeface="+mn-ea"/>
                <a:cs typeface="+mn-cs"/>
              </a:rPr>
              <a:t>ЭФФЕКТИВНОСТИ РЕАЛИЗАЦИИ МУНИЦИПАЛЬНЫХ ПРОГРАММ</a:t>
            </a:r>
            <a:endParaRPr lang="ru-RU" sz="2400" b="1" dirty="0">
              <a:solidFill>
                <a:srgbClr val="00B0F0"/>
              </a:solidFill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67544" y="1628800"/>
            <a:ext cx="8172621" cy="4752528"/>
            <a:chOff x="467544" y="980728"/>
            <a:chExt cx="8172621" cy="5400600"/>
          </a:xfrm>
        </p:grpSpPr>
        <p:sp>
          <p:nvSpPr>
            <p:cNvPr id="4" name="Скругленный прямоугольник 3"/>
            <p:cNvSpPr/>
            <p:nvPr/>
          </p:nvSpPr>
          <p:spPr bwMode="auto">
            <a:xfrm>
              <a:off x="1619672" y="1092280"/>
              <a:ext cx="6988445" cy="1399928"/>
            </a:xfrm>
            <a:prstGeom prst="roundRect">
              <a:avLst>
                <a:gd name="adj" fmla="val 10537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2400" dirty="0" smtClean="0">
                  <a:solidFill>
                    <a:schemeClr val="tx1"/>
                  </a:solidFill>
                </a:rPr>
                <a:t>Индекс достижения плановых значений показателей программы в отчетном периоде </a:t>
              </a:r>
              <a:r>
                <a:rPr lang="ru-RU" sz="2400" i="1" dirty="0" smtClean="0">
                  <a:solidFill>
                    <a:schemeClr val="tx1"/>
                  </a:solidFill>
                </a:rPr>
                <a:t>(выполнение показателей МП)</a:t>
              </a:r>
              <a:endParaRPr lang="ru-RU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 bwMode="auto">
            <a:xfrm>
              <a:off x="1619672" y="2977902"/>
              <a:ext cx="7020492" cy="1368152"/>
            </a:xfrm>
            <a:prstGeom prst="roundRect">
              <a:avLst>
                <a:gd name="adj" fmla="val 11218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2400" dirty="0" smtClean="0">
                  <a:solidFill>
                    <a:schemeClr val="tx1"/>
                  </a:solidFill>
                </a:rPr>
                <a:t>Индекс реализации подпрограммы в отчетном периоде</a:t>
              </a:r>
              <a:endParaRPr lang="ru-RU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 bwMode="auto">
            <a:xfrm>
              <a:off x="1619672" y="4869160"/>
              <a:ext cx="7020493" cy="1368152"/>
            </a:xfrm>
            <a:prstGeom prst="roundRect">
              <a:avLst>
                <a:gd name="adj" fmla="val 10363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2400" dirty="0" smtClean="0">
                  <a:solidFill>
                    <a:schemeClr val="tx1"/>
                  </a:solidFill>
                </a:rPr>
                <a:t>Расчет эффективности реализации программы </a:t>
              </a:r>
              <a:r>
                <a:rPr lang="ru-RU" sz="2400" dirty="0">
                  <a:solidFill>
                    <a:schemeClr val="tx1"/>
                  </a:solidFill>
                </a:rPr>
                <a:t>в отчетном </a:t>
              </a:r>
              <a:r>
                <a:rPr lang="ru-RU" sz="2400" dirty="0" smtClean="0">
                  <a:solidFill>
                    <a:schemeClr val="tx1"/>
                  </a:solidFill>
                </a:rPr>
                <a:t>периоде</a:t>
              </a:r>
              <a:endParaRPr lang="ru-RU" sz="2400" b="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67544" y="980728"/>
              <a:ext cx="1152128" cy="1656184"/>
            </a:xfrm>
            <a:prstGeom prst="roundRect">
              <a:avLst>
                <a:gd name="adj" fmla="val 1336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3200" dirty="0" smtClean="0">
                  <a:solidFill>
                    <a:prstClr val="black"/>
                  </a:solidFill>
                </a:rPr>
                <a:t>1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67544" y="2852936"/>
              <a:ext cx="1152128" cy="1656184"/>
            </a:xfrm>
            <a:prstGeom prst="roundRect">
              <a:avLst>
                <a:gd name="adj" fmla="val 13360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3200" dirty="0" smtClean="0">
                  <a:solidFill>
                    <a:prstClr val="black"/>
                  </a:solidFill>
                </a:rPr>
                <a:t>2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67544" y="4725144"/>
              <a:ext cx="1152128" cy="1656184"/>
            </a:xfrm>
            <a:prstGeom prst="roundRect">
              <a:avLst>
                <a:gd name="adj" fmla="val 1336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3200" dirty="0" smtClean="0">
                  <a:solidFill>
                    <a:prstClr val="black"/>
                  </a:solidFill>
                </a:rPr>
                <a:t>3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855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954107"/>
          </a:xfrm>
        </p:spPr>
        <p:txBody>
          <a:bodyPr wrap="square">
            <a:spAutoFit/>
          </a:bodyPr>
          <a:lstStyle/>
          <a:p>
            <a:pPr algn="l">
              <a:defRPr sz="3200" b="1" i="0" u="none" strike="noStrike" kern="1200" baseline="0">
                <a:solidFill>
                  <a:prstClr val="black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ru-RU" sz="2800" b="1" dirty="0" smtClean="0">
                <a:solidFill>
                  <a:srgbClr val="00B0F0"/>
                </a:solidFill>
                <a:latin typeface="Arial Rounded MT Bold" panose="020F0704030504030204" pitchFamily="34" charset="0"/>
                <a:ea typeface="+mn-ea"/>
                <a:cs typeface="+mn-cs"/>
              </a:rPr>
              <a:t>ПРОГРАММНЫЙ ФОРМАТ</a:t>
            </a:r>
            <a:br>
              <a:rPr lang="ru-RU" sz="2800" b="1" dirty="0" smtClean="0">
                <a:solidFill>
                  <a:srgbClr val="00B0F0"/>
                </a:solidFill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B0F0"/>
                </a:solidFill>
                <a:latin typeface="Arial Rounded MT Bold" panose="020F0704030504030204" pitchFamily="34" charset="0"/>
                <a:ea typeface="+mn-ea"/>
                <a:cs typeface="+mn-cs"/>
              </a:rPr>
              <a:t> БЮДЖЕТА</a:t>
            </a:r>
            <a:endParaRPr lang="ru-RU" sz="2800" b="1" dirty="0">
              <a:solidFill>
                <a:srgbClr val="00B0F0"/>
              </a:solidFill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graphicFrame>
        <p:nvGraphicFramePr>
          <p:cNvPr id="19459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868389"/>
              </p:ext>
            </p:extLst>
          </p:nvPr>
        </p:nvGraphicFramePr>
        <p:xfrm>
          <a:off x="755576" y="4437112"/>
          <a:ext cx="828092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6" r:id="rId4" imgW="8096190" imgH="1835055" progId="Excel.Sheet.8">
                  <p:embed/>
                </p:oleObj>
              </mc:Choice>
              <mc:Fallback>
                <p:oleObj r:id="rId4" imgW="8096190" imgH="183505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437112"/>
                        <a:ext cx="8280920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008441"/>
              </p:ext>
            </p:extLst>
          </p:nvPr>
        </p:nvGraphicFramePr>
        <p:xfrm>
          <a:off x="1187624" y="1196752"/>
          <a:ext cx="7848872" cy="3246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848872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ПЕРЕЧЕНЬ ПРИНЯТЫХ МУНИЦИПАЛЬНЫХ ПРОГРАММ 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РЕАЛИЗАЦИЯ СОЦИАЛЬНОЙ ПОЛИТИКИ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РАЗВИТИЕ КУЛЬТУРЫ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РАЗВИТИЕ ОБРАЗОВАНИЯ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ПОВЫШЕНИЕ ЭФФЕКТИВНОСТИ УПРАВЛЕНИЯ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РАЗВИТИЕ ФИЗИЧЕСКОЙ КУЛЬТУРЫ И СПОРТА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ОБЕСПЕЧЕНИЕ КАЧЕСТВЕННЫМ ЖИЛЬЕМ И ИНФРАСТРУКТУРОЙ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ОБЕСПЕЧЕНИЕ КАЧЕСТВЕННОЙ И КОМФОРТНОЙ СРЕДЫ ПРОЖИВАНИЯ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ЭКОНОМИЧЕСКОЕ И ИННОВАЦИОННОЕ РАЗВИТИЕ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БЕЗОПАСНЫЙ ГОРОД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</a:rPr>
                        <a:t>РАЗВИТИЕ ТРАНСПОРТНОЙ СИСТЕМЫ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772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479</Words>
  <Application>Microsoft Office PowerPoint</Application>
  <PresentationFormat>Экран (4:3)</PresentationFormat>
  <Paragraphs>136</Paragraphs>
  <Slides>14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1_Тема Office</vt:lpstr>
      <vt:lpstr>2_Тема Office</vt:lpstr>
      <vt:lpstr>Лист Microsoft Excel 97-2003</vt:lpstr>
      <vt:lpstr>Презентация PowerPoint</vt:lpstr>
      <vt:lpstr>ПРОГРАММНО-ЦЕЛЕВОЕ ПЛАНИРОВАНИЕ РАЗВИТИЯ ТЕРРИТОРИЙ</vt:lpstr>
      <vt:lpstr>Презентация PowerPoint</vt:lpstr>
      <vt:lpstr>Презентация PowerPoint</vt:lpstr>
      <vt:lpstr>Презентация PowerPoint</vt:lpstr>
      <vt:lpstr>ПЕРЕХОД НА  ПРОГРАММНЫЙ БЮДЖЕТ</vt:lpstr>
      <vt:lpstr>КОД ЦЕЛЕВОЙ  СТАТЬИ РАСХОДОВ</vt:lpstr>
      <vt:lpstr>КРИТЕРИИ ОЦЕНКИ  ЭФФЕКТИВНОСТИ РЕАЛИЗАЦИИ МУНИЦИПАЛЬНЫХ ПРОГРАММ</vt:lpstr>
      <vt:lpstr>ПРОГРАММНЫЙ ФОРМАТ  БЮДЖЕТА</vt:lpstr>
      <vt:lpstr>Презентация PowerPoint</vt:lpstr>
      <vt:lpstr>Презентация PowerPoint</vt:lpstr>
      <vt:lpstr>В 2014 году мы планируем: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Гармаева Снежана Петровна</dc:creator>
  <cp:lastModifiedBy>Гармаев Аюр Бимбаевич</cp:lastModifiedBy>
  <cp:revision>60</cp:revision>
  <cp:lastPrinted>2014-04-15T05:22:36Z</cp:lastPrinted>
  <dcterms:created xsi:type="dcterms:W3CDTF">2014-04-14T23:49:26Z</dcterms:created>
  <dcterms:modified xsi:type="dcterms:W3CDTF">2014-04-16T07:23:35Z</dcterms:modified>
</cp:coreProperties>
</file>