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sldIdLst>
    <p:sldId id="418" r:id="rId2"/>
    <p:sldId id="397" r:id="rId3"/>
    <p:sldId id="383" r:id="rId4"/>
    <p:sldId id="417" r:id="rId5"/>
    <p:sldId id="419" r:id="rId6"/>
  </p:sldIdLst>
  <p:sldSz cx="9144000" cy="5143500" type="screen16x9"/>
  <p:notesSz cx="6815138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453CFC"/>
    <a:srgbClr val="317F7F"/>
    <a:srgbClr val="815DDB"/>
    <a:srgbClr val="18D8C1"/>
    <a:srgbClr val="EEF9FC"/>
    <a:srgbClr val="FFFFFF"/>
    <a:srgbClr val="B5E9DF"/>
    <a:srgbClr val="003E6C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9" autoAdjust="0"/>
    <p:restoredTop sz="94458" autoAdjust="0"/>
  </p:normalViewPr>
  <p:slideViewPr>
    <p:cSldViewPr>
      <p:cViewPr>
        <p:scale>
          <a:sx n="140" d="100"/>
          <a:sy n="140" d="100"/>
        </p:scale>
        <p:origin x="-76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46490D-6BC4-4870-B564-2E1EEB00B22C}" type="doc">
      <dgm:prSet loTypeId="urn:microsoft.com/office/officeart/2005/8/layout/cycle8" loCatId="cycle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132ACD8A-9D4B-49E5-8657-DDA38A7A03C7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18D8C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100" dirty="0" smtClean="0">
              <a:latin typeface="Arial" pitchFamily="34" charset="0"/>
              <a:cs typeface="Arial" pitchFamily="34" charset="0"/>
            </a:rPr>
            <a:t>Коммунальная энергетика 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2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A5743AB9-DF80-47FC-961A-BD3F6AC627CF}" type="parTrans" cxnId="{038FC8F9-660C-48F8-8FAD-3FB7525CAC51}">
      <dgm:prSet/>
      <dgm:spPr/>
      <dgm:t>
        <a:bodyPr/>
        <a:lstStyle/>
        <a:p>
          <a:endParaRPr lang="ru-RU"/>
        </a:p>
      </dgm:t>
    </dgm:pt>
    <dgm:pt modelId="{75B3EFBE-D3E7-4241-A9C2-D0A18BB39253}" type="sibTrans" cxnId="{038FC8F9-660C-48F8-8FAD-3FB7525CAC51}">
      <dgm:prSet/>
      <dgm:spPr/>
      <dgm:t>
        <a:bodyPr/>
        <a:lstStyle/>
        <a:p>
          <a:endParaRPr lang="ru-RU"/>
        </a:p>
      </dgm:t>
    </dgm:pt>
    <dgm:pt modelId="{D943CB1B-DE67-4028-9003-2D408D452184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100" dirty="0" smtClean="0">
              <a:latin typeface="Arial" pitchFamily="34" charset="0"/>
              <a:cs typeface="Arial" pitchFamily="34" charset="0"/>
            </a:rPr>
            <a:t>Коммунальное хозяйство 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3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5A9113FA-33D1-4FFA-BBEA-DEB31AE61AE7}" type="parTrans" cxnId="{209782C0-E8BE-4C47-BA5B-70BDD2984004}">
      <dgm:prSet/>
      <dgm:spPr/>
      <dgm:t>
        <a:bodyPr/>
        <a:lstStyle/>
        <a:p>
          <a:endParaRPr lang="ru-RU"/>
        </a:p>
      </dgm:t>
    </dgm:pt>
    <dgm:pt modelId="{23640E37-4A18-418B-8CDB-35D68A231D08}" type="sibTrans" cxnId="{209782C0-E8BE-4C47-BA5B-70BDD2984004}">
      <dgm:prSet/>
      <dgm:spPr/>
      <dgm:t>
        <a:bodyPr/>
        <a:lstStyle/>
        <a:p>
          <a:endParaRPr lang="ru-RU"/>
        </a:p>
      </dgm:t>
    </dgm:pt>
    <dgm:pt modelId="{2EEF35CE-0DB6-488A-AE8F-06228E04F305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rgbClr val="92D050"/>
        </a:solidFill>
        <a:ln>
          <a:solidFill>
            <a:srgbClr val="FFFF00"/>
          </a:solidFill>
        </a:ln>
      </dgm:spPr>
      <dgm:t>
        <a:bodyPr/>
        <a:lstStyle/>
        <a:p>
          <a:r>
            <a:rPr lang="ru-RU" sz="1100" dirty="0" smtClean="0">
              <a:latin typeface="Arial" pitchFamily="34" charset="0"/>
              <a:cs typeface="Arial" pitchFamily="34" charset="0"/>
            </a:rPr>
            <a:t>Прочие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3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6ACD6592-0DD4-4084-8916-EA6A9A905C39}" type="parTrans" cxnId="{0F0ACDE4-D4F2-41A7-B4AF-B1A14E9E8BB7}">
      <dgm:prSet/>
      <dgm:spPr/>
      <dgm:t>
        <a:bodyPr/>
        <a:lstStyle/>
        <a:p>
          <a:endParaRPr lang="ru-RU"/>
        </a:p>
      </dgm:t>
    </dgm:pt>
    <dgm:pt modelId="{B9B40D1E-B23D-4D12-890D-4E8BF4A871BD}" type="sibTrans" cxnId="{0F0ACDE4-D4F2-41A7-B4AF-B1A14E9E8BB7}">
      <dgm:prSet/>
      <dgm:spPr/>
      <dgm:t>
        <a:bodyPr/>
        <a:lstStyle/>
        <a:p>
          <a:endParaRPr lang="ru-RU"/>
        </a:p>
      </dgm:t>
    </dgm:pt>
    <dgm:pt modelId="{93D03736-53C2-4F6D-9685-419F4BFA206F}">
      <dgm:prSet phldrT="[Текст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rgbClr val="FFFFCC"/>
        </a:solidFill>
      </dgm:spPr>
      <dgm:t>
        <a:bodyPr/>
        <a:lstStyle/>
        <a:p>
          <a:r>
            <a:rPr lang="ru-RU" sz="1100" dirty="0" smtClean="0">
              <a:latin typeface="Arial" pitchFamily="34" charset="0"/>
              <a:cs typeface="Arial" pitchFamily="34" charset="0"/>
            </a:rPr>
            <a:t>Жилищное хозяйство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2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9369B6C9-5BDA-459E-BB76-95AE59E1242C}" type="parTrans" cxnId="{D4D4C629-6B22-491B-81E3-9B81E0219A5F}">
      <dgm:prSet/>
      <dgm:spPr/>
      <dgm:t>
        <a:bodyPr/>
        <a:lstStyle/>
        <a:p>
          <a:endParaRPr lang="ru-RU"/>
        </a:p>
      </dgm:t>
    </dgm:pt>
    <dgm:pt modelId="{13788D1A-0B4C-4254-B3D9-04DF0F074ED5}" type="sibTrans" cxnId="{D4D4C629-6B22-491B-81E3-9B81E0219A5F}">
      <dgm:prSet/>
      <dgm:spPr/>
      <dgm:t>
        <a:bodyPr/>
        <a:lstStyle/>
        <a:p>
          <a:endParaRPr lang="ru-RU"/>
        </a:p>
      </dgm:t>
    </dgm:pt>
    <dgm:pt modelId="{795A283C-B5D7-4C29-9979-5ED8892D422A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accent4">
            <a:lumMod val="40000"/>
            <a:lumOff val="60000"/>
          </a:schemeClr>
        </a:solidFill>
        <a:ln>
          <a:solidFill>
            <a:srgbClr val="453CFC"/>
          </a:solidFill>
        </a:ln>
      </dgm:spPr>
      <dgm:t>
        <a:bodyPr/>
        <a:lstStyle/>
        <a:p>
          <a:r>
            <a:rPr lang="ru-RU" sz="1100" dirty="0" smtClean="0">
              <a:latin typeface="Arial" pitchFamily="34" charset="0"/>
              <a:cs typeface="Arial" pitchFamily="34" charset="0"/>
            </a:rPr>
            <a:t>Транспорт </a:t>
          </a:r>
        </a:p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1 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9D407BA2-2F22-4961-94C6-2E12124AEE00}" type="parTrans" cxnId="{E5350C81-66CB-4DF9-84B9-727E8701FD9A}">
      <dgm:prSet/>
      <dgm:spPr/>
      <dgm:t>
        <a:bodyPr/>
        <a:lstStyle/>
        <a:p>
          <a:endParaRPr lang="ru-RU"/>
        </a:p>
      </dgm:t>
    </dgm:pt>
    <dgm:pt modelId="{C005CA86-3025-4DC8-A0C6-1328534EFAAA}" type="sibTrans" cxnId="{E5350C81-66CB-4DF9-84B9-727E8701FD9A}">
      <dgm:prSet/>
      <dgm:spPr/>
      <dgm:t>
        <a:bodyPr/>
        <a:lstStyle/>
        <a:p>
          <a:endParaRPr lang="ru-RU"/>
        </a:p>
      </dgm:t>
    </dgm:pt>
    <dgm:pt modelId="{396EB111-9075-4645-993C-CDF2D0948DB8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scene3d>
          <a:camera prst="orthographicFront">
            <a:rot lat="0" lon="0" rev="0"/>
          </a:camera>
          <a:lightRig rig="threePt" dir="t"/>
        </a:scene3d>
        <a:sp3d/>
      </dgm:spPr>
      <dgm:t>
        <a:bodyPr vert="horz"/>
        <a:lstStyle/>
        <a:p>
          <a:pPr algn="just"/>
          <a:r>
            <a:rPr lang="ru-RU" sz="1100" b="0" spc="-110" baseline="0" dirty="0" smtClean="0">
              <a:latin typeface="Arial" pitchFamily="34" charset="0"/>
              <a:cs typeface="Arial" pitchFamily="34" charset="0"/>
            </a:rPr>
            <a:t>Благоустройство</a:t>
          </a:r>
        </a:p>
        <a:p>
          <a:pPr algn="ctr"/>
          <a:r>
            <a:rPr lang="ru-RU" sz="1400" b="1" dirty="0" smtClean="0">
              <a:latin typeface="Arial" pitchFamily="34" charset="0"/>
              <a:cs typeface="Arial" pitchFamily="34" charset="0"/>
            </a:rPr>
            <a:t>7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9F296032-7665-46AF-8D8D-DB6D5C4169A6}" type="parTrans" cxnId="{2317714C-8CE9-4673-B911-845DB1FBAF65}">
      <dgm:prSet/>
      <dgm:spPr/>
      <dgm:t>
        <a:bodyPr/>
        <a:lstStyle/>
        <a:p>
          <a:endParaRPr lang="ru-RU"/>
        </a:p>
      </dgm:t>
    </dgm:pt>
    <dgm:pt modelId="{276775BA-3C7B-440B-A69A-B56AA5DB4E0D}" type="sibTrans" cxnId="{2317714C-8CE9-4673-B911-845DB1FBAF65}">
      <dgm:prSet/>
      <dgm:spPr/>
      <dgm:t>
        <a:bodyPr/>
        <a:lstStyle/>
        <a:p>
          <a:endParaRPr lang="ru-RU"/>
        </a:p>
      </dgm:t>
    </dgm:pt>
    <dgm:pt modelId="{F428BF12-8727-4591-8F45-B14E9CC77F47}" type="pres">
      <dgm:prSet presAssocID="{6246490D-6BC4-4870-B564-2E1EEB00B22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AAA938-60B0-4B5C-9771-C6F27EB7523A}" type="pres">
      <dgm:prSet presAssocID="{6246490D-6BC4-4870-B564-2E1EEB00B22C}" presName="wedge1" presStyleLbl="node1" presStyleIdx="0" presStyleCnt="6"/>
      <dgm:spPr/>
      <dgm:t>
        <a:bodyPr/>
        <a:lstStyle/>
        <a:p>
          <a:endParaRPr lang="ru-RU"/>
        </a:p>
      </dgm:t>
    </dgm:pt>
    <dgm:pt modelId="{8736479D-8AF1-4E1B-B16D-424F14980D00}" type="pres">
      <dgm:prSet presAssocID="{6246490D-6BC4-4870-B564-2E1EEB00B22C}" presName="dummy1a" presStyleCnt="0"/>
      <dgm:spPr/>
    </dgm:pt>
    <dgm:pt modelId="{BBA92613-50F5-495D-825E-FF5041CAC669}" type="pres">
      <dgm:prSet presAssocID="{6246490D-6BC4-4870-B564-2E1EEB00B22C}" presName="dummy1b" presStyleCnt="0"/>
      <dgm:spPr/>
    </dgm:pt>
    <dgm:pt modelId="{EB57C788-5B16-491E-923F-2D9B1BBBF889}" type="pres">
      <dgm:prSet presAssocID="{6246490D-6BC4-4870-B564-2E1EEB00B22C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F7465F-5252-4D1E-B347-F90239735493}" type="pres">
      <dgm:prSet presAssocID="{6246490D-6BC4-4870-B564-2E1EEB00B22C}" presName="wedge2" presStyleLbl="node1" presStyleIdx="1" presStyleCnt="6"/>
      <dgm:spPr/>
      <dgm:t>
        <a:bodyPr/>
        <a:lstStyle/>
        <a:p>
          <a:endParaRPr lang="ru-RU"/>
        </a:p>
      </dgm:t>
    </dgm:pt>
    <dgm:pt modelId="{E4099C23-F5EB-4F05-A190-B41FEEC8C2AA}" type="pres">
      <dgm:prSet presAssocID="{6246490D-6BC4-4870-B564-2E1EEB00B22C}" presName="dummy2a" presStyleCnt="0"/>
      <dgm:spPr/>
    </dgm:pt>
    <dgm:pt modelId="{7DB78F40-C1CC-46BD-AEF5-DF6BF00C262C}" type="pres">
      <dgm:prSet presAssocID="{6246490D-6BC4-4870-B564-2E1EEB00B22C}" presName="dummy2b" presStyleCnt="0"/>
      <dgm:spPr/>
    </dgm:pt>
    <dgm:pt modelId="{691EF78E-1949-40D7-9EA0-02618FF8128C}" type="pres">
      <dgm:prSet presAssocID="{6246490D-6BC4-4870-B564-2E1EEB00B22C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D3B69C-4D19-4F34-A550-62501B0712D8}" type="pres">
      <dgm:prSet presAssocID="{6246490D-6BC4-4870-B564-2E1EEB00B22C}" presName="wedge3" presStyleLbl="node1" presStyleIdx="2" presStyleCnt="6" custScaleX="105806"/>
      <dgm:spPr/>
      <dgm:t>
        <a:bodyPr/>
        <a:lstStyle/>
        <a:p>
          <a:endParaRPr lang="ru-RU"/>
        </a:p>
      </dgm:t>
    </dgm:pt>
    <dgm:pt modelId="{1E5A03F5-DC35-4424-8E73-6780F9A27EB6}" type="pres">
      <dgm:prSet presAssocID="{6246490D-6BC4-4870-B564-2E1EEB00B22C}" presName="dummy3a" presStyleCnt="0"/>
      <dgm:spPr/>
    </dgm:pt>
    <dgm:pt modelId="{F3C2D9F1-9CE5-4722-8EAB-0BB9E70EEB17}" type="pres">
      <dgm:prSet presAssocID="{6246490D-6BC4-4870-B564-2E1EEB00B22C}" presName="dummy3b" presStyleCnt="0"/>
      <dgm:spPr/>
    </dgm:pt>
    <dgm:pt modelId="{440C0799-CBA7-4FE9-BDFA-D9336F448FE4}" type="pres">
      <dgm:prSet presAssocID="{6246490D-6BC4-4870-B564-2E1EEB00B22C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F35540-D4BC-48D7-B15C-077EB76CC49C}" type="pres">
      <dgm:prSet presAssocID="{6246490D-6BC4-4870-B564-2E1EEB00B22C}" presName="wedge4" presStyleLbl="node1" presStyleIdx="3" presStyleCnt="6"/>
      <dgm:spPr/>
      <dgm:t>
        <a:bodyPr/>
        <a:lstStyle/>
        <a:p>
          <a:endParaRPr lang="ru-RU"/>
        </a:p>
      </dgm:t>
    </dgm:pt>
    <dgm:pt modelId="{31910FAD-5920-4789-8720-31794748E9F7}" type="pres">
      <dgm:prSet presAssocID="{6246490D-6BC4-4870-B564-2E1EEB00B22C}" presName="dummy4a" presStyleCnt="0"/>
      <dgm:spPr/>
    </dgm:pt>
    <dgm:pt modelId="{F42E3F7C-2D3D-49CC-923C-13E141AC3A7D}" type="pres">
      <dgm:prSet presAssocID="{6246490D-6BC4-4870-B564-2E1EEB00B22C}" presName="dummy4b" presStyleCnt="0"/>
      <dgm:spPr/>
    </dgm:pt>
    <dgm:pt modelId="{6A205628-299A-44C1-8BC4-022DE62596A1}" type="pres">
      <dgm:prSet presAssocID="{6246490D-6BC4-4870-B564-2E1EEB00B22C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9BA502-6C10-4C78-BB40-65F617C355CC}" type="pres">
      <dgm:prSet presAssocID="{6246490D-6BC4-4870-B564-2E1EEB00B22C}" presName="wedge5" presStyleLbl="node1" presStyleIdx="4" presStyleCnt="6"/>
      <dgm:spPr/>
      <dgm:t>
        <a:bodyPr/>
        <a:lstStyle/>
        <a:p>
          <a:endParaRPr lang="ru-RU"/>
        </a:p>
      </dgm:t>
    </dgm:pt>
    <dgm:pt modelId="{FB181A4A-B620-47A2-8D2B-5A720B534638}" type="pres">
      <dgm:prSet presAssocID="{6246490D-6BC4-4870-B564-2E1EEB00B22C}" presName="dummy5a" presStyleCnt="0"/>
      <dgm:spPr/>
    </dgm:pt>
    <dgm:pt modelId="{91760213-B8AC-4181-B737-84F35940682C}" type="pres">
      <dgm:prSet presAssocID="{6246490D-6BC4-4870-B564-2E1EEB00B22C}" presName="dummy5b" presStyleCnt="0"/>
      <dgm:spPr/>
    </dgm:pt>
    <dgm:pt modelId="{A470DF3A-C347-47A3-A210-E799546908CA}" type="pres">
      <dgm:prSet presAssocID="{6246490D-6BC4-4870-B564-2E1EEB00B22C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1A956D-E275-4D04-B04B-784C4E41F6B7}" type="pres">
      <dgm:prSet presAssocID="{6246490D-6BC4-4870-B564-2E1EEB00B22C}" presName="wedge6" presStyleLbl="node1" presStyleIdx="5" presStyleCnt="6" custScaleX="98868" custScaleY="96075"/>
      <dgm:spPr/>
      <dgm:t>
        <a:bodyPr/>
        <a:lstStyle/>
        <a:p>
          <a:endParaRPr lang="ru-RU"/>
        </a:p>
      </dgm:t>
    </dgm:pt>
    <dgm:pt modelId="{29A50437-559A-4306-B313-2F9AC1017538}" type="pres">
      <dgm:prSet presAssocID="{6246490D-6BC4-4870-B564-2E1EEB00B22C}" presName="dummy6a" presStyleCnt="0"/>
      <dgm:spPr/>
    </dgm:pt>
    <dgm:pt modelId="{DA207F73-03FB-4161-89EB-1B14FA8BBED8}" type="pres">
      <dgm:prSet presAssocID="{6246490D-6BC4-4870-B564-2E1EEB00B22C}" presName="dummy6b" presStyleCnt="0"/>
      <dgm:spPr/>
    </dgm:pt>
    <dgm:pt modelId="{7E4F84A8-A9C1-4245-B27B-DA48CF5FC964}" type="pres">
      <dgm:prSet presAssocID="{6246490D-6BC4-4870-B564-2E1EEB00B22C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29E221-2262-4088-853C-EAFA58401EBE}" type="pres">
      <dgm:prSet presAssocID="{75B3EFBE-D3E7-4241-A9C2-D0A18BB39253}" presName="arrowWedge1" presStyleLbl="fgSibTrans2D1" presStyleIdx="0" presStyleCnt="6" custLinFactNeighborX="351" custLinFactNeighborY="-338"/>
      <dgm:spPr/>
    </dgm:pt>
    <dgm:pt modelId="{B297A4F8-F340-492B-BC37-37C9B24200FE}" type="pres">
      <dgm:prSet presAssocID="{13788D1A-0B4C-4254-B3D9-04DF0F074ED5}" presName="arrowWedge2" presStyleLbl="fgSibTrans2D1" presStyleIdx="1" presStyleCnt="6"/>
      <dgm:spPr/>
    </dgm:pt>
    <dgm:pt modelId="{ABC8EF02-E671-4337-97E2-AF6864EAFED0}" type="pres">
      <dgm:prSet presAssocID="{23640E37-4A18-418B-8CDB-35D68A231D08}" presName="arrowWedge3" presStyleLbl="fgSibTrans2D1" presStyleIdx="2" presStyleCnt="6"/>
      <dgm:spPr/>
    </dgm:pt>
    <dgm:pt modelId="{63F92313-65D6-4F02-942B-BDC996EDB875}" type="pres">
      <dgm:prSet presAssocID="{B9B40D1E-B23D-4D12-890D-4E8BF4A871BD}" presName="arrowWedge4" presStyleLbl="fgSibTrans2D1" presStyleIdx="3" presStyleCnt="6"/>
      <dgm:spPr/>
    </dgm:pt>
    <dgm:pt modelId="{F1E648FB-5A13-4867-91DD-7102585B5D86}" type="pres">
      <dgm:prSet presAssocID="{C005CA86-3025-4DC8-A0C6-1328534EFAAA}" presName="arrowWedge5" presStyleLbl="fgSibTrans2D1" presStyleIdx="4" presStyleCnt="6"/>
      <dgm:spPr/>
    </dgm:pt>
    <dgm:pt modelId="{F1042412-B3DB-4F3A-A142-5B0E4EC264EF}" type="pres">
      <dgm:prSet presAssocID="{276775BA-3C7B-440B-A69A-B56AA5DB4E0D}" presName="arrowWedge6" presStyleLbl="fgSibTrans2D1" presStyleIdx="5" presStyleCnt="6" custScaleX="98473"/>
      <dgm:spPr/>
    </dgm:pt>
  </dgm:ptLst>
  <dgm:cxnLst>
    <dgm:cxn modelId="{9171C243-D355-4222-B683-765DDA012C25}" type="presOf" srcId="{6246490D-6BC4-4870-B564-2E1EEB00B22C}" destId="{F428BF12-8727-4591-8F45-B14E9CC77F47}" srcOrd="0" destOrd="0" presId="urn:microsoft.com/office/officeart/2005/8/layout/cycle8"/>
    <dgm:cxn modelId="{209782C0-E8BE-4C47-BA5B-70BDD2984004}" srcId="{6246490D-6BC4-4870-B564-2E1EEB00B22C}" destId="{D943CB1B-DE67-4028-9003-2D408D452184}" srcOrd="2" destOrd="0" parTransId="{5A9113FA-33D1-4FFA-BBEA-DEB31AE61AE7}" sibTransId="{23640E37-4A18-418B-8CDB-35D68A231D08}"/>
    <dgm:cxn modelId="{0F0ACDE4-D4F2-41A7-B4AF-B1A14E9E8BB7}" srcId="{6246490D-6BC4-4870-B564-2E1EEB00B22C}" destId="{2EEF35CE-0DB6-488A-AE8F-06228E04F305}" srcOrd="3" destOrd="0" parTransId="{6ACD6592-0DD4-4084-8916-EA6A9A905C39}" sibTransId="{B9B40D1E-B23D-4D12-890D-4E8BF4A871BD}"/>
    <dgm:cxn modelId="{7BF55FE5-C931-4833-A36C-687D9F9A48FA}" type="presOf" srcId="{795A283C-B5D7-4C29-9979-5ED8892D422A}" destId="{A470DF3A-C347-47A3-A210-E799546908CA}" srcOrd="1" destOrd="0" presId="urn:microsoft.com/office/officeart/2005/8/layout/cycle8"/>
    <dgm:cxn modelId="{F7799EA3-A58F-405F-BF09-B6246482F132}" type="presOf" srcId="{795A283C-B5D7-4C29-9979-5ED8892D422A}" destId="{639BA502-6C10-4C78-BB40-65F617C355CC}" srcOrd="0" destOrd="0" presId="urn:microsoft.com/office/officeart/2005/8/layout/cycle8"/>
    <dgm:cxn modelId="{83F8EA31-A257-4740-8397-3FF33F6BC42F}" type="presOf" srcId="{93D03736-53C2-4F6D-9685-419F4BFA206F}" destId="{691EF78E-1949-40D7-9EA0-02618FF8128C}" srcOrd="1" destOrd="0" presId="urn:microsoft.com/office/officeart/2005/8/layout/cycle8"/>
    <dgm:cxn modelId="{8236C4D3-0E7F-404F-9137-5C66A7DE433C}" type="presOf" srcId="{2EEF35CE-0DB6-488A-AE8F-06228E04F305}" destId="{6A205628-299A-44C1-8BC4-022DE62596A1}" srcOrd="1" destOrd="0" presId="urn:microsoft.com/office/officeart/2005/8/layout/cycle8"/>
    <dgm:cxn modelId="{9B2CF274-5B7C-45DC-A69F-87A7C29DACCB}" type="presOf" srcId="{D943CB1B-DE67-4028-9003-2D408D452184}" destId="{440C0799-CBA7-4FE9-BDFA-D9336F448FE4}" srcOrd="1" destOrd="0" presId="urn:microsoft.com/office/officeart/2005/8/layout/cycle8"/>
    <dgm:cxn modelId="{2317714C-8CE9-4673-B911-845DB1FBAF65}" srcId="{6246490D-6BC4-4870-B564-2E1EEB00B22C}" destId="{396EB111-9075-4645-993C-CDF2D0948DB8}" srcOrd="5" destOrd="0" parTransId="{9F296032-7665-46AF-8D8D-DB6D5C4169A6}" sibTransId="{276775BA-3C7B-440B-A69A-B56AA5DB4E0D}"/>
    <dgm:cxn modelId="{038FC8F9-660C-48F8-8FAD-3FB7525CAC51}" srcId="{6246490D-6BC4-4870-B564-2E1EEB00B22C}" destId="{132ACD8A-9D4B-49E5-8657-DDA38A7A03C7}" srcOrd="0" destOrd="0" parTransId="{A5743AB9-DF80-47FC-961A-BD3F6AC627CF}" sibTransId="{75B3EFBE-D3E7-4241-A9C2-D0A18BB39253}"/>
    <dgm:cxn modelId="{9170054E-8AF6-460E-A0C5-B8D0DED4D839}" type="presOf" srcId="{132ACD8A-9D4B-49E5-8657-DDA38A7A03C7}" destId="{EB57C788-5B16-491E-923F-2D9B1BBBF889}" srcOrd="1" destOrd="0" presId="urn:microsoft.com/office/officeart/2005/8/layout/cycle8"/>
    <dgm:cxn modelId="{1660B5B8-A4A0-44E6-AE85-6756DBE99D21}" type="presOf" srcId="{2EEF35CE-0DB6-488A-AE8F-06228E04F305}" destId="{7BF35540-D4BC-48D7-B15C-077EB76CC49C}" srcOrd="0" destOrd="0" presId="urn:microsoft.com/office/officeart/2005/8/layout/cycle8"/>
    <dgm:cxn modelId="{DBF98672-CCAD-4144-B10D-273BC79E73C7}" type="presOf" srcId="{93D03736-53C2-4F6D-9685-419F4BFA206F}" destId="{8DF7465F-5252-4D1E-B347-F90239735493}" srcOrd="0" destOrd="0" presId="urn:microsoft.com/office/officeart/2005/8/layout/cycle8"/>
    <dgm:cxn modelId="{E5350C81-66CB-4DF9-84B9-727E8701FD9A}" srcId="{6246490D-6BC4-4870-B564-2E1EEB00B22C}" destId="{795A283C-B5D7-4C29-9979-5ED8892D422A}" srcOrd="4" destOrd="0" parTransId="{9D407BA2-2F22-4961-94C6-2E12124AEE00}" sibTransId="{C005CA86-3025-4DC8-A0C6-1328534EFAAA}"/>
    <dgm:cxn modelId="{8B733340-6356-4D95-8B2B-990861EC3C44}" type="presOf" srcId="{D943CB1B-DE67-4028-9003-2D408D452184}" destId="{0AD3B69C-4D19-4F34-A550-62501B0712D8}" srcOrd="0" destOrd="0" presId="urn:microsoft.com/office/officeart/2005/8/layout/cycle8"/>
    <dgm:cxn modelId="{1C638184-6138-4E2C-8715-6006BE177C98}" type="presOf" srcId="{396EB111-9075-4645-993C-CDF2D0948DB8}" destId="{7E4F84A8-A9C1-4245-B27B-DA48CF5FC964}" srcOrd="1" destOrd="0" presId="urn:microsoft.com/office/officeart/2005/8/layout/cycle8"/>
    <dgm:cxn modelId="{D4D4C629-6B22-491B-81E3-9B81E0219A5F}" srcId="{6246490D-6BC4-4870-B564-2E1EEB00B22C}" destId="{93D03736-53C2-4F6D-9685-419F4BFA206F}" srcOrd="1" destOrd="0" parTransId="{9369B6C9-5BDA-459E-BB76-95AE59E1242C}" sibTransId="{13788D1A-0B4C-4254-B3D9-04DF0F074ED5}"/>
    <dgm:cxn modelId="{96024C21-9183-4964-BDBE-ABB61E74E833}" type="presOf" srcId="{396EB111-9075-4645-993C-CDF2D0948DB8}" destId="{A31A956D-E275-4D04-B04B-784C4E41F6B7}" srcOrd="0" destOrd="0" presId="urn:microsoft.com/office/officeart/2005/8/layout/cycle8"/>
    <dgm:cxn modelId="{6F853891-A4E3-4F8A-9286-F4C5AAE315CC}" type="presOf" srcId="{132ACD8A-9D4B-49E5-8657-DDA38A7A03C7}" destId="{D2AAA938-60B0-4B5C-9771-C6F27EB7523A}" srcOrd="0" destOrd="0" presId="urn:microsoft.com/office/officeart/2005/8/layout/cycle8"/>
    <dgm:cxn modelId="{F34FDB68-FFEF-41DD-A232-EEDBD0838DBA}" type="presParOf" srcId="{F428BF12-8727-4591-8F45-B14E9CC77F47}" destId="{D2AAA938-60B0-4B5C-9771-C6F27EB7523A}" srcOrd="0" destOrd="0" presId="urn:microsoft.com/office/officeart/2005/8/layout/cycle8"/>
    <dgm:cxn modelId="{5838FB8E-6177-4D5B-8566-3B3D398D1EE9}" type="presParOf" srcId="{F428BF12-8727-4591-8F45-B14E9CC77F47}" destId="{8736479D-8AF1-4E1B-B16D-424F14980D00}" srcOrd="1" destOrd="0" presId="urn:microsoft.com/office/officeart/2005/8/layout/cycle8"/>
    <dgm:cxn modelId="{D89FA884-6EF1-4620-B146-B294B6F66B5A}" type="presParOf" srcId="{F428BF12-8727-4591-8F45-B14E9CC77F47}" destId="{BBA92613-50F5-495D-825E-FF5041CAC669}" srcOrd="2" destOrd="0" presId="urn:microsoft.com/office/officeart/2005/8/layout/cycle8"/>
    <dgm:cxn modelId="{AB0F7E2C-B04F-473B-A7FC-47FE0E288F0D}" type="presParOf" srcId="{F428BF12-8727-4591-8F45-B14E9CC77F47}" destId="{EB57C788-5B16-491E-923F-2D9B1BBBF889}" srcOrd="3" destOrd="0" presId="urn:microsoft.com/office/officeart/2005/8/layout/cycle8"/>
    <dgm:cxn modelId="{4E90817C-13DF-41F7-B84F-FB0D7FFF67E8}" type="presParOf" srcId="{F428BF12-8727-4591-8F45-B14E9CC77F47}" destId="{8DF7465F-5252-4D1E-B347-F90239735493}" srcOrd="4" destOrd="0" presId="urn:microsoft.com/office/officeart/2005/8/layout/cycle8"/>
    <dgm:cxn modelId="{0DC1B8E0-8DD5-4F99-8A07-2C43A17F6F81}" type="presParOf" srcId="{F428BF12-8727-4591-8F45-B14E9CC77F47}" destId="{E4099C23-F5EB-4F05-A190-B41FEEC8C2AA}" srcOrd="5" destOrd="0" presId="urn:microsoft.com/office/officeart/2005/8/layout/cycle8"/>
    <dgm:cxn modelId="{011D0D31-43E7-4F51-A572-2EEB4E49CB05}" type="presParOf" srcId="{F428BF12-8727-4591-8F45-B14E9CC77F47}" destId="{7DB78F40-C1CC-46BD-AEF5-DF6BF00C262C}" srcOrd="6" destOrd="0" presId="urn:microsoft.com/office/officeart/2005/8/layout/cycle8"/>
    <dgm:cxn modelId="{C3728ABB-7FF3-4CC0-B3D3-0F40D6C361AA}" type="presParOf" srcId="{F428BF12-8727-4591-8F45-B14E9CC77F47}" destId="{691EF78E-1949-40D7-9EA0-02618FF8128C}" srcOrd="7" destOrd="0" presId="urn:microsoft.com/office/officeart/2005/8/layout/cycle8"/>
    <dgm:cxn modelId="{0A0B7706-D8C3-4C08-96EF-EA1D3907A54B}" type="presParOf" srcId="{F428BF12-8727-4591-8F45-B14E9CC77F47}" destId="{0AD3B69C-4D19-4F34-A550-62501B0712D8}" srcOrd="8" destOrd="0" presId="urn:microsoft.com/office/officeart/2005/8/layout/cycle8"/>
    <dgm:cxn modelId="{B3111F3D-2494-48CE-8201-459539BF1EA4}" type="presParOf" srcId="{F428BF12-8727-4591-8F45-B14E9CC77F47}" destId="{1E5A03F5-DC35-4424-8E73-6780F9A27EB6}" srcOrd="9" destOrd="0" presId="urn:microsoft.com/office/officeart/2005/8/layout/cycle8"/>
    <dgm:cxn modelId="{CCB2C513-C751-44F9-95E5-A21E187ABA18}" type="presParOf" srcId="{F428BF12-8727-4591-8F45-B14E9CC77F47}" destId="{F3C2D9F1-9CE5-4722-8EAB-0BB9E70EEB17}" srcOrd="10" destOrd="0" presId="urn:microsoft.com/office/officeart/2005/8/layout/cycle8"/>
    <dgm:cxn modelId="{D95A626D-D3CE-4E85-9F96-E914F0E70F87}" type="presParOf" srcId="{F428BF12-8727-4591-8F45-B14E9CC77F47}" destId="{440C0799-CBA7-4FE9-BDFA-D9336F448FE4}" srcOrd="11" destOrd="0" presId="urn:microsoft.com/office/officeart/2005/8/layout/cycle8"/>
    <dgm:cxn modelId="{91D07740-BC64-447D-8D7A-FA0E0710A070}" type="presParOf" srcId="{F428BF12-8727-4591-8F45-B14E9CC77F47}" destId="{7BF35540-D4BC-48D7-B15C-077EB76CC49C}" srcOrd="12" destOrd="0" presId="urn:microsoft.com/office/officeart/2005/8/layout/cycle8"/>
    <dgm:cxn modelId="{D2998002-552F-41A0-8744-FCC6C3050127}" type="presParOf" srcId="{F428BF12-8727-4591-8F45-B14E9CC77F47}" destId="{31910FAD-5920-4789-8720-31794748E9F7}" srcOrd="13" destOrd="0" presId="urn:microsoft.com/office/officeart/2005/8/layout/cycle8"/>
    <dgm:cxn modelId="{18DBBB99-F55A-4A10-8D17-588F26E80933}" type="presParOf" srcId="{F428BF12-8727-4591-8F45-B14E9CC77F47}" destId="{F42E3F7C-2D3D-49CC-923C-13E141AC3A7D}" srcOrd="14" destOrd="0" presId="urn:microsoft.com/office/officeart/2005/8/layout/cycle8"/>
    <dgm:cxn modelId="{606A1C88-D8DA-472C-9368-8FD254E31AED}" type="presParOf" srcId="{F428BF12-8727-4591-8F45-B14E9CC77F47}" destId="{6A205628-299A-44C1-8BC4-022DE62596A1}" srcOrd="15" destOrd="0" presId="urn:microsoft.com/office/officeart/2005/8/layout/cycle8"/>
    <dgm:cxn modelId="{E12A60A7-E227-499B-8F67-FAA549A4D6D9}" type="presParOf" srcId="{F428BF12-8727-4591-8F45-B14E9CC77F47}" destId="{639BA502-6C10-4C78-BB40-65F617C355CC}" srcOrd="16" destOrd="0" presId="urn:microsoft.com/office/officeart/2005/8/layout/cycle8"/>
    <dgm:cxn modelId="{D2D593A1-CED7-4844-989A-C2D8F519ED9C}" type="presParOf" srcId="{F428BF12-8727-4591-8F45-B14E9CC77F47}" destId="{FB181A4A-B620-47A2-8D2B-5A720B534638}" srcOrd="17" destOrd="0" presId="urn:microsoft.com/office/officeart/2005/8/layout/cycle8"/>
    <dgm:cxn modelId="{BA8A97F7-BC06-4BA1-A142-6CB5F1FE3F63}" type="presParOf" srcId="{F428BF12-8727-4591-8F45-B14E9CC77F47}" destId="{91760213-B8AC-4181-B737-84F35940682C}" srcOrd="18" destOrd="0" presId="urn:microsoft.com/office/officeart/2005/8/layout/cycle8"/>
    <dgm:cxn modelId="{6FBD5527-4131-4057-9751-D0E8B78BF909}" type="presParOf" srcId="{F428BF12-8727-4591-8F45-B14E9CC77F47}" destId="{A470DF3A-C347-47A3-A210-E799546908CA}" srcOrd="19" destOrd="0" presId="urn:microsoft.com/office/officeart/2005/8/layout/cycle8"/>
    <dgm:cxn modelId="{B3078386-9063-49F1-AB02-9CE9A749A427}" type="presParOf" srcId="{F428BF12-8727-4591-8F45-B14E9CC77F47}" destId="{A31A956D-E275-4D04-B04B-784C4E41F6B7}" srcOrd="20" destOrd="0" presId="urn:microsoft.com/office/officeart/2005/8/layout/cycle8"/>
    <dgm:cxn modelId="{6CF98E06-EB92-43D5-B0F3-93E7F884190C}" type="presParOf" srcId="{F428BF12-8727-4591-8F45-B14E9CC77F47}" destId="{29A50437-559A-4306-B313-2F9AC1017538}" srcOrd="21" destOrd="0" presId="urn:microsoft.com/office/officeart/2005/8/layout/cycle8"/>
    <dgm:cxn modelId="{DCABC5CC-8982-4407-8CE2-5375CCB07016}" type="presParOf" srcId="{F428BF12-8727-4591-8F45-B14E9CC77F47}" destId="{DA207F73-03FB-4161-89EB-1B14FA8BBED8}" srcOrd="22" destOrd="0" presId="urn:microsoft.com/office/officeart/2005/8/layout/cycle8"/>
    <dgm:cxn modelId="{6F45E82D-CBDD-493C-9F44-3EC917367D8D}" type="presParOf" srcId="{F428BF12-8727-4591-8F45-B14E9CC77F47}" destId="{7E4F84A8-A9C1-4245-B27B-DA48CF5FC964}" srcOrd="23" destOrd="0" presId="urn:microsoft.com/office/officeart/2005/8/layout/cycle8"/>
    <dgm:cxn modelId="{4ABA0C69-7ACB-4B20-8005-6D310E954CE7}" type="presParOf" srcId="{F428BF12-8727-4591-8F45-B14E9CC77F47}" destId="{AE29E221-2262-4088-853C-EAFA58401EBE}" srcOrd="24" destOrd="0" presId="urn:microsoft.com/office/officeart/2005/8/layout/cycle8"/>
    <dgm:cxn modelId="{191CD838-122E-4CB5-B10D-769AA695E359}" type="presParOf" srcId="{F428BF12-8727-4591-8F45-B14E9CC77F47}" destId="{B297A4F8-F340-492B-BC37-37C9B24200FE}" srcOrd="25" destOrd="0" presId="urn:microsoft.com/office/officeart/2005/8/layout/cycle8"/>
    <dgm:cxn modelId="{8D1C601F-F95D-4DF7-B5B8-37AD0E63252A}" type="presParOf" srcId="{F428BF12-8727-4591-8F45-B14E9CC77F47}" destId="{ABC8EF02-E671-4337-97E2-AF6864EAFED0}" srcOrd="26" destOrd="0" presId="urn:microsoft.com/office/officeart/2005/8/layout/cycle8"/>
    <dgm:cxn modelId="{9F02E157-4B53-4375-90E8-3C847D6EAD6C}" type="presParOf" srcId="{F428BF12-8727-4591-8F45-B14E9CC77F47}" destId="{63F92313-65D6-4F02-942B-BDC996EDB875}" srcOrd="27" destOrd="0" presId="urn:microsoft.com/office/officeart/2005/8/layout/cycle8"/>
    <dgm:cxn modelId="{58A2A208-774D-4D69-B9D2-0A9C95AA8D91}" type="presParOf" srcId="{F428BF12-8727-4591-8F45-B14E9CC77F47}" destId="{F1E648FB-5A13-4867-91DD-7102585B5D86}" srcOrd="28" destOrd="0" presId="urn:microsoft.com/office/officeart/2005/8/layout/cycle8"/>
    <dgm:cxn modelId="{2A4CB7C8-9AE5-43E2-B018-E49ED169DFB2}" type="presParOf" srcId="{F428BF12-8727-4591-8F45-B14E9CC77F47}" destId="{F1042412-B3DB-4F3A-A142-5B0E4EC264EF}" srcOrd="29" destOrd="0" presId="urn:microsoft.com/office/officeart/2005/8/layout/cycle8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AAA938-60B0-4B5C-9771-C6F27EB7523A}">
      <dsp:nvSpPr>
        <dsp:cNvPr id="0" name=""/>
        <dsp:cNvSpPr/>
      </dsp:nvSpPr>
      <dsp:spPr>
        <a:xfrm>
          <a:off x="1610999" y="264149"/>
          <a:ext cx="3780000" cy="3780000"/>
        </a:xfrm>
        <a:prstGeom prst="pie">
          <a:avLst>
            <a:gd name="adj1" fmla="val 16200000"/>
            <a:gd name="adj2" fmla="val 19800000"/>
          </a:avLst>
        </a:prstGeom>
        <a:solidFill>
          <a:srgbClr val="18D8C1"/>
        </a:solidFill>
        <a:ln w="55000" cap="flat" cmpd="thickThin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Коммунальная энергетика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2</a:t>
          </a:r>
          <a:endParaRPr lang="ru-RU" sz="1000" kern="1200" dirty="0"/>
        </a:p>
      </dsp:txBody>
      <dsp:txXfrm>
        <a:off x="3591000" y="747000"/>
        <a:ext cx="990000" cy="765000"/>
      </dsp:txXfrm>
    </dsp:sp>
    <dsp:sp modelId="{8DF7465F-5252-4D1E-B347-F90239735493}">
      <dsp:nvSpPr>
        <dsp:cNvPr id="0" name=""/>
        <dsp:cNvSpPr/>
      </dsp:nvSpPr>
      <dsp:spPr>
        <a:xfrm>
          <a:off x="1655999" y="342000"/>
          <a:ext cx="3780000" cy="3780000"/>
        </a:xfrm>
        <a:prstGeom prst="pie">
          <a:avLst>
            <a:gd name="adj1" fmla="val 19800000"/>
            <a:gd name="adj2" fmla="val 1800000"/>
          </a:avLst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Жилищное хозяйство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2</a:t>
          </a:r>
          <a:endParaRPr lang="ru-RU" sz="1000" kern="1200" dirty="0"/>
        </a:p>
      </dsp:txBody>
      <dsp:txXfrm>
        <a:off x="4221000" y="1872000"/>
        <a:ext cx="1035000" cy="742500"/>
      </dsp:txXfrm>
    </dsp:sp>
    <dsp:sp modelId="{0AD3B69C-4D19-4F34-A550-62501B0712D8}">
      <dsp:nvSpPr>
        <dsp:cNvPr id="0" name=""/>
        <dsp:cNvSpPr/>
      </dsp:nvSpPr>
      <dsp:spPr>
        <a:xfrm>
          <a:off x="1610999" y="419849"/>
          <a:ext cx="3780000" cy="3780000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lumMod val="60000"/>
            <a:lumOff val="40000"/>
          </a:schemeClr>
        </a:solidFill>
        <a:ln w="55000" cap="flat" cmpd="thickThin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Коммунальное хозяйство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3</a:t>
          </a:r>
          <a:endParaRPr lang="ru-RU" sz="1000" kern="1200" dirty="0"/>
        </a:p>
      </dsp:txBody>
      <dsp:txXfrm>
        <a:off x="3591000" y="2974500"/>
        <a:ext cx="990000" cy="765000"/>
      </dsp:txXfrm>
    </dsp:sp>
    <dsp:sp modelId="{7BF35540-D4BC-48D7-B15C-077EB76CC49C}">
      <dsp:nvSpPr>
        <dsp:cNvPr id="0" name=""/>
        <dsp:cNvSpPr/>
      </dsp:nvSpPr>
      <dsp:spPr>
        <a:xfrm>
          <a:off x="1520999" y="419849"/>
          <a:ext cx="3780000" cy="3780000"/>
        </a:xfrm>
        <a:prstGeom prst="pie">
          <a:avLst>
            <a:gd name="adj1" fmla="val 5400000"/>
            <a:gd name="adj2" fmla="val 9000000"/>
          </a:avLst>
        </a:prstGeom>
        <a:solidFill>
          <a:srgbClr val="92D050"/>
        </a:solidFill>
        <a:ln w="55000" cap="flat" cmpd="thickThin" algn="ctr">
          <a:solidFill>
            <a:srgbClr val="FFFF00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Прочие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3</a:t>
          </a:r>
          <a:endParaRPr lang="ru-RU" sz="1000" kern="1200" dirty="0"/>
        </a:p>
      </dsp:txBody>
      <dsp:txXfrm>
        <a:off x="2331000" y="2974500"/>
        <a:ext cx="990000" cy="765000"/>
      </dsp:txXfrm>
    </dsp:sp>
    <dsp:sp modelId="{639BA502-6C10-4C78-BB40-65F617C355CC}">
      <dsp:nvSpPr>
        <dsp:cNvPr id="0" name=""/>
        <dsp:cNvSpPr/>
      </dsp:nvSpPr>
      <dsp:spPr>
        <a:xfrm>
          <a:off x="1475999" y="342000"/>
          <a:ext cx="3780000" cy="3780000"/>
        </a:xfrm>
        <a:prstGeom prst="pie">
          <a:avLst>
            <a:gd name="adj1" fmla="val 9000000"/>
            <a:gd name="adj2" fmla="val 12600000"/>
          </a:avLst>
        </a:prstGeom>
        <a:solidFill>
          <a:srgbClr val="815DDB"/>
        </a:solidFill>
        <a:ln w="55000" cap="flat" cmpd="thickThin" algn="ctr">
          <a:solidFill>
            <a:srgbClr val="453CFC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Транспорт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1 </a:t>
          </a:r>
          <a:endParaRPr lang="ru-RU" sz="1000" kern="1200" dirty="0"/>
        </a:p>
      </dsp:txBody>
      <dsp:txXfrm>
        <a:off x="1656000" y="1872000"/>
        <a:ext cx="1035000" cy="742500"/>
      </dsp:txXfrm>
    </dsp:sp>
    <dsp:sp modelId="{A31A956D-E275-4D04-B04B-784C4E41F6B7}">
      <dsp:nvSpPr>
        <dsp:cNvPr id="0" name=""/>
        <dsp:cNvSpPr/>
      </dsp:nvSpPr>
      <dsp:spPr>
        <a:xfrm>
          <a:off x="1542394" y="338332"/>
          <a:ext cx="3737210" cy="3631635"/>
        </a:xfrm>
        <a:prstGeom prst="pie">
          <a:avLst>
            <a:gd name="adj1" fmla="val 12600000"/>
            <a:gd name="adj2" fmla="val 16200000"/>
          </a:avLst>
        </a:prstGeom>
        <a:solidFill>
          <a:schemeClr val="accent2">
            <a:lumMod val="60000"/>
            <a:lumOff val="40000"/>
          </a:schemeClr>
        </a:solidFill>
        <a:ln w="55000" cap="flat" cmpd="thickThin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just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spc="-110" baseline="0" dirty="0" smtClean="0"/>
            <a:t>Благоустройство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7</a:t>
          </a:r>
          <a:endParaRPr lang="ru-RU" sz="1000" kern="1200" dirty="0"/>
        </a:p>
      </dsp:txBody>
      <dsp:txXfrm>
        <a:off x="2343225" y="802230"/>
        <a:ext cx="978793" cy="734973"/>
      </dsp:txXfrm>
    </dsp:sp>
    <dsp:sp modelId="{AE29E221-2262-4088-853C-EAFA58401EBE}">
      <dsp:nvSpPr>
        <dsp:cNvPr id="0" name=""/>
        <dsp:cNvSpPr/>
      </dsp:nvSpPr>
      <dsp:spPr>
        <a:xfrm>
          <a:off x="1391772" y="15791"/>
          <a:ext cx="4248000" cy="4248000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7A4F8-F340-492B-BC37-37C9B24200FE}">
      <dsp:nvSpPr>
        <dsp:cNvPr id="0" name=""/>
        <dsp:cNvSpPr/>
      </dsp:nvSpPr>
      <dsp:spPr>
        <a:xfrm>
          <a:off x="1421861" y="108000"/>
          <a:ext cx="4248000" cy="4248000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accent3">
            <a:shade val="90000"/>
            <a:hueOff val="-133497"/>
            <a:satOff val="-1056"/>
            <a:lumOff val="72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8EF02-E671-4337-97E2-AF6864EAFED0}">
      <dsp:nvSpPr>
        <dsp:cNvPr id="0" name=""/>
        <dsp:cNvSpPr/>
      </dsp:nvSpPr>
      <dsp:spPr>
        <a:xfrm>
          <a:off x="1376861" y="185850"/>
          <a:ext cx="4248000" cy="4248000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accent3">
            <a:shade val="90000"/>
            <a:hueOff val="-266993"/>
            <a:satOff val="-2112"/>
            <a:lumOff val="144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92313-65D6-4F02-942B-BDC996EDB875}">
      <dsp:nvSpPr>
        <dsp:cNvPr id="0" name=""/>
        <dsp:cNvSpPr/>
      </dsp:nvSpPr>
      <dsp:spPr>
        <a:xfrm>
          <a:off x="1287138" y="185850"/>
          <a:ext cx="4248000" cy="4248000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3">
            <a:shade val="90000"/>
            <a:hueOff val="-400490"/>
            <a:satOff val="-3169"/>
            <a:lumOff val="216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E648FB-5A13-4867-91DD-7102585B5D86}">
      <dsp:nvSpPr>
        <dsp:cNvPr id="0" name=""/>
        <dsp:cNvSpPr/>
      </dsp:nvSpPr>
      <dsp:spPr>
        <a:xfrm>
          <a:off x="1242138" y="108000"/>
          <a:ext cx="4248000" cy="4248000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accent3">
            <a:shade val="90000"/>
            <a:hueOff val="-533986"/>
            <a:satOff val="-4225"/>
            <a:lumOff val="288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042412-B3DB-4F3A-A142-5B0E4EC264EF}">
      <dsp:nvSpPr>
        <dsp:cNvPr id="0" name=""/>
        <dsp:cNvSpPr/>
      </dsp:nvSpPr>
      <dsp:spPr>
        <a:xfrm>
          <a:off x="1319775" y="30856"/>
          <a:ext cx="4183133" cy="4248000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accent3">
            <a:shade val="90000"/>
            <a:hueOff val="-667483"/>
            <a:satOff val="-5281"/>
            <a:lumOff val="3611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591EF-4138-4279-BD3F-0B2E35197A7D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663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4" y="4724202"/>
            <a:ext cx="545211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3226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6678"/>
            <a:ext cx="2953226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4B356-0E96-4CC6-9DB0-7059745A4F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5274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663" y="746125"/>
            <a:ext cx="6629400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4B356-0E96-4CC6-9DB0-7059745A4F2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1372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663" y="746125"/>
            <a:ext cx="6629400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4B356-0E96-4CC6-9DB0-7059745A4F2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1372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1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6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4000">
              <a:srgbClr val="F0EBD5">
                <a:lumMod val="61000"/>
                <a:lumOff val="39000"/>
                <a:alpha val="77000"/>
              </a:srgbClr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6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Data" Target="../diagrams/data1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547664" y="361055"/>
            <a:ext cx="4032448" cy="0"/>
          </a:xfrm>
          <a:prstGeom prst="line">
            <a:avLst/>
          </a:prstGeom>
          <a:ln w="349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74100" y="107139"/>
            <a:ext cx="5429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АДМИНИСТРАЦИЯ ГОРОДА ХАБАРОВСКА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23268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18.04.2019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3000378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sz="2000" b="1" i="1" dirty="0" err="1" smtClean="0">
                <a:latin typeface="Arial" pitchFamily="34" charset="0"/>
                <a:cs typeface="Arial" pitchFamily="34" charset="0"/>
              </a:rPr>
              <a:t>Богуш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Дмитрий Николаевич</a:t>
            </a:r>
          </a:p>
          <a:p>
            <a:pPr algn="ctr">
              <a:lnSpc>
                <a:spcPts val="2000"/>
              </a:lnSpc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начальник отдела регулирования муниципального сектора экономики  управления экономического развития </a:t>
            </a:r>
            <a:endParaRPr lang="ru-RU" sz="2000" b="1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770940" y="4232684"/>
            <a:ext cx="4032448" cy="0"/>
          </a:xfrm>
          <a:prstGeom prst="line">
            <a:avLst/>
          </a:prstGeom>
          <a:ln w="349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28662" y="1000114"/>
            <a:ext cx="7488832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ru-RU" sz="2600" b="1" dirty="0" smtClean="0">
                <a:solidFill>
                  <a:srgbClr val="453CFC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СОЧЕТАНИЕ  ПЛАНОВЫХ И РЫНОЧНЫХ МЕХАНИЗМОВ  УПРАВЛЕНИЯ  МУНИЦИПАЛЬНЫМИ ПРЕДПРИЯТИЯМИ</a:t>
            </a:r>
            <a:endParaRPr lang="ru-RU" sz="2600" b="1" dirty="0">
              <a:solidFill>
                <a:srgbClr val="453CFC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lvl="0" algn="ctr">
              <a:spcAft>
                <a:spcPts val="600"/>
              </a:spcAft>
            </a:pPr>
            <a:r>
              <a:rPr lang="ru-RU" sz="2600" b="1" dirty="0" smtClean="0">
                <a:solidFill>
                  <a:srgbClr val="453CFC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ГОРОДА ХАБАРОВСКА</a:t>
            </a:r>
            <a:endParaRPr lang="ru-RU" sz="2600" b="1" dirty="0">
              <a:solidFill>
                <a:srgbClr val="453CFC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10" name="Picture 3" descr="C:\Users\burgasovms\Desktop\gerb_gh_new.pn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87" y="84392"/>
            <a:ext cx="963951" cy="81000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extLst/>
        </p:spPr>
      </p:pic>
    </p:spTree>
    <p:extLst>
      <p:ext uri="{BB962C8B-B14F-4D97-AF65-F5344CB8AC3E}">
        <p14:creationId xmlns="" xmlns:p14="http://schemas.microsoft.com/office/powerpoint/2010/main" val="30041623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128" y="214296"/>
            <a:ext cx="78488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ct val="100000"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Отраслевая структура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МУП города Хабаровска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Схема 12"/>
          <p:cNvGraphicFramePr/>
          <p:nvPr/>
        </p:nvGraphicFramePr>
        <p:xfrm>
          <a:off x="1214414" y="643500"/>
          <a:ext cx="6912000" cy="45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Блок-схема: узел 13"/>
          <p:cNvSpPr/>
          <p:nvPr/>
        </p:nvSpPr>
        <p:spPr>
          <a:xfrm>
            <a:off x="4143372" y="2428874"/>
            <a:ext cx="1008112" cy="82800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 МУП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C:\Users\burgasovms\Desktop\gerb_gh_new.png"/>
          <p:cNvPicPr>
            <a:picLocks noChangeAspect="1" noChangeArrowheads="1"/>
          </p:cNvPicPr>
          <p:nvPr/>
        </p:nvPicPr>
        <p:blipFill>
          <a:blip r:embed="rId7" cstate="print">
            <a:extLst/>
          </a:blip>
          <a:srcRect/>
          <a:stretch>
            <a:fillRect/>
          </a:stretch>
        </p:blipFill>
        <p:spPr bwMode="auto">
          <a:xfrm>
            <a:off x="107587" y="84392"/>
            <a:ext cx="963951" cy="81000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extLst/>
        </p:spPr>
      </p:pic>
    </p:spTree>
    <p:extLst>
      <p:ext uri="{BB962C8B-B14F-4D97-AF65-F5344CB8AC3E}">
        <p14:creationId xmlns="" xmlns:p14="http://schemas.microsoft.com/office/powerpoint/2010/main" val="358207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трелка вниз 23"/>
          <p:cNvSpPr/>
          <p:nvPr/>
        </p:nvSpPr>
        <p:spPr>
          <a:xfrm>
            <a:off x="5500694" y="1000114"/>
            <a:ext cx="285752" cy="3143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8072462" y="1000114"/>
            <a:ext cx="285752" cy="21431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4714876" y="1000114"/>
            <a:ext cx="285752" cy="17145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2357422" y="1000114"/>
            <a:ext cx="285752" cy="21431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123479"/>
            <a:ext cx="7704856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ct val="100000"/>
            </a:pPr>
            <a:r>
              <a:rPr lang="ru-RU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Система управления </a:t>
            </a:r>
            <a:r>
              <a:rPr lang="ru-RU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МУП в</a:t>
            </a:r>
            <a:br>
              <a:rPr lang="ru-RU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городском округе «Город Хабаровск»</a:t>
            </a:r>
            <a:r>
              <a:rPr lang="ru-RU" sz="2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1500180"/>
            <a:ext cx="2643206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ct val="100000"/>
            </a:pP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Ежегодная разработка предприятиями бизнес-планов 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1406" y="1500180"/>
            <a:ext cx="3428992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Установка годовых контрольных показателей по:</a:t>
            </a:r>
          </a:p>
          <a:p>
            <a:pPr algn="ctr">
              <a:buClr>
                <a:srgbClr val="000000"/>
              </a:buClr>
              <a:buSzPct val="100000"/>
              <a:buFontTx/>
              <a:buChar char="-"/>
            </a:pP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объемам работ</a:t>
            </a:r>
          </a:p>
          <a:p>
            <a:pPr algn="ctr">
              <a:buClr>
                <a:srgbClr val="000000"/>
              </a:buClr>
              <a:buSzPct val="100000"/>
              <a:buFontTx/>
              <a:buChar char="-"/>
            </a:pP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издержкам</a:t>
            </a:r>
          </a:p>
          <a:p>
            <a:pPr algn="ctr">
              <a:buClr>
                <a:srgbClr val="000000"/>
              </a:buClr>
              <a:buSzPct val="100000"/>
              <a:buFontTx/>
              <a:buChar char="-"/>
            </a:pP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производительности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388" y="1500180"/>
            <a:ext cx="2571768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ct val="100000"/>
            </a:pP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Ежеквартальный мониторинг ФХД на основе бухгалтерской отчетности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929454" y="3214692"/>
            <a:ext cx="1928826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ct val="100000"/>
            </a:pP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Тарифное регулирование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71538" y="3214692"/>
            <a:ext cx="2214578" cy="8309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ct val="100000"/>
            </a:pP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Утверждение нормативов ФОТ, численности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643306" y="2786064"/>
            <a:ext cx="3000396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ct val="100000"/>
            </a:pP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Система оплаты труда в зависимости от результата</a:t>
            </a:r>
          </a:p>
          <a:p>
            <a:pPr lvl="0" algn="ctr">
              <a:buClr>
                <a:srgbClr val="000000"/>
              </a:buClr>
              <a:buSzPct val="100000"/>
            </a:pP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(СМАРТ задачи)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214942" y="4214824"/>
            <a:ext cx="314327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ct val="100000"/>
            </a:pPr>
            <a:r>
              <a:rPr lang="ru-RU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Участие  в федеральной программе «Безопасные и качественные дороги»</a:t>
            </a:r>
            <a:endParaRPr lang="ru-RU" sz="1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3" descr="C:\Users\burgasovms\Desktop\gerb_gh_new.pn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07587" y="84392"/>
            <a:ext cx="963951" cy="81000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extLst/>
        </p:spPr>
      </p:pic>
      <p:sp>
        <p:nvSpPr>
          <p:cNvPr id="12" name="Стрелка вниз 11"/>
          <p:cNvSpPr/>
          <p:nvPr/>
        </p:nvSpPr>
        <p:spPr>
          <a:xfrm>
            <a:off x="1571604" y="1000114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000496" y="1000114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7215206" y="1000114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6550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6"/>
            <a:ext cx="8286776" cy="562532"/>
          </a:xfrm>
        </p:spPr>
        <p:txBody>
          <a:bodyPr>
            <a:normAutofit fontScale="90000"/>
          </a:bodyPr>
          <a:lstStyle/>
          <a:p>
            <a:pPr marL="539750" indent="-539750" algn="ctr">
              <a:lnSpc>
                <a:spcPts val="2400"/>
              </a:lnSpc>
            </a:pPr>
            <a:r>
              <a:rPr lang="ru-RU" dirty="0" smtClean="0"/>
              <a:t>   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Схема реорганизации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предприятий</a:t>
            </a:r>
            <a:b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отрасли </a:t>
            </a:r>
            <a:r>
              <a:rPr lang="ru-RU" sz="2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«Благоустройство»</a:t>
            </a:r>
            <a:endParaRPr lang="ru-RU" sz="2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grayWhite">
          <a:xfrm>
            <a:off x="3428992" y="1875229"/>
            <a:ext cx="2571768" cy="267893"/>
          </a:xfrm>
          <a:prstGeom prst="rect">
            <a:avLst/>
          </a:prstGeom>
          <a:gradFill rotWithShape="1">
            <a:gsLst>
              <a:gs pos="0">
                <a:schemeClr val="tx2">
                  <a:lumMod val="50000"/>
                  <a:lumOff val="50000"/>
                </a:schemeClr>
              </a:gs>
              <a:gs pos="100000">
                <a:srgbClr val="333333">
                  <a:gamma/>
                  <a:tint val="16471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BottomRight"/>
            <a:lightRig rig="legacyFlat3" dir="t"/>
          </a:scene3d>
          <a:sp3d extrusionH="100000" prstMaterial="legacyMetal">
            <a:bevelT w="13500" h="13500"/>
            <a:bevelB w="13500" h="13500" prst="angle"/>
            <a:extrusionClr>
              <a:srgbClr val="333333"/>
            </a:extrusionClr>
          </a:sp3d>
        </p:spPr>
        <p:txBody>
          <a:bodyPr wrap="none" anchor="ctr">
            <a:flatTx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МБУ «Восток»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grayWhite">
          <a:xfrm>
            <a:off x="3500430" y="1125130"/>
            <a:ext cx="2357454" cy="267893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100000">
                <a:srgbClr val="333333">
                  <a:gamma/>
                  <a:tint val="16471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BottomRight"/>
            <a:lightRig rig="legacyFlat3" dir="t"/>
          </a:scene3d>
          <a:sp3d extrusionH="100000" prstMaterial="legacyMetal">
            <a:bevelT w="13500" h="13500" prst="angle"/>
            <a:bevelB w="13500" h="13500" prst="angle"/>
            <a:extrusionClr>
              <a:srgbClr val="333333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black">
          <a:xfrm>
            <a:off x="3428992" y="1071552"/>
            <a:ext cx="2571768" cy="369332"/>
          </a:xfrm>
          <a:prstGeom prst="rect">
            <a:avLst/>
          </a:prstGeom>
          <a:gradFill>
            <a:gsLst>
              <a:gs pos="0">
                <a:schemeClr val="tx2">
                  <a:lumMod val="50000"/>
                  <a:lumOff val="50000"/>
                </a:schemeClr>
              </a:gs>
              <a:gs pos="100000">
                <a:srgbClr val="333333">
                  <a:gamma/>
                  <a:tint val="16471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0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АО «Дорожник»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AutoShape 56"/>
          <p:cNvSpPr>
            <a:spLocks noChangeArrowheads="1"/>
          </p:cNvSpPr>
          <p:nvPr/>
        </p:nvSpPr>
        <p:spPr bwMode="auto">
          <a:xfrm>
            <a:off x="1043608" y="1059582"/>
            <a:ext cx="1571613" cy="545306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19050" cap="rnd">
            <a:solidFill>
              <a:srgbClr val="C0C0C0"/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/>
            <a:r>
              <a:rPr lang="ru-RU" b="1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 АО</a:t>
            </a:r>
          </a:p>
          <a:p>
            <a:pPr algn="ctr"/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ФД, УИТ</a:t>
            </a:r>
            <a:endParaRPr lang="en-U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8" name="Picture 3" descr="C:\Users\burgasovms\Desktop\gerb_gh_new.pn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87" y="84392"/>
            <a:ext cx="963951" cy="81000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extLst/>
        </p:spPr>
      </p:pic>
      <p:sp>
        <p:nvSpPr>
          <p:cNvPr id="59" name="Rectangle 12"/>
          <p:cNvSpPr>
            <a:spLocks noChangeArrowheads="1"/>
          </p:cNvSpPr>
          <p:nvPr/>
        </p:nvSpPr>
        <p:spPr bwMode="grayWhite">
          <a:xfrm>
            <a:off x="3428992" y="1500180"/>
            <a:ext cx="2571768" cy="267893"/>
          </a:xfrm>
          <a:prstGeom prst="rect">
            <a:avLst/>
          </a:prstGeom>
          <a:gradFill rotWithShape="1">
            <a:gsLst>
              <a:gs pos="0">
                <a:schemeClr val="tx2">
                  <a:lumMod val="50000"/>
                  <a:lumOff val="50000"/>
                </a:schemeClr>
              </a:gs>
              <a:gs pos="100000">
                <a:srgbClr val="333333">
                  <a:gamma/>
                  <a:tint val="16471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BottomRight"/>
            <a:lightRig rig="legacyFlat3" dir="t"/>
          </a:scene3d>
          <a:sp3d extrusionH="100000" prstMaterial="legacyMetal">
            <a:bevelT w="13500" h="13500"/>
            <a:extrusionClr>
              <a:srgbClr val="333333"/>
            </a:extrusionClr>
          </a:sp3d>
        </p:spPr>
        <p:txBody>
          <a:bodyPr wrap="none" anchor="ctr">
            <a:flatTx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АО «Дорремстрой»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grayWhite">
          <a:xfrm>
            <a:off x="3428992" y="2250279"/>
            <a:ext cx="2571768" cy="267893"/>
          </a:xfrm>
          <a:prstGeom prst="rect">
            <a:avLst/>
          </a:prstGeom>
          <a:gradFill rotWithShape="1">
            <a:gsLst>
              <a:gs pos="0">
                <a:schemeClr val="tx2">
                  <a:lumMod val="50000"/>
                  <a:lumOff val="50000"/>
                </a:schemeClr>
              </a:gs>
              <a:gs pos="100000">
                <a:srgbClr val="333333">
                  <a:gamma/>
                  <a:tint val="16471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BottomRight"/>
            <a:lightRig rig="legacyFlat3" dir="t"/>
          </a:scene3d>
          <a:sp3d extrusionH="100000" prstMaterial="legacyMetal">
            <a:bevelT w="13500" h="13500"/>
            <a:bevelB w="13500" h="13500" prst="angle"/>
            <a:extrusionClr>
              <a:srgbClr val="333333"/>
            </a:extrusionClr>
          </a:sp3d>
        </p:spPr>
        <p:txBody>
          <a:bodyPr wrap="none" anchor="ctr">
            <a:flatTx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МБУ «Север»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8"/>
          <p:cNvSpPr>
            <a:spLocks noChangeArrowheads="1"/>
          </p:cNvSpPr>
          <p:nvPr/>
        </p:nvSpPr>
        <p:spPr bwMode="grayWhite">
          <a:xfrm>
            <a:off x="3428992" y="2625328"/>
            <a:ext cx="2571768" cy="267893"/>
          </a:xfrm>
          <a:prstGeom prst="rect">
            <a:avLst/>
          </a:prstGeom>
          <a:gradFill>
            <a:gsLst>
              <a:gs pos="0">
                <a:schemeClr val="tx2">
                  <a:lumMod val="50000"/>
                  <a:lumOff val="50000"/>
                </a:schemeClr>
              </a:gs>
              <a:gs pos="100000">
                <a:srgbClr val="333333">
                  <a:gamma/>
                  <a:tint val="16471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BottomRight"/>
            <a:lightRig rig="legacyFlat3" dir="t"/>
          </a:scene3d>
          <a:sp3d extrusionH="100000" prstMaterial="legacyMetal">
            <a:bevelT w="13500" h="13500"/>
            <a:bevelB w="13500" h="13500" prst="angle"/>
            <a:extrusionClr>
              <a:srgbClr val="333333"/>
            </a:extrusionClr>
          </a:sp3d>
        </p:spPr>
        <p:txBody>
          <a:bodyPr wrap="none" anchor="ctr">
            <a:flatTx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МБУ «Южное»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8"/>
          <p:cNvSpPr>
            <a:spLocks noChangeArrowheads="1"/>
          </p:cNvSpPr>
          <p:nvPr/>
        </p:nvSpPr>
        <p:spPr bwMode="grayWhite">
          <a:xfrm>
            <a:off x="3428992" y="3000378"/>
            <a:ext cx="2571768" cy="267893"/>
          </a:xfrm>
          <a:prstGeom prst="rect">
            <a:avLst/>
          </a:prstGeom>
          <a:gradFill rotWithShape="1">
            <a:gsLst>
              <a:gs pos="0">
                <a:schemeClr val="tx2">
                  <a:lumMod val="50000"/>
                  <a:lumOff val="50000"/>
                </a:schemeClr>
              </a:gs>
              <a:gs pos="100000">
                <a:srgbClr val="333333">
                  <a:gamma/>
                  <a:tint val="16471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BottomRight"/>
            <a:lightRig rig="legacyFlat3" dir="t"/>
          </a:scene3d>
          <a:sp3d extrusionH="100000" prstMaterial="legacyMetal">
            <a:bevelT w="13500" h="13500"/>
            <a:bevelB w="13500" h="13500" prst="angle"/>
            <a:extrusionClr>
              <a:srgbClr val="333333"/>
            </a:extrusionClr>
          </a:sp3d>
        </p:spPr>
        <p:txBody>
          <a:bodyPr wrap="none" anchor="ctr">
            <a:flatTx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 МБУ «НПЦ ОДД»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8"/>
          <p:cNvSpPr>
            <a:spLocks noChangeArrowheads="1"/>
          </p:cNvSpPr>
          <p:nvPr/>
        </p:nvSpPr>
        <p:spPr bwMode="grayWhite">
          <a:xfrm>
            <a:off x="3428992" y="3375427"/>
            <a:ext cx="2571768" cy="267893"/>
          </a:xfrm>
          <a:prstGeom prst="rect">
            <a:avLst/>
          </a:prstGeom>
          <a:gradFill rotWithShape="1">
            <a:gsLst>
              <a:gs pos="0">
                <a:schemeClr val="tx2">
                  <a:lumMod val="50000"/>
                  <a:lumOff val="50000"/>
                </a:schemeClr>
              </a:gs>
              <a:gs pos="100000">
                <a:srgbClr val="333333">
                  <a:gamma/>
                  <a:tint val="16471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BottomRight"/>
            <a:lightRig rig="legacyFlat3" dir="t"/>
          </a:scene3d>
          <a:sp3d extrusionH="100000" prstMaterial="legacyMetal">
            <a:bevelT w="13500" h="13500"/>
            <a:bevelB w="13500" h="13500" prst="angle"/>
            <a:extrusionClr>
              <a:srgbClr val="333333"/>
            </a:extrusionClr>
          </a:sp3d>
        </p:spPr>
        <p:txBody>
          <a:bodyPr wrap="none" anchor="ctr">
            <a:flatTx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7. МБУ «Горсвет»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Плюс 65"/>
          <p:cNvSpPr/>
          <p:nvPr/>
        </p:nvSpPr>
        <p:spPr bwMode="auto">
          <a:xfrm>
            <a:off x="3059832" y="3571882"/>
            <a:ext cx="428628" cy="401459"/>
          </a:xfrm>
          <a:prstGeom prst="mathPlus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68" name="Rectangle 8"/>
          <p:cNvSpPr>
            <a:spLocks noChangeArrowheads="1"/>
          </p:cNvSpPr>
          <p:nvPr/>
        </p:nvSpPr>
        <p:spPr bwMode="grayWhite">
          <a:xfrm>
            <a:off x="3491880" y="3939902"/>
            <a:ext cx="3143272" cy="120359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100000">
                <a:srgbClr val="333333">
                  <a:gamma/>
                  <a:tint val="16471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PerspectiveBottomRight"/>
            <a:lightRig rig="legacyFlat3" dir="t"/>
          </a:scene3d>
          <a:sp3d extrusionH="100000" prstMaterial="legacyMetal">
            <a:bevelT w="13500" h="13500"/>
            <a:bevelB w="13500" h="13500" prst="angle"/>
            <a:extrusionClr>
              <a:srgbClr val="333333"/>
            </a:extrusionClr>
          </a:sp3d>
        </p:spPr>
        <p:txBody>
          <a:bodyPr wrap="none" anchor="ctr">
            <a:flatTx/>
          </a:bodyPr>
          <a:lstStyle/>
          <a:p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Левая фигурная скобка 71"/>
          <p:cNvSpPr/>
          <p:nvPr/>
        </p:nvSpPr>
        <p:spPr>
          <a:xfrm>
            <a:off x="2857488" y="1178709"/>
            <a:ext cx="500066" cy="535785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 contour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7" name="AutoShape 56"/>
          <p:cNvSpPr>
            <a:spLocks noChangeArrowheads="1"/>
          </p:cNvSpPr>
          <p:nvPr/>
        </p:nvSpPr>
        <p:spPr bwMode="auto">
          <a:xfrm>
            <a:off x="611560" y="1785932"/>
            <a:ext cx="1928826" cy="84378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9050" cap="rnd">
            <a:solidFill>
              <a:srgbClr val="C0C0C0"/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/>
            <a:r>
              <a:rPr lang="ru-RU" b="1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 МБУ</a:t>
            </a:r>
          </a:p>
          <a:p>
            <a:pPr algn="ctr"/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УИТ, ФД, ДАСиЗ,</a:t>
            </a:r>
            <a:br>
              <a:rPr lang="ru-R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ДМС, УКиМС</a:t>
            </a:r>
            <a:endParaRPr lang="en-U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Левая фигурная скобка 77"/>
          <p:cNvSpPr/>
          <p:nvPr/>
        </p:nvSpPr>
        <p:spPr>
          <a:xfrm>
            <a:off x="2786050" y="2035965"/>
            <a:ext cx="500066" cy="696521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 contour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611560" y="3075806"/>
            <a:ext cx="22860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Функции по содержанию инженерных сооружений и инженерных сетей </a:t>
            </a:r>
          </a:p>
        </p:txBody>
      </p:sp>
      <p:sp>
        <p:nvSpPr>
          <p:cNvPr id="88" name="Плюс 87"/>
          <p:cNvSpPr/>
          <p:nvPr/>
        </p:nvSpPr>
        <p:spPr bwMode="auto">
          <a:xfrm>
            <a:off x="642910" y="3143254"/>
            <a:ext cx="428628" cy="392909"/>
          </a:xfrm>
          <a:prstGeom prst="mathPlus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 Unicode MS" charset="0"/>
            </a:endParaRP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>
            <a:off x="539552" y="4299942"/>
            <a:ext cx="2428892" cy="1191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rot="5400000">
            <a:off x="-49018" y="3664376"/>
            <a:ext cx="1178727" cy="158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/>
          <p:nvPr/>
        </p:nvCxnSpPr>
        <p:spPr>
          <a:xfrm flipV="1">
            <a:off x="539552" y="2787774"/>
            <a:ext cx="1000132" cy="321471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467544" y="4299942"/>
            <a:ext cx="24986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(ДАСиЗ, ДМС, УКиМС, ФД)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Стрелка влево 104"/>
          <p:cNvSpPr/>
          <p:nvPr/>
        </p:nvSpPr>
        <p:spPr>
          <a:xfrm>
            <a:off x="6215074" y="1178709"/>
            <a:ext cx="642942" cy="107157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6" name="AutoShape 56"/>
          <p:cNvSpPr>
            <a:spLocks noChangeArrowheads="1"/>
          </p:cNvSpPr>
          <p:nvPr/>
        </p:nvSpPr>
        <p:spPr bwMode="auto">
          <a:xfrm>
            <a:off x="7143769" y="1178710"/>
            <a:ext cx="1571613" cy="545306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19050" cap="rnd">
            <a:solidFill>
              <a:srgbClr val="C0C0C0"/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/>
            <a:r>
              <a:rPr lang="ru-RU" b="1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 МБУ</a:t>
            </a:r>
          </a:p>
          <a:p>
            <a:pPr algn="ctr"/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ДМС</a:t>
            </a:r>
            <a:endParaRPr lang="en-U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7" name="Прямая соединительная линия 106"/>
          <p:cNvCxnSpPr/>
          <p:nvPr/>
        </p:nvCxnSpPr>
        <p:spPr>
          <a:xfrm>
            <a:off x="6804248" y="3723878"/>
            <a:ext cx="2142570" cy="1191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flipH="1">
            <a:off x="6804248" y="2355726"/>
            <a:ext cx="1588" cy="1368152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Прямоугольник 109"/>
          <p:cNvSpPr/>
          <p:nvPr/>
        </p:nvSpPr>
        <p:spPr>
          <a:xfrm>
            <a:off x="3419872" y="3911213"/>
            <a:ext cx="3375256" cy="123228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МБУ «Дирекция по содержанию</a:t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cs typeface="Arial" pitchFamily="34" charset="0"/>
              </a:rPr>
              <a:t>дорожных  и инженерных сооружений»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1" name="Прямая со стрелкой 110"/>
          <p:cNvCxnSpPr/>
          <p:nvPr/>
        </p:nvCxnSpPr>
        <p:spPr>
          <a:xfrm flipV="1">
            <a:off x="6786578" y="1928808"/>
            <a:ext cx="1000132" cy="42862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Плюс 111"/>
          <p:cNvSpPr/>
          <p:nvPr/>
        </p:nvSpPr>
        <p:spPr bwMode="auto">
          <a:xfrm>
            <a:off x="6858016" y="2285998"/>
            <a:ext cx="428628" cy="410769"/>
          </a:xfrm>
          <a:prstGeom prst="mathPlus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786546" y="2357436"/>
            <a:ext cx="23574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Функции по содержанию ливневой</a:t>
            </a: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канализации, скверов,</a:t>
            </a:r>
            <a:br>
              <a:rPr lang="ru-RU" sz="1400" b="1" dirty="0" smtClean="0"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памятников,</a:t>
            </a: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малых архитектурных форм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519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547664" y="361055"/>
            <a:ext cx="4032448" cy="0"/>
          </a:xfrm>
          <a:prstGeom prst="line">
            <a:avLst/>
          </a:prstGeom>
          <a:ln w="349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74100" y="107139"/>
            <a:ext cx="5429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АДМИНИСТРАЦИЯ ГОРОДА ХАБАРОВСКА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23268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18.04.2019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3000378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sz="2000" b="1" i="1" dirty="0" err="1" smtClean="0">
                <a:latin typeface="Arial" pitchFamily="34" charset="0"/>
                <a:cs typeface="Arial" pitchFamily="34" charset="0"/>
              </a:rPr>
              <a:t>Богуш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Дмитрий Николаевич</a:t>
            </a:r>
          </a:p>
          <a:p>
            <a:pPr algn="ctr">
              <a:lnSpc>
                <a:spcPts val="2000"/>
              </a:lnSpc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начальник отдела регулирования муниципального сектора экономики  управления экономического развития </a:t>
            </a:r>
            <a:endParaRPr lang="ru-RU" sz="2000" b="1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770940" y="4232684"/>
            <a:ext cx="4032448" cy="0"/>
          </a:xfrm>
          <a:prstGeom prst="line">
            <a:avLst/>
          </a:prstGeom>
          <a:ln w="349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28662" y="1000114"/>
            <a:ext cx="7488832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ru-RU" sz="2600" b="1" dirty="0" smtClean="0">
                <a:solidFill>
                  <a:srgbClr val="453CFC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СОЧЕТАНИЕ  ПЛАНОВЫХ И РЫНОЧНЫХ МЕХАНИЗМОВ  УПРАВЛЕНИЯ  МУНИЦИПАЛЬНЫМИ ПРЕДПРИЯТИЯМИ</a:t>
            </a:r>
            <a:endParaRPr lang="ru-RU" sz="2600" b="1" dirty="0">
              <a:solidFill>
                <a:srgbClr val="453CFC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lvl="0" algn="ctr">
              <a:spcAft>
                <a:spcPts val="600"/>
              </a:spcAft>
            </a:pPr>
            <a:r>
              <a:rPr lang="ru-RU" sz="2600" b="1" dirty="0" smtClean="0">
                <a:solidFill>
                  <a:srgbClr val="453CFC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ГОРОДА ХАБАРОВСКА</a:t>
            </a:r>
            <a:endParaRPr lang="ru-RU" sz="2600" b="1" dirty="0">
              <a:solidFill>
                <a:srgbClr val="453CFC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10" name="Picture 3" descr="C:\Users\burgasovms\Desktop\gerb_gh_new.pn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87" y="84392"/>
            <a:ext cx="963951" cy="81000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extLst/>
        </p:spPr>
      </p:pic>
    </p:spTree>
    <p:extLst>
      <p:ext uri="{BB962C8B-B14F-4D97-AF65-F5344CB8AC3E}">
        <p14:creationId xmlns="" xmlns:p14="http://schemas.microsoft.com/office/powerpoint/2010/main" val="30041623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11729</TotalTime>
  <Words>225</Words>
  <Application>Microsoft Office PowerPoint</Application>
  <PresentationFormat>Экран (16:9)</PresentationFormat>
  <Paragraphs>60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Слайд 1</vt:lpstr>
      <vt:lpstr>Слайд 2</vt:lpstr>
      <vt:lpstr>Слайд 3</vt:lpstr>
      <vt:lpstr>    Схема реорганизации предприятий отрасли «Благоустройство»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Лощенко Оксана Александровна</dc:creator>
  <cp:lastModifiedBy>Татьяна Игоревна Сапрыкина</cp:lastModifiedBy>
  <cp:revision>1047</cp:revision>
  <dcterms:modified xsi:type="dcterms:W3CDTF">2019-04-16T07:12:41Z</dcterms:modified>
</cp:coreProperties>
</file>