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69" r:id="rId15"/>
    <p:sldId id="270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DDD31-A7DA-4752-BD9F-999A8730ED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1E69D3-8950-40A3-8087-38472316F778}">
      <dgm:prSet phldrT="[Текст]"/>
      <dgm:spPr/>
      <dgm:t>
        <a:bodyPr/>
        <a:lstStyle/>
        <a:p>
          <a:r>
            <a:rPr lang="ru-RU" dirty="0" smtClean="0"/>
            <a:t>Данные о взаиморасчетах с контрагентами в учреждении</a:t>
          </a:r>
          <a:endParaRPr lang="ru-RU" dirty="0"/>
        </a:p>
      </dgm:t>
    </dgm:pt>
    <dgm:pt modelId="{49FE4096-47C6-4078-A6CB-0493AA052053}" type="parTrans" cxnId="{B407BA4C-7A41-4AC2-A223-404C6E26D49C}">
      <dgm:prSet/>
      <dgm:spPr/>
      <dgm:t>
        <a:bodyPr/>
        <a:lstStyle/>
        <a:p>
          <a:endParaRPr lang="ru-RU"/>
        </a:p>
      </dgm:t>
    </dgm:pt>
    <dgm:pt modelId="{B3CB5640-0B52-485F-8F1B-70E552BDEE01}" type="sibTrans" cxnId="{B407BA4C-7A41-4AC2-A223-404C6E26D49C}">
      <dgm:prSet/>
      <dgm:spPr/>
      <dgm:t>
        <a:bodyPr/>
        <a:lstStyle/>
        <a:p>
          <a:endParaRPr lang="ru-RU"/>
        </a:p>
      </dgm:t>
    </dgm:pt>
    <dgm:pt modelId="{050D26B6-0423-4688-8FCE-FC4FF664CD12}">
      <dgm:prSet phldrT="[Текст]"/>
      <dgm:spPr/>
      <dgm:t>
        <a:bodyPr/>
        <a:lstStyle/>
        <a:p>
          <a:r>
            <a:rPr lang="ru-RU" dirty="0" smtClean="0"/>
            <a:t>Данные о взаиморасчетах с контрагентами в учреждении</a:t>
          </a:r>
          <a:endParaRPr lang="ru-RU" dirty="0"/>
        </a:p>
      </dgm:t>
    </dgm:pt>
    <dgm:pt modelId="{0B1E5534-BC97-4535-8A6F-745D5F54368E}" type="parTrans" cxnId="{CAB7089F-695B-4BD6-98B1-5D584D5ADEAE}">
      <dgm:prSet/>
      <dgm:spPr/>
      <dgm:t>
        <a:bodyPr/>
        <a:lstStyle/>
        <a:p>
          <a:endParaRPr lang="ru-RU"/>
        </a:p>
      </dgm:t>
    </dgm:pt>
    <dgm:pt modelId="{2A67E81E-2308-4E87-AFAC-C4A3C5FC1769}" type="sibTrans" cxnId="{CAB7089F-695B-4BD6-98B1-5D584D5ADEAE}">
      <dgm:prSet/>
      <dgm:spPr/>
      <dgm:t>
        <a:bodyPr/>
        <a:lstStyle/>
        <a:p>
          <a:endParaRPr lang="ru-RU"/>
        </a:p>
      </dgm:t>
    </dgm:pt>
    <dgm:pt modelId="{BFE6B080-17BE-4C72-9BB7-8044F526068C}">
      <dgm:prSet phldrT="[Текст]"/>
      <dgm:spPr/>
      <dgm:t>
        <a:bodyPr/>
        <a:lstStyle/>
        <a:p>
          <a:r>
            <a:rPr lang="ru-RU" dirty="0" smtClean="0"/>
            <a:t>Сводные данные по дебиторской задолженности по ГРБС</a:t>
          </a:r>
          <a:endParaRPr lang="ru-RU" dirty="0"/>
        </a:p>
      </dgm:t>
    </dgm:pt>
    <dgm:pt modelId="{AAE42A7F-4165-4997-9DC5-A31704C59E8F}" type="sibTrans" cxnId="{665EBE04-FCE0-407B-8542-290D8BB0C68F}">
      <dgm:prSet/>
      <dgm:spPr/>
      <dgm:t>
        <a:bodyPr/>
        <a:lstStyle/>
        <a:p>
          <a:endParaRPr lang="ru-RU"/>
        </a:p>
      </dgm:t>
    </dgm:pt>
    <dgm:pt modelId="{DD0A63D2-0A45-48B5-8697-2BD65BEC378B}" type="parTrans" cxnId="{665EBE04-FCE0-407B-8542-290D8BB0C68F}">
      <dgm:prSet/>
      <dgm:spPr/>
      <dgm:t>
        <a:bodyPr/>
        <a:lstStyle/>
        <a:p>
          <a:endParaRPr lang="ru-RU"/>
        </a:p>
      </dgm:t>
    </dgm:pt>
    <dgm:pt modelId="{9E0129AD-CAE0-4629-AB75-C2CC0DA60C34}">
      <dgm:prSet phldrT="[Текст]"/>
      <dgm:spPr/>
      <dgm:t>
        <a:bodyPr/>
        <a:lstStyle/>
        <a:p>
          <a:r>
            <a:rPr lang="ru-RU" dirty="0" smtClean="0"/>
            <a:t>Сводные данные дебиторской задолженности по муниципалитету</a:t>
          </a:r>
          <a:endParaRPr lang="ru-RU" dirty="0"/>
        </a:p>
      </dgm:t>
    </dgm:pt>
    <dgm:pt modelId="{500BD9DA-E40C-45BE-A9E0-48B02F4ACF76}" type="sibTrans" cxnId="{64196067-09E4-482D-97D7-70C9273679F8}">
      <dgm:prSet/>
      <dgm:spPr/>
      <dgm:t>
        <a:bodyPr/>
        <a:lstStyle/>
        <a:p>
          <a:endParaRPr lang="ru-RU"/>
        </a:p>
      </dgm:t>
    </dgm:pt>
    <dgm:pt modelId="{4918994C-9563-473A-A369-65420D825BE0}" type="parTrans" cxnId="{64196067-09E4-482D-97D7-70C9273679F8}">
      <dgm:prSet/>
      <dgm:spPr/>
      <dgm:t>
        <a:bodyPr/>
        <a:lstStyle/>
        <a:p>
          <a:endParaRPr lang="ru-RU"/>
        </a:p>
      </dgm:t>
    </dgm:pt>
    <dgm:pt modelId="{E7C20F68-34F1-406B-A281-81C4A0BB2203}">
      <dgm:prSet phldrT="[Текст]"/>
      <dgm:spPr/>
      <dgm:t>
        <a:bodyPr/>
        <a:lstStyle/>
        <a:p>
          <a:r>
            <a:rPr lang="ru-RU" dirty="0" smtClean="0"/>
            <a:t>Сводные данные по дебиторской задолженности по ГРБС</a:t>
          </a:r>
          <a:endParaRPr lang="ru-RU" dirty="0"/>
        </a:p>
      </dgm:t>
    </dgm:pt>
    <dgm:pt modelId="{0D706192-BFDF-4987-B779-F702E9F578C1}" type="sibTrans" cxnId="{DB912B54-2190-437B-A493-66286D9FBFE7}">
      <dgm:prSet/>
      <dgm:spPr/>
      <dgm:t>
        <a:bodyPr/>
        <a:lstStyle/>
        <a:p>
          <a:endParaRPr lang="ru-RU"/>
        </a:p>
      </dgm:t>
    </dgm:pt>
    <dgm:pt modelId="{5B389EE8-DD66-48AC-A116-EF0E93CA7D6B}" type="parTrans" cxnId="{DB912B54-2190-437B-A493-66286D9FBFE7}">
      <dgm:prSet/>
      <dgm:spPr/>
      <dgm:t>
        <a:bodyPr/>
        <a:lstStyle/>
        <a:p>
          <a:endParaRPr lang="ru-RU"/>
        </a:p>
      </dgm:t>
    </dgm:pt>
    <dgm:pt modelId="{A9CDD179-E60B-4F0B-9734-EA8B3D479996}" type="pres">
      <dgm:prSet presAssocID="{FC2DDD31-A7DA-4752-BD9F-999A8730ED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E6CD566-0E37-4DF2-A50C-AA9185049659}" type="pres">
      <dgm:prSet presAssocID="{9E0129AD-CAE0-4629-AB75-C2CC0DA60C34}" presName="hierRoot1" presStyleCnt="0"/>
      <dgm:spPr/>
    </dgm:pt>
    <dgm:pt modelId="{6003555A-E5EF-441D-A0EB-ECDD79345677}" type="pres">
      <dgm:prSet presAssocID="{9E0129AD-CAE0-4629-AB75-C2CC0DA60C34}" presName="composite" presStyleCnt="0"/>
      <dgm:spPr/>
    </dgm:pt>
    <dgm:pt modelId="{93D12792-BE5C-4B6E-842C-7023694E940E}" type="pres">
      <dgm:prSet presAssocID="{9E0129AD-CAE0-4629-AB75-C2CC0DA60C34}" presName="background" presStyleLbl="node0" presStyleIdx="0" presStyleCnt="1"/>
      <dgm:spPr/>
    </dgm:pt>
    <dgm:pt modelId="{E4392D48-3C94-4D9F-8F06-22FCF2B5817E}" type="pres">
      <dgm:prSet presAssocID="{9E0129AD-CAE0-4629-AB75-C2CC0DA60C3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5FD41F-FD94-4A8E-B117-CBEEDE53D08B}" type="pres">
      <dgm:prSet presAssocID="{9E0129AD-CAE0-4629-AB75-C2CC0DA60C34}" presName="hierChild2" presStyleCnt="0"/>
      <dgm:spPr/>
    </dgm:pt>
    <dgm:pt modelId="{DEE05A3A-4C5E-44DF-880F-7D5E57C59917}" type="pres">
      <dgm:prSet presAssocID="{DD0A63D2-0A45-48B5-8697-2BD65BEC378B}" presName="Name10" presStyleLbl="parChTrans1D2" presStyleIdx="0" presStyleCnt="2"/>
      <dgm:spPr/>
    </dgm:pt>
    <dgm:pt modelId="{64205857-0D8E-4269-93BD-DCE36BD80C70}" type="pres">
      <dgm:prSet presAssocID="{BFE6B080-17BE-4C72-9BB7-8044F526068C}" presName="hierRoot2" presStyleCnt="0"/>
      <dgm:spPr/>
    </dgm:pt>
    <dgm:pt modelId="{A57C1FD1-29BE-4E05-8426-298462153C00}" type="pres">
      <dgm:prSet presAssocID="{BFE6B080-17BE-4C72-9BB7-8044F526068C}" presName="composite2" presStyleCnt="0"/>
      <dgm:spPr/>
    </dgm:pt>
    <dgm:pt modelId="{9258E652-178C-438C-99A3-05A29EE19CDC}" type="pres">
      <dgm:prSet presAssocID="{BFE6B080-17BE-4C72-9BB7-8044F526068C}" presName="background2" presStyleLbl="node2" presStyleIdx="0" presStyleCnt="2"/>
      <dgm:spPr/>
    </dgm:pt>
    <dgm:pt modelId="{5411063E-46D4-41D6-A10C-0A314073B7FC}" type="pres">
      <dgm:prSet presAssocID="{BFE6B080-17BE-4C72-9BB7-8044F526068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6F08E5-DCD5-41F3-8337-3A3BE5055B19}" type="pres">
      <dgm:prSet presAssocID="{BFE6B080-17BE-4C72-9BB7-8044F526068C}" presName="hierChild3" presStyleCnt="0"/>
      <dgm:spPr/>
    </dgm:pt>
    <dgm:pt modelId="{9A41BC04-15A9-43D4-BAEC-EAD04DABC67A}" type="pres">
      <dgm:prSet presAssocID="{49FE4096-47C6-4078-A6CB-0493AA052053}" presName="Name17" presStyleLbl="parChTrans1D3" presStyleIdx="0" presStyleCnt="2"/>
      <dgm:spPr/>
    </dgm:pt>
    <dgm:pt modelId="{F959E0A5-B96E-4BF3-A3AC-3FBC8A288DA3}" type="pres">
      <dgm:prSet presAssocID="{C71E69D3-8950-40A3-8087-38472316F778}" presName="hierRoot3" presStyleCnt="0"/>
      <dgm:spPr/>
    </dgm:pt>
    <dgm:pt modelId="{77EC3A37-21FC-41F3-8059-1040BB896666}" type="pres">
      <dgm:prSet presAssocID="{C71E69D3-8950-40A3-8087-38472316F778}" presName="composite3" presStyleCnt="0"/>
      <dgm:spPr/>
    </dgm:pt>
    <dgm:pt modelId="{673FDF0D-6515-4112-8F53-C9022BA7BD01}" type="pres">
      <dgm:prSet presAssocID="{C71E69D3-8950-40A3-8087-38472316F778}" presName="background3" presStyleLbl="node3" presStyleIdx="0" presStyleCnt="2"/>
      <dgm:spPr/>
    </dgm:pt>
    <dgm:pt modelId="{EB153598-6129-4180-AC87-E01CA92B01E8}" type="pres">
      <dgm:prSet presAssocID="{C71E69D3-8950-40A3-8087-38472316F778}" presName="text3" presStyleLbl="fgAcc3" presStyleIdx="0" presStyleCnt="2">
        <dgm:presLayoutVars>
          <dgm:chPref val="3"/>
        </dgm:presLayoutVars>
      </dgm:prSet>
      <dgm:spPr/>
    </dgm:pt>
    <dgm:pt modelId="{732A48C0-03C2-4276-8C02-07D2F6ED2146}" type="pres">
      <dgm:prSet presAssocID="{C71E69D3-8950-40A3-8087-38472316F778}" presName="hierChild4" presStyleCnt="0"/>
      <dgm:spPr/>
    </dgm:pt>
    <dgm:pt modelId="{5A9A2851-C54C-460D-A2CB-E4D5C834DEF3}" type="pres">
      <dgm:prSet presAssocID="{0B1E5534-BC97-4535-8A6F-745D5F54368E}" presName="Name17" presStyleLbl="parChTrans1D3" presStyleIdx="1" presStyleCnt="2"/>
      <dgm:spPr/>
    </dgm:pt>
    <dgm:pt modelId="{12753582-55F4-4545-B28C-0E81C3DD86BD}" type="pres">
      <dgm:prSet presAssocID="{050D26B6-0423-4688-8FCE-FC4FF664CD12}" presName="hierRoot3" presStyleCnt="0"/>
      <dgm:spPr/>
    </dgm:pt>
    <dgm:pt modelId="{B7E4C6BC-0CB0-4B82-86BE-B047D90D1723}" type="pres">
      <dgm:prSet presAssocID="{050D26B6-0423-4688-8FCE-FC4FF664CD12}" presName="composite3" presStyleCnt="0"/>
      <dgm:spPr/>
    </dgm:pt>
    <dgm:pt modelId="{4EBAF341-2ED3-4C2B-9ED6-923B8A81A6F2}" type="pres">
      <dgm:prSet presAssocID="{050D26B6-0423-4688-8FCE-FC4FF664CD12}" presName="background3" presStyleLbl="node3" presStyleIdx="1" presStyleCnt="2"/>
      <dgm:spPr/>
    </dgm:pt>
    <dgm:pt modelId="{F32AB0D3-ABD8-49E7-A34D-E699A750742E}" type="pres">
      <dgm:prSet presAssocID="{050D26B6-0423-4688-8FCE-FC4FF664CD12}" presName="text3" presStyleLbl="fgAcc3" presStyleIdx="1" presStyleCnt="2">
        <dgm:presLayoutVars>
          <dgm:chPref val="3"/>
        </dgm:presLayoutVars>
      </dgm:prSet>
      <dgm:spPr/>
    </dgm:pt>
    <dgm:pt modelId="{607A1264-7E98-493E-BE90-A1038E2927AD}" type="pres">
      <dgm:prSet presAssocID="{050D26B6-0423-4688-8FCE-FC4FF664CD12}" presName="hierChild4" presStyleCnt="0"/>
      <dgm:spPr/>
    </dgm:pt>
    <dgm:pt modelId="{AC8A7FB5-5EB5-46C0-8F43-2464BD72C483}" type="pres">
      <dgm:prSet presAssocID="{5B389EE8-DD66-48AC-A116-EF0E93CA7D6B}" presName="Name10" presStyleLbl="parChTrans1D2" presStyleIdx="1" presStyleCnt="2"/>
      <dgm:spPr/>
    </dgm:pt>
    <dgm:pt modelId="{0FBADC13-9494-4606-815E-A29D0FC377DF}" type="pres">
      <dgm:prSet presAssocID="{E7C20F68-34F1-406B-A281-81C4A0BB2203}" presName="hierRoot2" presStyleCnt="0"/>
      <dgm:spPr/>
    </dgm:pt>
    <dgm:pt modelId="{916F4028-9A71-4ADB-9754-62C341C7F7BF}" type="pres">
      <dgm:prSet presAssocID="{E7C20F68-34F1-406B-A281-81C4A0BB2203}" presName="composite2" presStyleCnt="0"/>
      <dgm:spPr/>
    </dgm:pt>
    <dgm:pt modelId="{41113A1D-5E39-4B0F-A125-114833F827C5}" type="pres">
      <dgm:prSet presAssocID="{E7C20F68-34F1-406B-A281-81C4A0BB2203}" presName="background2" presStyleLbl="node2" presStyleIdx="1" presStyleCnt="2"/>
      <dgm:spPr/>
    </dgm:pt>
    <dgm:pt modelId="{E31C679D-6C32-4308-9112-CC5486E8F2A3}" type="pres">
      <dgm:prSet presAssocID="{E7C20F68-34F1-406B-A281-81C4A0BB220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C30521-A119-49B6-A359-5D4362296239}" type="pres">
      <dgm:prSet presAssocID="{E7C20F68-34F1-406B-A281-81C4A0BB2203}" presName="hierChild3" presStyleCnt="0"/>
      <dgm:spPr/>
    </dgm:pt>
  </dgm:ptLst>
  <dgm:cxnLst>
    <dgm:cxn modelId="{1BACED29-64F6-41FA-AA30-6310598CEFE7}" type="presOf" srcId="{DD0A63D2-0A45-48B5-8697-2BD65BEC378B}" destId="{DEE05A3A-4C5E-44DF-880F-7D5E57C59917}" srcOrd="0" destOrd="0" presId="urn:microsoft.com/office/officeart/2005/8/layout/hierarchy1"/>
    <dgm:cxn modelId="{382D4829-7951-4DE1-9B93-A0CF6A17A5CC}" type="presOf" srcId="{0B1E5534-BC97-4535-8A6F-745D5F54368E}" destId="{5A9A2851-C54C-460D-A2CB-E4D5C834DEF3}" srcOrd="0" destOrd="0" presId="urn:microsoft.com/office/officeart/2005/8/layout/hierarchy1"/>
    <dgm:cxn modelId="{505DE892-E1C1-4C3D-996F-BC54CE405177}" type="presOf" srcId="{49FE4096-47C6-4078-A6CB-0493AA052053}" destId="{9A41BC04-15A9-43D4-BAEC-EAD04DABC67A}" srcOrd="0" destOrd="0" presId="urn:microsoft.com/office/officeart/2005/8/layout/hierarchy1"/>
    <dgm:cxn modelId="{64196067-09E4-482D-97D7-70C9273679F8}" srcId="{FC2DDD31-A7DA-4752-BD9F-999A8730ED3D}" destId="{9E0129AD-CAE0-4629-AB75-C2CC0DA60C34}" srcOrd="0" destOrd="0" parTransId="{4918994C-9563-473A-A369-65420D825BE0}" sibTransId="{500BD9DA-E40C-45BE-A9E0-48B02F4ACF76}"/>
    <dgm:cxn modelId="{1BEECED6-791C-4006-8AE9-78B26AA04D42}" type="presOf" srcId="{5B389EE8-DD66-48AC-A116-EF0E93CA7D6B}" destId="{AC8A7FB5-5EB5-46C0-8F43-2464BD72C483}" srcOrd="0" destOrd="0" presId="urn:microsoft.com/office/officeart/2005/8/layout/hierarchy1"/>
    <dgm:cxn modelId="{665EBE04-FCE0-407B-8542-290D8BB0C68F}" srcId="{9E0129AD-CAE0-4629-AB75-C2CC0DA60C34}" destId="{BFE6B080-17BE-4C72-9BB7-8044F526068C}" srcOrd="0" destOrd="0" parTransId="{DD0A63D2-0A45-48B5-8697-2BD65BEC378B}" sibTransId="{AAE42A7F-4165-4997-9DC5-A31704C59E8F}"/>
    <dgm:cxn modelId="{AA1D3CFA-57D9-4E65-B136-611AD914D203}" type="presOf" srcId="{9E0129AD-CAE0-4629-AB75-C2CC0DA60C34}" destId="{E4392D48-3C94-4D9F-8F06-22FCF2B5817E}" srcOrd="0" destOrd="0" presId="urn:microsoft.com/office/officeart/2005/8/layout/hierarchy1"/>
    <dgm:cxn modelId="{BB6F8FB1-02DB-4D9E-A62E-1C10D806548F}" type="presOf" srcId="{050D26B6-0423-4688-8FCE-FC4FF664CD12}" destId="{F32AB0D3-ABD8-49E7-A34D-E699A750742E}" srcOrd="0" destOrd="0" presId="urn:microsoft.com/office/officeart/2005/8/layout/hierarchy1"/>
    <dgm:cxn modelId="{DB912B54-2190-437B-A493-66286D9FBFE7}" srcId="{9E0129AD-CAE0-4629-AB75-C2CC0DA60C34}" destId="{E7C20F68-34F1-406B-A281-81C4A0BB2203}" srcOrd="1" destOrd="0" parTransId="{5B389EE8-DD66-48AC-A116-EF0E93CA7D6B}" sibTransId="{0D706192-BFDF-4987-B779-F702E9F578C1}"/>
    <dgm:cxn modelId="{6D48D286-EDC2-4A10-8415-00A1185B7461}" type="presOf" srcId="{E7C20F68-34F1-406B-A281-81C4A0BB2203}" destId="{E31C679D-6C32-4308-9112-CC5486E8F2A3}" srcOrd="0" destOrd="0" presId="urn:microsoft.com/office/officeart/2005/8/layout/hierarchy1"/>
    <dgm:cxn modelId="{B407BA4C-7A41-4AC2-A223-404C6E26D49C}" srcId="{BFE6B080-17BE-4C72-9BB7-8044F526068C}" destId="{C71E69D3-8950-40A3-8087-38472316F778}" srcOrd="0" destOrd="0" parTransId="{49FE4096-47C6-4078-A6CB-0493AA052053}" sibTransId="{B3CB5640-0B52-485F-8F1B-70E552BDEE01}"/>
    <dgm:cxn modelId="{458B04A1-656B-4CFD-9F12-8A8719320256}" type="presOf" srcId="{BFE6B080-17BE-4C72-9BB7-8044F526068C}" destId="{5411063E-46D4-41D6-A10C-0A314073B7FC}" srcOrd="0" destOrd="0" presId="urn:microsoft.com/office/officeart/2005/8/layout/hierarchy1"/>
    <dgm:cxn modelId="{AE89DCD8-1CE1-4D5A-8CDE-6324C4252E84}" type="presOf" srcId="{FC2DDD31-A7DA-4752-BD9F-999A8730ED3D}" destId="{A9CDD179-E60B-4F0B-9734-EA8B3D479996}" srcOrd="0" destOrd="0" presId="urn:microsoft.com/office/officeart/2005/8/layout/hierarchy1"/>
    <dgm:cxn modelId="{CAB7089F-695B-4BD6-98B1-5D584D5ADEAE}" srcId="{BFE6B080-17BE-4C72-9BB7-8044F526068C}" destId="{050D26B6-0423-4688-8FCE-FC4FF664CD12}" srcOrd="1" destOrd="0" parTransId="{0B1E5534-BC97-4535-8A6F-745D5F54368E}" sibTransId="{2A67E81E-2308-4E87-AFAC-C4A3C5FC1769}"/>
    <dgm:cxn modelId="{4B4A0A07-CA3C-46A4-AD2E-4361A609E53B}" type="presOf" srcId="{C71E69D3-8950-40A3-8087-38472316F778}" destId="{EB153598-6129-4180-AC87-E01CA92B01E8}" srcOrd="0" destOrd="0" presId="urn:microsoft.com/office/officeart/2005/8/layout/hierarchy1"/>
    <dgm:cxn modelId="{6630123F-1BBE-4B33-BC37-F1CD9668634B}" type="presParOf" srcId="{A9CDD179-E60B-4F0B-9734-EA8B3D479996}" destId="{1E6CD566-0E37-4DF2-A50C-AA9185049659}" srcOrd="0" destOrd="0" presId="urn:microsoft.com/office/officeart/2005/8/layout/hierarchy1"/>
    <dgm:cxn modelId="{7B724A8B-03D7-4B03-8C49-01CA84A46D94}" type="presParOf" srcId="{1E6CD566-0E37-4DF2-A50C-AA9185049659}" destId="{6003555A-E5EF-441D-A0EB-ECDD79345677}" srcOrd="0" destOrd="0" presId="urn:microsoft.com/office/officeart/2005/8/layout/hierarchy1"/>
    <dgm:cxn modelId="{1F3B60E6-D639-4770-AF0E-BC1919097184}" type="presParOf" srcId="{6003555A-E5EF-441D-A0EB-ECDD79345677}" destId="{93D12792-BE5C-4B6E-842C-7023694E940E}" srcOrd="0" destOrd="0" presId="urn:microsoft.com/office/officeart/2005/8/layout/hierarchy1"/>
    <dgm:cxn modelId="{3A9D2DEE-3363-4E1A-92B9-B270340A5480}" type="presParOf" srcId="{6003555A-E5EF-441D-A0EB-ECDD79345677}" destId="{E4392D48-3C94-4D9F-8F06-22FCF2B5817E}" srcOrd="1" destOrd="0" presId="urn:microsoft.com/office/officeart/2005/8/layout/hierarchy1"/>
    <dgm:cxn modelId="{079ED79D-9097-442D-9469-64DA8BAA6613}" type="presParOf" srcId="{1E6CD566-0E37-4DF2-A50C-AA9185049659}" destId="{A55FD41F-FD94-4A8E-B117-CBEEDE53D08B}" srcOrd="1" destOrd="0" presId="urn:microsoft.com/office/officeart/2005/8/layout/hierarchy1"/>
    <dgm:cxn modelId="{B3509874-C92F-4A00-AB1D-13D2D5F0A3EA}" type="presParOf" srcId="{A55FD41F-FD94-4A8E-B117-CBEEDE53D08B}" destId="{DEE05A3A-4C5E-44DF-880F-7D5E57C59917}" srcOrd="0" destOrd="0" presId="urn:microsoft.com/office/officeart/2005/8/layout/hierarchy1"/>
    <dgm:cxn modelId="{4C221959-FC3E-43A2-AD0F-0623241D7A5D}" type="presParOf" srcId="{A55FD41F-FD94-4A8E-B117-CBEEDE53D08B}" destId="{64205857-0D8E-4269-93BD-DCE36BD80C70}" srcOrd="1" destOrd="0" presId="urn:microsoft.com/office/officeart/2005/8/layout/hierarchy1"/>
    <dgm:cxn modelId="{3123C663-DBF9-4298-BE56-A7B2DCA6595B}" type="presParOf" srcId="{64205857-0D8E-4269-93BD-DCE36BD80C70}" destId="{A57C1FD1-29BE-4E05-8426-298462153C00}" srcOrd="0" destOrd="0" presId="urn:microsoft.com/office/officeart/2005/8/layout/hierarchy1"/>
    <dgm:cxn modelId="{A81C1E80-4A14-45CA-A69D-8DE31D6CA38F}" type="presParOf" srcId="{A57C1FD1-29BE-4E05-8426-298462153C00}" destId="{9258E652-178C-438C-99A3-05A29EE19CDC}" srcOrd="0" destOrd="0" presId="urn:microsoft.com/office/officeart/2005/8/layout/hierarchy1"/>
    <dgm:cxn modelId="{F080BD98-236E-4EDD-969E-FCEC8A9DAE83}" type="presParOf" srcId="{A57C1FD1-29BE-4E05-8426-298462153C00}" destId="{5411063E-46D4-41D6-A10C-0A314073B7FC}" srcOrd="1" destOrd="0" presId="urn:microsoft.com/office/officeart/2005/8/layout/hierarchy1"/>
    <dgm:cxn modelId="{7D2A3F7F-D5B7-496A-AFE5-D34C6F5302A7}" type="presParOf" srcId="{64205857-0D8E-4269-93BD-DCE36BD80C70}" destId="{426F08E5-DCD5-41F3-8337-3A3BE5055B19}" srcOrd="1" destOrd="0" presId="urn:microsoft.com/office/officeart/2005/8/layout/hierarchy1"/>
    <dgm:cxn modelId="{012A0C5C-D46E-4CAA-A346-19025069C00C}" type="presParOf" srcId="{426F08E5-DCD5-41F3-8337-3A3BE5055B19}" destId="{9A41BC04-15A9-43D4-BAEC-EAD04DABC67A}" srcOrd="0" destOrd="0" presId="urn:microsoft.com/office/officeart/2005/8/layout/hierarchy1"/>
    <dgm:cxn modelId="{9BEA93D7-1A9A-4237-ADF6-99D4C64CF094}" type="presParOf" srcId="{426F08E5-DCD5-41F3-8337-3A3BE5055B19}" destId="{F959E0A5-B96E-4BF3-A3AC-3FBC8A288DA3}" srcOrd="1" destOrd="0" presId="urn:microsoft.com/office/officeart/2005/8/layout/hierarchy1"/>
    <dgm:cxn modelId="{2311AD39-33AC-48E0-92AD-0A5217E01ABB}" type="presParOf" srcId="{F959E0A5-B96E-4BF3-A3AC-3FBC8A288DA3}" destId="{77EC3A37-21FC-41F3-8059-1040BB896666}" srcOrd="0" destOrd="0" presId="urn:microsoft.com/office/officeart/2005/8/layout/hierarchy1"/>
    <dgm:cxn modelId="{4189A3B6-77C2-4C20-B3E9-9E6A18BD1BF9}" type="presParOf" srcId="{77EC3A37-21FC-41F3-8059-1040BB896666}" destId="{673FDF0D-6515-4112-8F53-C9022BA7BD01}" srcOrd="0" destOrd="0" presId="urn:microsoft.com/office/officeart/2005/8/layout/hierarchy1"/>
    <dgm:cxn modelId="{17C76D09-C8A6-4905-8B29-E50A00866FBF}" type="presParOf" srcId="{77EC3A37-21FC-41F3-8059-1040BB896666}" destId="{EB153598-6129-4180-AC87-E01CA92B01E8}" srcOrd="1" destOrd="0" presId="urn:microsoft.com/office/officeart/2005/8/layout/hierarchy1"/>
    <dgm:cxn modelId="{E45DC659-A5AB-42DF-AD42-4E634AEAE58F}" type="presParOf" srcId="{F959E0A5-B96E-4BF3-A3AC-3FBC8A288DA3}" destId="{732A48C0-03C2-4276-8C02-07D2F6ED2146}" srcOrd="1" destOrd="0" presId="urn:microsoft.com/office/officeart/2005/8/layout/hierarchy1"/>
    <dgm:cxn modelId="{FC8AA99E-0F1F-4255-8678-2B2BA9E22844}" type="presParOf" srcId="{426F08E5-DCD5-41F3-8337-3A3BE5055B19}" destId="{5A9A2851-C54C-460D-A2CB-E4D5C834DEF3}" srcOrd="2" destOrd="0" presId="urn:microsoft.com/office/officeart/2005/8/layout/hierarchy1"/>
    <dgm:cxn modelId="{1067B102-A49D-4D04-8A91-E07A734E54D6}" type="presParOf" srcId="{426F08E5-DCD5-41F3-8337-3A3BE5055B19}" destId="{12753582-55F4-4545-B28C-0E81C3DD86BD}" srcOrd="3" destOrd="0" presId="urn:microsoft.com/office/officeart/2005/8/layout/hierarchy1"/>
    <dgm:cxn modelId="{CF40B029-57FE-4457-8FA7-4D8A62870602}" type="presParOf" srcId="{12753582-55F4-4545-B28C-0E81C3DD86BD}" destId="{B7E4C6BC-0CB0-4B82-86BE-B047D90D1723}" srcOrd="0" destOrd="0" presId="urn:microsoft.com/office/officeart/2005/8/layout/hierarchy1"/>
    <dgm:cxn modelId="{AB580406-BFCD-43F3-A879-8029FD8771D6}" type="presParOf" srcId="{B7E4C6BC-0CB0-4B82-86BE-B047D90D1723}" destId="{4EBAF341-2ED3-4C2B-9ED6-923B8A81A6F2}" srcOrd="0" destOrd="0" presId="urn:microsoft.com/office/officeart/2005/8/layout/hierarchy1"/>
    <dgm:cxn modelId="{FF858721-B967-43F9-B95B-1BD6F36A4FDC}" type="presParOf" srcId="{B7E4C6BC-0CB0-4B82-86BE-B047D90D1723}" destId="{F32AB0D3-ABD8-49E7-A34D-E699A750742E}" srcOrd="1" destOrd="0" presId="urn:microsoft.com/office/officeart/2005/8/layout/hierarchy1"/>
    <dgm:cxn modelId="{B1120BD7-163E-4841-A729-67CCC362746D}" type="presParOf" srcId="{12753582-55F4-4545-B28C-0E81C3DD86BD}" destId="{607A1264-7E98-493E-BE90-A1038E2927AD}" srcOrd="1" destOrd="0" presId="urn:microsoft.com/office/officeart/2005/8/layout/hierarchy1"/>
    <dgm:cxn modelId="{E6CBFA0C-06FE-4F9D-9E25-1A1552AD6924}" type="presParOf" srcId="{A55FD41F-FD94-4A8E-B117-CBEEDE53D08B}" destId="{AC8A7FB5-5EB5-46C0-8F43-2464BD72C483}" srcOrd="2" destOrd="0" presId="urn:microsoft.com/office/officeart/2005/8/layout/hierarchy1"/>
    <dgm:cxn modelId="{32E56483-63DD-43DE-8A86-B483F15F8E4A}" type="presParOf" srcId="{A55FD41F-FD94-4A8E-B117-CBEEDE53D08B}" destId="{0FBADC13-9494-4606-815E-A29D0FC377DF}" srcOrd="3" destOrd="0" presId="urn:microsoft.com/office/officeart/2005/8/layout/hierarchy1"/>
    <dgm:cxn modelId="{ACB4D0EA-BDAE-4B8D-B8B9-BEDC75C18DE2}" type="presParOf" srcId="{0FBADC13-9494-4606-815E-A29D0FC377DF}" destId="{916F4028-9A71-4ADB-9754-62C341C7F7BF}" srcOrd="0" destOrd="0" presId="urn:microsoft.com/office/officeart/2005/8/layout/hierarchy1"/>
    <dgm:cxn modelId="{379C92B2-0777-464A-8FA0-9AE4C84B87D8}" type="presParOf" srcId="{916F4028-9A71-4ADB-9754-62C341C7F7BF}" destId="{41113A1D-5E39-4B0F-A125-114833F827C5}" srcOrd="0" destOrd="0" presId="urn:microsoft.com/office/officeart/2005/8/layout/hierarchy1"/>
    <dgm:cxn modelId="{8468487B-E961-47DA-8C3D-A6D54A76AA14}" type="presParOf" srcId="{916F4028-9A71-4ADB-9754-62C341C7F7BF}" destId="{E31C679D-6C32-4308-9112-CC5486E8F2A3}" srcOrd="1" destOrd="0" presId="urn:microsoft.com/office/officeart/2005/8/layout/hierarchy1"/>
    <dgm:cxn modelId="{F27C3DDE-74CB-4597-8405-EC31217B27FB}" type="presParOf" srcId="{0FBADC13-9494-4606-815E-A29D0FC377DF}" destId="{05C30521-A119-49B6-A359-5D436229623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974EF-A602-4D95-824B-948153E1510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922CFC-398E-4387-A0A3-2FB4759735EA}">
      <dgm:prSet phldrT="[Текст]"/>
      <dgm:spPr/>
      <dgm:t>
        <a:bodyPr/>
        <a:lstStyle/>
        <a:p>
          <a:r>
            <a:rPr lang="ru-RU" dirty="0" smtClean="0"/>
            <a:t>Экономические показатели ­  Материальная база</a:t>
          </a:r>
          <a:endParaRPr lang="ru-RU" dirty="0"/>
        </a:p>
      </dgm:t>
    </dgm:pt>
    <dgm:pt modelId="{08D129EA-A8D9-4EF6-AE3B-7297692C8629}" type="parTrans" cxnId="{F6CCA164-F61E-4133-986F-B88A89BD212F}">
      <dgm:prSet/>
      <dgm:spPr/>
      <dgm:t>
        <a:bodyPr/>
        <a:lstStyle/>
        <a:p>
          <a:endParaRPr lang="ru-RU"/>
        </a:p>
      </dgm:t>
    </dgm:pt>
    <dgm:pt modelId="{E6755271-B975-40EC-82B9-A384B37B67D1}" type="sibTrans" cxnId="{F6CCA164-F61E-4133-986F-B88A89BD212F}">
      <dgm:prSet/>
      <dgm:spPr/>
      <dgm:t>
        <a:bodyPr/>
        <a:lstStyle/>
        <a:p>
          <a:endParaRPr lang="ru-RU"/>
        </a:p>
      </dgm:t>
    </dgm:pt>
    <dgm:pt modelId="{C1EBE65A-DC5F-4DE7-B624-82AAD14A8521}">
      <dgm:prSet phldrT="[Текст]"/>
      <dgm:spPr/>
      <dgm:t>
        <a:bodyPr/>
        <a:lstStyle/>
        <a:p>
          <a:r>
            <a:rPr lang="ru-RU" dirty="0" smtClean="0"/>
            <a:t>Бухгалтерский учет</a:t>
          </a:r>
          <a:endParaRPr lang="ru-RU" dirty="0"/>
        </a:p>
      </dgm:t>
    </dgm:pt>
    <dgm:pt modelId="{4695558A-20B4-400B-9A1B-BD55BFD8DA36}" type="parTrans" cxnId="{7BC0B5FC-A46D-41DF-AE33-0F3056065D04}">
      <dgm:prSet/>
      <dgm:spPr/>
      <dgm:t>
        <a:bodyPr/>
        <a:lstStyle/>
        <a:p>
          <a:endParaRPr lang="ru-RU"/>
        </a:p>
      </dgm:t>
    </dgm:pt>
    <dgm:pt modelId="{510FA023-B355-4B19-9E97-5E8F7D9C01D8}" type="sibTrans" cxnId="{7BC0B5FC-A46D-41DF-AE33-0F3056065D04}">
      <dgm:prSet/>
      <dgm:spPr/>
      <dgm:t>
        <a:bodyPr/>
        <a:lstStyle/>
        <a:p>
          <a:endParaRPr lang="ru-RU"/>
        </a:p>
      </dgm:t>
    </dgm:pt>
    <dgm:pt modelId="{4DF389E8-11BC-49E2-A767-97431F351FD8}">
      <dgm:prSet phldrT="[Текст]"/>
      <dgm:spPr/>
      <dgm:t>
        <a:bodyPr/>
        <a:lstStyle/>
        <a:p>
          <a:r>
            <a:rPr lang="ru-RU" dirty="0" smtClean="0"/>
            <a:t>Кадры</a:t>
          </a:r>
          <a:endParaRPr lang="ru-RU" dirty="0"/>
        </a:p>
      </dgm:t>
    </dgm:pt>
    <dgm:pt modelId="{540ADA89-A06E-4681-9A2B-0930F1DC42AD}" type="parTrans" cxnId="{929864AE-2E75-4857-956A-4A0DDFED7EE1}">
      <dgm:prSet/>
      <dgm:spPr/>
      <dgm:t>
        <a:bodyPr/>
        <a:lstStyle/>
        <a:p>
          <a:endParaRPr lang="ru-RU"/>
        </a:p>
      </dgm:t>
    </dgm:pt>
    <dgm:pt modelId="{7387619D-321D-4CAC-964C-6AFBBA3BA678}" type="sibTrans" cxnId="{929864AE-2E75-4857-956A-4A0DDFED7EE1}">
      <dgm:prSet/>
      <dgm:spPr/>
      <dgm:t>
        <a:bodyPr/>
        <a:lstStyle/>
        <a:p>
          <a:endParaRPr lang="ru-RU"/>
        </a:p>
      </dgm:t>
    </dgm:pt>
    <dgm:pt modelId="{B288FC87-7105-4D6A-8341-0C25EE3D8405}">
      <dgm:prSet phldrT="[Текст]"/>
      <dgm:spPr/>
      <dgm:t>
        <a:bodyPr/>
        <a:lstStyle/>
        <a:p>
          <a:r>
            <a:rPr lang="ru-RU" dirty="0" smtClean="0"/>
            <a:t>Кадровый учет</a:t>
          </a:r>
          <a:endParaRPr lang="ru-RU" dirty="0"/>
        </a:p>
      </dgm:t>
    </dgm:pt>
    <dgm:pt modelId="{691FC4CD-033D-40F3-ABE0-018D55E2C65D}" type="parTrans" cxnId="{21639CC3-72E0-4AD4-A44F-D7F4E20331E8}">
      <dgm:prSet/>
      <dgm:spPr/>
      <dgm:t>
        <a:bodyPr/>
        <a:lstStyle/>
        <a:p>
          <a:endParaRPr lang="ru-RU"/>
        </a:p>
      </dgm:t>
    </dgm:pt>
    <dgm:pt modelId="{AB4D14E3-AEF8-4B62-BFE6-638F2DFD471E}" type="sibTrans" cxnId="{21639CC3-72E0-4AD4-A44F-D7F4E20331E8}">
      <dgm:prSet/>
      <dgm:spPr/>
      <dgm:t>
        <a:bodyPr/>
        <a:lstStyle/>
        <a:p>
          <a:endParaRPr lang="ru-RU"/>
        </a:p>
      </dgm:t>
    </dgm:pt>
    <dgm:pt modelId="{21237C01-DC6D-4A3D-A7E3-94591D7FAEF5}" type="pres">
      <dgm:prSet presAssocID="{57F974EF-A602-4D95-824B-948153E151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A4BE66-5757-41D6-AE38-F54CFC860D9A}" type="pres">
      <dgm:prSet presAssocID="{57F974EF-A602-4D95-824B-948153E15103}" presName="tSp" presStyleCnt="0"/>
      <dgm:spPr/>
    </dgm:pt>
    <dgm:pt modelId="{A4179BDC-8326-4100-A456-2758AD08AA49}" type="pres">
      <dgm:prSet presAssocID="{57F974EF-A602-4D95-824B-948153E15103}" presName="bSp" presStyleCnt="0"/>
      <dgm:spPr/>
    </dgm:pt>
    <dgm:pt modelId="{8F8EC0B3-7D24-43B8-96E6-5AA6C45DE75A}" type="pres">
      <dgm:prSet presAssocID="{57F974EF-A602-4D95-824B-948153E15103}" presName="process" presStyleCnt="0"/>
      <dgm:spPr/>
    </dgm:pt>
    <dgm:pt modelId="{ED8F505B-3C72-42C3-B8A2-81B7CBA50F17}" type="pres">
      <dgm:prSet presAssocID="{E8922CFC-398E-4387-A0A3-2FB4759735EA}" presName="composite1" presStyleCnt="0"/>
      <dgm:spPr/>
    </dgm:pt>
    <dgm:pt modelId="{81890757-83DD-4659-A22C-13395CF8646E}" type="pres">
      <dgm:prSet presAssocID="{E8922CFC-398E-4387-A0A3-2FB4759735EA}" presName="dummyNode1" presStyleLbl="node1" presStyleIdx="0" presStyleCnt="2"/>
      <dgm:spPr/>
    </dgm:pt>
    <dgm:pt modelId="{79929C64-EAEB-4AB2-88C1-A828EB7E4CC6}" type="pres">
      <dgm:prSet presAssocID="{E8922CFC-398E-4387-A0A3-2FB4759735EA}" presName="childNode1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798EA6-BA07-4D78-9459-A19FEE00CDB6}" type="pres">
      <dgm:prSet presAssocID="{E8922CFC-398E-4387-A0A3-2FB4759735EA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F44B4-38D2-41F3-BA90-2E2558D8E4E7}" type="pres">
      <dgm:prSet presAssocID="{E8922CFC-398E-4387-A0A3-2FB4759735EA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328CA-D298-404B-AA4D-29305C2646A8}" type="pres">
      <dgm:prSet presAssocID="{E8922CFC-398E-4387-A0A3-2FB4759735EA}" presName="connSite1" presStyleCnt="0"/>
      <dgm:spPr/>
    </dgm:pt>
    <dgm:pt modelId="{7D1E53BF-4C4B-4C9F-A07B-6CB22DD52AEB}" type="pres">
      <dgm:prSet presAssocID="{E6755271-B975-40EC-82B9-A384B37B67D1}" presName="Name9" presStyleLbl="sibTrans2D1" presStyleIdx="0" presStyleCnt="1"/>
      <dgm:spPr/>
      <dgm:t>
        <a:bodyPr/>
        <a:lstStyle/>
        <a:p>
          <a:endParaRPr lang="ru-RU"/>
        </a:p>
      </dgm:t>
    </dgm:pt>
    <dgm:pt modelId="{FAD7000A-B42E-4E20-91E9-C01E47BE3906}" type="pres">
      <dgm:prSet presAssocID="{4DF389E8-11BC-49E2-A767-97431F351FD8}" presName="composite2" presStyleCnt="0"/>
      <dgm:spPr/>
    </dgm:pt>
    <dgm:pt modelId="{850639D2-FD05-4576-9F44-08BBD61B24A7}" type="pres">
      <dgm:prSet presAssocID="{4DF389E8-11BC-49E2-A767-97431F351FD8}" presName="dummyNode2" presStyleLbl="node1" presStyleIdx="0" presStyleCnt="2"/>
      <dgm:spPr/>
    </dgm:pt>
    <dgm:pt modelId="{FC23664C-4544-43C5-9F75-92B5FD30AF93}" type="pres">
      <dgm:prSet presAssocID="{4DF389E8-11BC-49E2-A767-97431F351FD8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F62CF-774D-4152-BEDA-3B69C5690B1C}" type="pres">
      <dgm:prSet presAssocID="{4DF389E8-11BC-49E2-A767-97431F351FD8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100AF0-98C3-4153-9600-08262F20DE2D}" type="pres">
      <dgm:prSet presAssocID="{4DF389E8-11BC-49E2-A767-97431F351FD8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6ABBA-F536-4EFC-9BDD-9CD594DE7FEB}" type="pres">
      <dgm:prSet presAssocID="{4DF389E8-11BC-49E2-A767-97431F351FD8}" presName="connSite2" presStyleCnt="0"/>
      <dgm:spPr/>
    </dgm:pt>
  </dgm:ptLst>
  <dgm:cxnLst>
    <dgm:cxn modelId="{A058C29D-E9E4-4412-A5A7-A990BE1E1BE6}" type="presOf" srcId="{E8922CFC-398E-4387-A0A3-2FB4759735EA}" destId="{FBCF44B4-38D2-41F3-BA90-2E2558D8E4E7}" srcOrd="0" destOrd="0" presId="urn:microsoft.com/office/officeart/2005/8/layout/hProcess4"/>
    <dgm:cxn modelId="{F6CCA164-F61E-4133-986F-B88A89BD212F}" srcId="{57F974EF-A602-4D95-824B-948153E15103}" destId="{E8922CFC-398E-4387-A0A3-2FB4759735EA}" srcOrd="0" destOrd="0" parTransId="{08D129EA-A8D9-4EF6-AE3B-7297692C8629}" sibTransId="{E6755271-B975-40EC-82B9-A384B37B67D1}"/>
    <dgm:cxn modelId="{7A9095B9-CAEB-4D1E-A862-7148C75667A5}" type="presOf" srcId="{C1EBE65A-DC5F-4DE7-B624-82AAD14A8521}" destId="{79929C64-EAEB-4AB2-88C1-A828EB7E4CC6}" srcOrd="0" destOrd="0" presId="urn:microsoft.com/office/officeart/2005/8/layout/hProcess4"/>
    <dgm:cxn modelId="{55AFBBE5-B8D5-48F0-91C2-3AE7C5C6A2E7}" type="presOf" srcId="{57F974EF-A602-4D95-824B-948153E15103}" destId="{21237C01-DC6D-4A3D-A7E3-94591D7FAEF5}" srcOrd="0" destOrd="0" presId="urn:microsoft.com/office/officeart/2005/8/layout/hProcess4"/>
    <dgm:cxn modelId="{182C500A-6F08-4C25-8E5C-2196C3D2889C}" type="presOf" srcId="{4DF389E8-11BC-49E2-A767-97431F351FD8}" destId="{49100AF0-98C3-4153-9600-08262F20DE2D}" srcOrd="0" destOrd="0" presId="urn:microsoft.com/office/officeart/2005/8/layout/hProcess4"/>
    <dgm:cxn modelId="{21639CC3-72E0-4AD4-A44F-D7F4E20331E8}" srcId="{4DF389E8-11BC-49E2-A767-97431F351FD8}" destId="{B288FC87-7105-4D6A-8341-0C25EE3D8405}" srcOrd="0" destOrd="0" parTransId="{691FC4CD-033D-40F3-ABE0-018D55E2C65D}" sibTransId="{AB4D14E3-AEF8-4B62-BFE6-638F2DFD471E}"/>
    <dgm:cxn modelId="{929864AE-2E75-4857-956A-4A0DDFED7EE1}" srcId="{57F974EF-A602-4D95-824B-948153E15103}" destId="{4DF389E8-11BC-49E2-A767-97431F351FD8}" srcOrd="1" destOrd="0" parTransId="{540ADA89-A06E-4681-9A2B-0930F1DC42AD}" sibTransId="{7387619D-321D-4CAC-964C-6AFBBA3BA678}"/>
    <dgm:cxn modelId="{3D35506C-0456-4372-8703-CE3436175BFA}" type="presOf" srcId="{B288FC87-7105-4D6A-8341-0C25EE3D8405}" destId="{FC23664C-4544-43C5-9F75-92B5FD30AF93}" srcOrd="0" destOrd="0" presId="urn:microsoft.com/office/officeart/2005/8/layout/hProcess4"/>
    <dgm:cxn modelId="{7BC0B5FC-A46D-41DF-AE33-0F3056065D04}" srcId="{E8922CFC-398E-4387-A0A3-2FB4759735EA}" destId="{C1EBE65A-DC5F-4DE7-B624-82AAD14A8521}" srcOrd="0" destOrd="0" parTransId="{4695558A-20B4-400B-9A1B-BD55BFD8DA36}" sibTransId="{510FA023-B355-4B19-9E97-5E8F7D9C01D8}"/>
    <dgm:cxn modelId="{2C495CB1-E70A-4224-85A2-D4764F40133F}" type="presOf" srcId="{C1EBE65A-DC5F-4DE7-B624-82AAD14A8521}" destId="{64798EA6-BA07-4D78-9459-A19FEE00CDB6}" srcOrd="1" destOrd="0" presId="urn:microsoft.com/office/officeart/2005/8/layout/hProcess4"/>
    <dgm:cxn modelId="{1A5589A2-8E50-42DE-BE38-626E98B7B9A8}" type="presOf" srcId="{B288FC87-7105-4D6A-8341-0C25EE3D8405}" destId="{569F62CF-774D-4152-BEDA-3B69C5690B1C}" srcOrd="1" destOrd="0" presId="urn:microsoft.com/office/officeart/2005/8/layout/hProcess4"/>
    <dgm:cxn modelId="{79E23425-6DEB-455B-B569-E6D23BF50A82}" type="presOf" srcId="{E6755271-B975-40EC-82B9-A384B37B67D1}" destId="{7D1E53BF-4C4B-4C9F-A07B-6CB22DD52AEB}" srcOrd="0" destOrd="0" presId="urn:microsoft.com/office/officeart/2005/8/layout/hProcess4"/>
    <dgm:cxn modelId="{93DC1CBB-ED1C-4429-B377-AA555240629E}" type="presParOf" srcId="{21237C01-DC6D-4A3D-A7E3-94591D7FAEF5}" destId="{40A4BE66-5757-41D6-AE38-F54CFC860D9A}" srcOrd="0" destOrd="0" presId="urn:microsoft.com/office/officeart/2005/8/layout/hProcess4"/>
    <dgm:cxn modelId="{4AA64E93-BBD7-4F64-8ADC-D886BD054287}" type="presParOf" srcId="{21237C01-DC6D-4A3D-A7E3-94591D7FAEF5}" destId="{A4179BDC-8326-4100-A456-2758AD08AA49}" srcOrd="1" destOrd="0" presId="urn:microsoft.com/office/officeart/2005/8/layout/hProcess4"/>
    <dgm:cxn modelId="{661E2082-B70C-43BF-B6FC-21BAA82B18AD}" type="presParOf" srcId="{21237C01-DC6D-4A3D-A7E3-94591D7FAEF5}" destId="{8F8EC0B3-7D24-43B8-96E6-5AA6C45DE75A}" srcOrd="2" destOrd="0" presId="urn:microsoft.com/office/officeart/2005/8/layout/hProcess4"/>
    <dgm:cxn modelId="{F25A5F4E-9F14-42E4-8341-7666B6FF497D}" type="presParOf" srcId="{8F8EC0B3-7D24-43B8-96E6-5AA6C45DE75A}" destId="{ED8F505B-3C72-42C3-B8A2-81B7CBA50F17}" srcOrd="0" destOrd="0" presId="urn:microsoft.com/office/officeart/2005/8/layout/hProcess4"/>
    <dgm:cxn modelId="{CB2E9D37-8D45-4ED9-8AE8-DE1B3745CAA2}" type="presParOf" srcId="{ED8F505B-3C72-42C3-B8A2-81B7CBA50F17}" destId="{81890757-83DD-4659-A22C-13395CF8646E}" srcOrd="0" destOrd="0" presId="urn:microsoft.com/office/officeart/2005/8/layout/hProcess4"/>
    <dgm:cxn modelId="{9C4E9AE6-7AE9-408F-893D-54B3FCCC7808}" type="presParOf" srcId="{ED8F505B-3C72-42C3-B8A2-81B7CBA50F17}" destId="{79929C64-EAEB-4AB2-88C1-A828EB7E4CC6}" srcOrd="1" destOrd="0" presId="urn:microsoft.com/office/officeart/2005/8/layout/hProcess4"/>
    <dgm:cxn modelId="{2BFD6D49-B89C-47EE-BD02-CC839FEDD5D0}" type="presParOf" srcId="{ED8F505B-3C72-42C3-B8A2-81B7CBA50F17}" destId="{64798EA6-BA07-4D78-9459-A19FEE00CDB6}" srcOrd="2" destOrd="0" presId="urn:microsoft.com/office/officeart/2005/8/layout/hProcess4"/>
    <dgm:cxn modelId="{625C20C4-30FB-453F-B144-C802E936DBFF}" type="presParOf" srcId="{ED8F505B-3C72-42C3-B8A2-81B7CBA50F17}" destId="{FBCF44B4-38D2-41F3-BA90-2E2558D8E4E7}" srcOrd="3" destOrd="0" presId="urn:microsoft.com/office/officeart/2005/8/layout/hProcess4"/>
    <dgm:cxn modelId="{D4A8E9D8-BF77-4004-B986-CCB69B5F7E19}" type="presParOf" srcId="{ED8F505B-3C72-42C3-B8A2-81B7CBA50F17}" destId="{A45328CA-D298-404B-AA4D-29305C2646A8}" srcOrd="4" destOrd="0" presId="urn:microsoft.com/office/officeart/2005/8/layout/hProcess4"/>
    <dgm:cxn modelId="{FC1AE436-6595-4FFC-B699-32CC82AD916C}" type="presParOf" srcId="{8F8EC0B3-7D24-43B8-96E6-5AA6C45DE75A}" destId="{7D1E53BF-4C4B-4C9F-A07B-6CB22DD52AEB}" srcOrd="1" destOrd="0" presId="urn:microsoft.com/office/officeart/2005/8/layout/hProcess4"/>
    <dgm:cxn modelId="{4620F475-85D9-48E4-AD18-15A957B4288A}" type="presParOf" srcId="{8F8EC0B3-7D24-43B8-96E6-5AA6C45DE75A}" destId="{FAD7000A-B42E-4E20-91E9-C01E47BE3906}" srcOrd="2" destOrd="0" presId="urn:microsoft.com/office/officeart/2005/8/layout/hProcess4"/>
    <dgm:cxn modelId="{2D168100-A78B-4C8E-AF92-5931613D76EA}" type="presParOf" srcId="{FAD7000A-B42E-4E20-91E9-C01E47BE3906}" destId="{850639D2-FD05-4576-9F44-08BBD61B24A7}" srcOrd="0" destOrd="0" presId="urn:microsoft.com/office/officeart/2005/8/layout/hProcess4"/>
    <dgm:cxn modelId="{B0D2694A-4C42-4636-822F-51D5AB742C5A}" type="presParOf" srcId="{FAD7000A-B42E-4E20-91E9-C01E47BE3906}" destId="{FC23664C-4544-43C5-9F75-92B5FD30AF93}" srcOrd="1" destOrd="0" presId="urn:microsoft.com/office/officeart/2005/8/layout/hProcess4"/>
    <dgm:cxn modelId="{1E945166-A830-4E3A-9AAD-79E2BABF8D88}" type="presParOf" srcId="{FAD7000A-B42E-4E20-91E9-C01E47BE3906}" destId="{569F62CF-774D-4152-BEDA-3B69C5690B1C}" srcOrd="2" destOrd="0" presId="urn:microsoft.com/office/officeart/2005/8/layout/hProcess4"/>
    <dgm:cxn modelId="{1424464E-8469-419F-A572-A2627F335745}" type="presParOf" srcId="{FAD7000A-B42E-4E20-91E9-C01E47BE3906}" destId="{49100AF0-98C3-4153-9600-08262F20DE2D}" srcOrd="3" destOrd="0" presId="urn:microsoft.com/office/officeart/2005/8/layout/hProcess4"/>
    <dgm:cxn modelId="{8A274A3D-538C-4DE7-AD67-3E983422CE29}" type="presParOf" srcId="{FAD7000A-B42E-4E20-91E9-C01E47BE3906}" destId="{A916ABBA-F536-4EFC-9BDD-9CD594DE7FE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DD82A1-80DA-4B36-A68B-B1927BBFF5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1CC3FA-7B9A-4B5B-AC63-986060520F04}">
      <dgm:prSet phldrT="[Текст]"/>
      <dgm:spPr/>
      <dgm:t>
        <a:bodyPr/>
        <a:lstStyle/>
        <a:p>
          <a:r>
            <a:rPr lang="ru-RU" dirty="0" smtClean="0"/>
            <a:t>Учреждения</a:t>
          </a:r>
          <a:endParaRPr lang="ru-RU" dirty="0"/>
        </a:p>
      </dgm:t>
    </dgm:pt>
    <dgm:pt modelId="{A7D522BE-686D-488B-9794-FB41B14CD9BA}" type="parTrans" cxnId="{EF4EACF9-8E3A-4AE5-9013-7E6749A4799F}">
      <dgm:prSet/>
      <dgm:spPr/>
      <dgm:t>
        <a:bodyPr/>
        <a:lstStyle/>
        <a:p>
          <a:endParaRPr lang="ru-RU"/>
        </a:p>
      </dgm:t>
    </dgm:pt>
    <dgm:pt modelId="{4BA8F794-AECA-4112-A455-C016F5DB70D2}" type="sibTrans" cxnId="{EF4EACF9-8E3A-4AE5-9013-7E6749A4799F}">
      <dgm:prSet/>
      <dgm:spPr/>
      <dgm:t>
        <a:bodyPr/>
        <a:lstStyle/>
        <a:p>
          <a:endParaRPr lang="ru-RU"/>
        </a:p>
      </dgm:t>
    </dgm:pt>
    <dgm:pt modelId="{76D89F89-7FBA-421C-BB33-149C83F817E3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Автоматизация закупочной деятельности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4F7BAE1-1918-4AAB-AD8E-C9D610B02B22}" type="parTrans" cxnId="{D6BF9645-AFB3-4C0A-9F04-E81917C9FBB0}">
      <dgm:prSet/>
      <dgm:spPr/>
      <dgm:t>
        <a:bodyPr/>
        <a:lstStyle/>
        <a:p>
          <a:endParaRPr lang="ru-RU"/>
        </a:p>
      </dgm:t>
    </dgm:pt>
    <dgm:pt modelId="{A5CB328C-B572-4E42-A45A-193D79A59740}" type="sibTrans" cxnId="{D6BF9645-AFB3-4C0A-9F04-E81917C9FBB0}">
      <dgm:prSet/>
      <dgm:spPr/>
      <dgm:t>
        <a:bodyPr/>
        <a:lstStyle/>
        <a:p>
          <a:endParaRPr lang="ru-RU"/>
        </a:p>
      </dgm:t>
    </dgm:pt>
    <dgm:pt modelId="{7CA9EB0D-BEB5-40A8-9DF9-7E6AF03635F4}">
      <dgm:prSet/>
      <dgm:spPr/>
      <dgm:t>
        <a:bodyPr/>
        <a:lstStyle/>
        <a:p>
          <a:r>
            <a:rPr lang="ru-RU" dirty="0" smtClean="0"/>
            <a:t>Руководитель ГРБС</a:t>
          </a:r>
          <a:endParaRPr lang="ru-RU" dirty="0"/>
        </a:p>
      </dgm:t>
    </dgm:pt>
    <dgm:pt modelId="{2A35222D-3823-4038-B3B1-B8EDC763472C}" type="parTrans" cxnId="{660E8032-5AC4-4364-955E-A7935A3FAE63}">
      <dgm:prSet/>
      <dgm:spPr/>
      <dgm:t>
        <a:bodyPr/>
        <a:lstStyle/>
        <a:p>
          <a:endParaRPr lang="ru-RU"/>
        </a:p>
      </dgm:t>
    </dgm:pt>
    <dgm:pt modelId="{A5E2E62D-EB58-4F36-9AB0-D01220D9D0A0}" type="sibTrans" cxnId="{660E8032-5AC4-4364-955E-A7935A3FAE63}">
      <dgm:prSet/>
      <dgm:spPr/>
      <dgm:t>
        <a:bodyPr/>
        <a:lstStyle/>
        <a:p>
          <a:endParaRPr lang="ru-RU"/>
        </a:p>
      </dgm:t>
    </dgm:pt>
    <dgm:pt modelId="{68479DD2-8D20-4185-9412-BECF0C0334A2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Центры консолидации финансовой информации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16DBC40-5A89-44E4-B154-1E80FC817D84}" type="parTrans" cxnId="{9D8B6FFE-3416-464E-BF49-B357F9522FD3}">
      <dgm:prSet/>
      <dgm:spPr/>
      <dgm:t>
        <a:bodyPr/>
        <a:lstStyle/>
        <a:p>
          <a:endParaRPr lang="ru-RU"/>
        </a:p>
      </dgm:t>
    </dgm:pt>
    <dgm:pt modelId="{2560FF02-FB17-425B-A884-418E186C0917}" type="sibTrans" cxnId="{9D8B6FFE-3416-464E-BF49-B357F9522FD3}">
      <dgm:prSet/>
      <dgm:spPr/>
      <dgm:t>
        <a:bodyPr/>
        <a:lstStyle/>
        <a:p>
          <a:endParaRPr lang="ru-RU"/>
        </a:p>
      </dgm:t>
    </dgm:pt>
    <dgm:pt modelId="{E73D36EF-A013-47B0-B2C9-185EFDA2E5DC}">
      <dgm:prSet/>
      <dgm:spPr/>
      <dgm:t>
        <a:bodyPr/>
        <a:lstStyle/>
        <a:p>
          <a:r>
            <a:rPr lang="ru-RU" dirty="0" smtClean="0"/>
            <a:t>Глава муниципального образования</a:t>
          </a:r>
          <a:endParaRPr lang="ru-RU" dirty="0"/>
        </a:p>
      </dgm:t>
    </dgm:pt>
    <dgm:pt modelId="{BE4D4F43-4A1E-4743-BB8F-C30C197C027A}" type="parTrans" cxnId="{8E933A51-6CF8-4BAA-A22F-A4823CDDE5C1}">
      <dgm:prSet/>
      <dgm:spPr/>
      <dgm:t>
        <a:bodyPr/>
        <a:lstStyle/>
        <a:p>
          <a:endParaRPr lang="ru-RU"/>
        </a:p>
      </dgm:t>
    </dgm:pt>
    <dgm:pt modelId="{3F68924F-D65C-4B4F-8073-01B1433B45D9}" type="sibTrans" cxnId="{8E933A51-6CF8-4BAA-A22F-A4823CDDE5C1}">
      <dgm:prSet/>
      <dgm:spPr/>
      <dgm:t>
        <a:bodyPr/>
        <a:lstStyle/>
        <a:p>
          <a:endParaRPr lang="ru-RU"/>
        </a:p>
      </dgm:t>
    </dgm:pt>
    <dgm:pt modelId="{5C81D3F4-AE48-4E54-BBF4-D1EA8F249715}">
      <dgm:prSet/>
      <dgm:spPr/>
      <dgm:t>
        <a:bodyPr/>
        <a:lstStyle/>
        <a:p>
          <a:r>
            <a:rPr lang="ru-RU" dirty="0" smtClean="0"/>
            <a:t>Жители муниципального образования</a:t>
          </a:r>
          <a:endParaRPr lang="ru-RU" dirty="0"/>
        </a:p>
      </dgm:t>
    </dgm:pt>
    <dgm:pt modelId="{19BDAFC3-F69F-43C3-B92A-D77165BAD8CB}" type="parTrans" cxnId="{395A159E-D15F-4893-A1AB-6EB8A34A84EB}">
      <dgm:prSet/>
      <dgm:spPr/>
      <dgm:t>
        <a:bodyPr/>
        <a:lstStyle/>
        <a:p>
          <a:endParaRPr lang="ru-RU"/>
        </a:p>
      </dgm:t>
    </dgm:pt>
    <dgm:pt modelId="{FFDB6162-EA6A-4AEC-8488-0BF659F1D6C4}" type="sibTrans" cxnId="{395A159E-D15F-4893-A1AB-6EB8A34A84EB}">
      <dgm:prSet/>
      <dgm:spPr/>
      <dgm:t>
        <a:bodyPr/>
        <a:lstStyle/>
        <a:p>
          <a:endParaRPr lang="ru-RU"/>
        </a:p>
      </dgm:t>
    </dgm:pt>
    <dgm:pt modelId="{E174002E-56BC-4AF6-8715-E4C97452B3B6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Бухгалтерский учет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464854B-501A-4A8A-9A55-8F419F81711F}" type="parTrans" cxnId="{1D381E59-AE5C-4678-925E-02A3D382F713}">
      <dgm:prSet/>
      <dgm:spPr/>
      <dgm:t>
        <a:bodyPr/>
        <a:lstStyle/>
        <a:p>
          <a:endParaRPr lang="ru-RU"/>
        </a:p>
      </dgm:t>
    </dgm:pt>
    <dgm:pt modelId="{7E095B58-617A-4433-B2F8-19C48959D20E}" type="sibTrans" cxnId="{1D381E59-AE5C-4678-925E-02A3D382F713}">
      <dgm:prSet/>
      <dgm:spPr/>
      <dgm:t>
        <a:bodyPr/>
        <a:lstStyle/>
        <a:p>
          <a:endParaRPr lang="ru-RU"/>
        </a:p>
      </dgm:t>
    </dgm:pt>
    <dgm:pt modelId="{656E24B1-AF30-40F7-B915-B33B15332922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Кадровый учет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2D0931D-6459-41BB-9054-577F05C8A394}" type="parTrans" cxnId="{8866DAF5-F368-4E4F-8A15-C7519EF91AD8}">
      <dgm:prSet/>
      <dgm:spPr/>
      <dgm:t>
        <a:bodyPr/>
        <a:lstStyle/>
        <a:p>
          <a:endParaRPr lang="ru-RU"/>
        </a:p>
      </dgm:t>
    </dgm:pt>
    <dgm:pt modelId="{755C9C95-0D98-4040-8F3C-A7168CA7BAC0}" type="sibTrans" cxnId="{8866DAF5-F368-4E4F-8A15-C7519EF91AD8}">
      <dgm:prSet/>
      <dgm:spPr/>
      <dgm:t>
        <a:bodyPr/>
        <a:lstStyle/>
        <a:p>
          <a:endParaRPr lang="ru-RU"/>
        </a:p>
      </dgm:t>
    </dgm:pt>
    <dgm:pt modelId="{59CB4A75-7F20-42B7-A5DC-AADE691BD411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Учет заработной платы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04A848CC-BC8B-43AF-967F-55E8A2BF853E}" type="parTrans" cxnId="{695A4CF3-8A9C-40B2-8999-44E5896952B5}">
      <dgm:prSet/>
      <dgm:spPr/>
      <dgm:t>
        <a:bodyPr/>
        <a:lstStyle/>
        <a:p>
          <a:endParaRPr lang="ru-RU"/>
        </a:p>
      </dgm:t>
    </dgm:pt>
    <dgm:pt modelId="{D996DD12-D5BB-4325-9967-D8FA41308D53}" type="sibTrans" cxnId="{695A4CF3-8A9C-40B2-8999-44E5896952B5}">
      <dgm:prSet/>
      <dgm:spPr/>
      <dgm:t>
        <a:bodyPr/>
        <a:lstStyle/>
        <a:p>
          <a:endParaRPr lang="ru-RU"/>
        </a:p>
      </dgm:t>
    </dgm:pt>
    <dgm:pt modelId="{22BCCF97-AC54-4A5E-AF0F-00A85B2F7BDF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 Контрольно­-аналитический центр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E26F72ED-B9AB-4285-BB05-7B343F5529E6}" type="parTrans" cxnId="{0BA0738E-A933-4353-97C9-03EE3FD15275}">
      <dgm:prSet/>
      <dgm:spPr/>
      <dgm:t>
        <a:bodyPr/>
        <a:lstStyle/>
        <a:p>
          <a:endParaRPr lang="ru-RU"/>
        </a:p>
      </dgm:t>
    </dgm:pt>
    <dgm:pt modelId="{2FEF075E-7D87-4F80-820F-7F70AB941510}" type="sibTrans" cxnId="{0BA0738E-A933-4353-97C9-03EE3FD15275}">
      <dgm:prSet/>
      <dgm:spPr/>
      <dgm:t>
        <a:bodyPr/>
        <a:lstStyle/>
        <a:p>
          <a:endParaRPr lang="ru-RU"/>
        </a:p>
      </dgm:t>
    </dgm:pt>
    <dgm:pt modelId="{02AC5AD8-A35F-40BA-94C2-68A76ACE6F16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Регистр муниципальных служащих и сотрудников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F005047-D88B-4DB9-96DB-CE3D1B94BCA6}" type="parTrans" cxnId="{0AB40ADF-4E9C-41BD-8281-0665EE5F2DE3}">
      <dgm:prSet/>
      <dgm:spPr/>
      <dgm:t>
        <a:bodyPr/>
        <a:lstStyle/>
        <a:p>
          <a:endParaRPr lang="ru-RU"/>
        </a:p>
      </dgm:t>
    </dgm:pt>
    <dgm:pt modelId="{58E28C3C-FE6B-4AAC-87E4-42C476C50869}" type="sibTrans" cxnId="{0AB40ADF-4E9C-41BD-8281-0665EE5F2DE3}">
      <dgm:prSet/>
      <dgm:spPr/>
      <dgm:t>
        <a:bodyPr/>
        <a:lstStyle/>
        <a:p>
          <a:endParaRPr lang="ru-RU"/>
        </a:p>
      </dgm:t>
    </dgm:pt>
    <dgm:pt modelId="{6BD2ADE5-6AAF-4033-A731-034CA1251A20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«Электронный паспорт муниципального образования»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E2E979FC-CB9E-4C13-8F22-BACCEAEDB97B}" type="parTrans" cxnId="{50AB859D-BF97-4644-8E92-3C28668FD3AD}">
      <dgm:prSet/>
      <dgm:spPr/>
      <dgm:t>
        <a:bodyPr/>
        <a:lstStyle/>
        <a:p>
          <a:endParaRPr lang="ru-RU"/>
        </a:p>
      </dgm:t>
    </dgm:pt>
    <dgm:pt modelId="{D942F200-F6B9-460E-8E44-72FE664B676F}" type="sibTrans" cxnId="{50AB859D-BF97-4644-8E92-3C28668FD3AD}">
      <dgm:prSet/>
      <dgm:spPr/>
      <dgm:t>
        <a:bodyPr/>
        <a:lstStyle/>
        <a:p>
          <a:endParaRPr lang="ru-RU"/>
        </a:p>
      </dgm:t>
    </dgm:pt>
    <dgm:pt modelId="{7128014D-9606-4719-9726-48186FC86970}">
      <dgm:prSet/>
      <dgm:spPr/>
      <dgm:t>
        <a:bodyPr/>
        <a:lstStyle/>
        <a:p>
          <a:r>
            <a:rPr lang="ru-RU" dirty="0" smtClean="0">
              <a:solidFill>
                <a:schemeClr val="tx1">
                  <a:lumMod val="65000"/>
                  <a:lumOff val="35000"/>
                </a:schemeClr>
              </a:solidFill>
            </a:rPr>
            <a:t>Портал “Открытый бюджет”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2B3565C-BB9A-4BBA-86C9-BC4E37C973D1}" type="parTrans" cxnId="{C67FBF1F-FA25-4E86-8E37-EB3C5A590871}">
      <dgm:prSet/>
      <dgm:spPr/>
      <dgm:t>
        <a:bodyPr/>
        <a:lstStyle/>
        <a:p>
          <a:endParaRPr lang="ru-RU"/>
        </a:p>
      </dgm:t>
    </dgm:pt>
    <dgm:pt modelId="{20D13A7F-FF88-4172-95BA-8ACDF2207B09}" type="sibTrans" cxnId="{C67FBF1F-FA25-4E86-8E37-EB3C5A590871}">
      <dgm:prSet/>
      <dgm:spPr/>
      <dgm:t>
        <a:bodyPr/>
        <a:lstStyle/>
        <a:p>
          <a:endParaRPr lang="ru-RU"/>
        </a:p>
      </dgm:t>
    </dgm:pt>
    <dgm:pt modelId="{722C8644-323C-4768-A1E9-3BC79B8A9D27}" type="pres">
      <dgm:prSet presAssocID="{F5DD82A1-80DA-4B36-A68B-B1927BBFF5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702448-40CE-4D1C-8D06-F14518B27DDF}" type="pres">
      <dgm:prSet presAssocID="{6F1CC3FA-7B9A-4B5B-AC63-986060520F04}" presName="composite" presStyleCnt="0"/>
      <dgm:spPr/>
    </dgm:pt>
    <dgm:pt modelId="{CBA024C6-ADB7-4093-AE26-FF385C880F5B}" type="pres">
      <dgm:prSet presAssocID="{6F1CC3FA-7B9A-4B5B-AC63-986060520F04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955DE-D1A0-4ACE-9020-8624B9A8026D}" type="pres">
      <dgm:prSet presAssocID="{6F1CC3FA-7B9A-4B5B-AC63-986060520F04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52511-418D-4A0E-8CAC-CAEFB4455B8C}" type="pres">
      <dgm:prSet presAssocID="{4BA8F794-AECA-4112-A455-C016F5DB70D2}" presName="space" presStyleCnt="0"/>
      <dgm:spPr/>
    </dgm:pt>
    <dgm:pt modelId="{F24652AA-5A9F-4407-87EF-BAD227434AA2}" type="pres">
      <dgm:prSet presAssocID="{7CA9EB0D-BEB5-40A8-9DF9-7E6AF03635F4}" presName="composite" presStyleCnt="0"/>
      <dgm:spPr/>
    </dgm:pt>
    <dgm:pt modelId="{9C33C2A8-61DE-48E5-95FF-9E004DCB5F1D}" type="pres">
      <dgm:prSet presAssocID="{7CA9EB0D-BEB5-40A8-9DF9-7E6AF03635F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D929B-FB1C-42DA-BC2A-31147085D534}" type="pres">
      <dgm:prSet presAssocID="{7CA9EB0D-BEB5-40A8-9DF9-7E6AF03635F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733CC-1D26-4ED0-BE62-DF335454F264}" type="pres">
      <dgm:prSet presAssocID="{A5E2E62D-EB58-4F36-9AB0-D01220D9D0A0}" presName="space" presStyleCnt="0"/>
      <dgm:spPr/>
    </dgm:pt>
    <dgm:pt modelId="{7C754BD2-6DEE-4981-B965-0B1CBE803F30}" type="pres">
      <dgm:prSet presAssocID="{E73D36EF-A013-47B0-B2C9-185EFDA2E5DC}" presName="composite" presStyleCnt="0"/>
      <dgm:spPr/>
    </dgm:pt>
    <dgm:pt modelId="{945D4882-E8C2-4BAA-9111-02C7901BEDC3}" type="pres">
      <dgm:prSet presAssocID="{E73D36EF-A013-47B0-B2C9-185EFDA2E5D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86F30-1523-487D-9C39-9C6DD7C74A99}" type="pres">
      <dgm:prSet presAssocID="{E73D36EF-A013-47B0-B2C9-185EFDA2E5D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9443C-E438-4344-9FF5-90A7645E8D58}" type="pres">
      <dgm:prSet presAssocID="{3F68924F-D65C-4B4F-8073-01B1433B45D9}" presName="space" presStyleCnt="0"/>
      <dgm:spPr/>
    </dgm:pt>
    <dgm:pt modelId="{A505EC9E-22E9-4307-9299-E14A8882B022}" type="pres">
      <dgm:prSet presAssocID="{5C81D3F4-AE48-4E54-BBF4-D1EA8F249715}" presName="composite" presStyleCnt="0"/>
      <dgm:spPr/>
    </dgm:pt>
    <dgm:pt modelId="{F124F18D-DB91-4A1E-A45E-AB729200535E}" type="pres">
      <dgm:prSet presAssocID="{5C81D3F4-AE48-4E54-BBF4-D1EA8F249715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7C901-31D1-4BE5-AE95-0795961A5040}" type="pres">
      <dgm:prSet presAssocID="{5C81D3F4-AE48-4E54-BBF4-D1EA8F249715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5A4CF3-8A9C-40B2-8999-44E5896952B5}" srcId="{6F1CC3FA-7B9A-4B5B-AC63-986060520F04}" destId="{59CB4A75-7F20-42B7-A5DC-AADE691BD411}" srcOrd="2" destOrd="0" parTransId="{04A848CC-BC8B-43AF-967F-55E8A2BF853E}" sibTransId="{D996DD12-D5BB-4325-9967-D8FA41308D53}"/>
    <dgm:cxn modelId="{BF498A62-B3F0-4CD8-8BB7-AEC0E33D1BA0}" type="presOf" srcId="{656E24B1-AF30-40F7-B915-B33B15332922}" destId="{D38955DE-D1A0-4ACE-9020-8624B9A8026D}" srcOrd="0" destOrd="1" presId="urn:microsoft.com/office/officeart/2005/8/layout/hList1"/>
    <dgm:cxn modelId="{F8A7FCCB-DCBC-4D77-8969-952108B1DB47}" type="presOf" srcId="{5C81D3F4-AE48-4E54-BBF4-D1EA8F249715}" destId="{F124F18D-DB91-4A1E-A45E-AB729200535E}" srcOrd="0" destOrd="0" presId="urn:microsoft.com/office/officeart/2005/8/layout/hList1"/>
    <dgm:cxn modelId="{660E8032-5AC4-4364-955E-A7935A3FAE63}" srcId="{F5DD82A1-80DA-4B36-A68B-B1927BBFF577}" destId="{7CA9EB0D-BEB5-40A8-9DF9-7E6AF03635F4}" srcOrd="1" destOrd="0" parTransId="{2A35222D-3823-4038-B3B1-B8EDC763472C}" sibTransId="{A5E2E62D-EB58-4F36-9AB0-D01220D9D0A0}"/>
    <dgm:cxn modelId="{EF4EACF9-8E3A-4AE5-9013-7E6749A4799F}" srcId="{F5DD82A1-80DA-4B36-A68B-B1927BBFF577}" destId="{6F1CC3FA-7B9A-4B5B-AC63-986060520F04}" srcOrd="0" destOrd="0" parTransId="{A7D522BE-686D-488B-9794-FB41B14CD9BA}" sibTransId="{4BA8F794-AECA-4112-A455-C016F5DB70D2}"/>
    <dgm:cxn modelId="{C67FBF1F-FA25-4E86-8E37-EB3C5A590871}" srcId="{5C81D3F4-AE48-4E54-BBF4-D1EA8F249715}" destId="{7128014D-9606-4719-9726-48186FC86970}" srcOrd="0" destOrd="0" parTransId="{72B3565C-BB9A-4BBA-86C9-BC4E37C973D1}" sibTransId="{20D13A7F-FF88-4172-95BA-8ACDF2207B09}"/>
    <dgm:cxn modelId="{23E37671-0659-4EA8-B7A0-7FFBCD528D15}" type="presOf" srcId="{6BD2ADE5-6AAF-4033-A731-034CA1251A20}" destId="{52986F30-1523-487D-9C39-9C6DD7C74A99}" srcOrd="0" destOrd="2" presId="urn:microsoft.com/office/officeart/2005/8/layout/hList1"/>
    <dgm:cxn modelId="{395A159E-D15F-4893-A1AB-6EB8A34A84EB}" srcId="{F5DD82A1-80DA-4B36-A68B-B1927BBFF577}" destId="{5C81D3F4-AE48-4E54-BBF4-D1EA8F249715}" srcOrd="3" destOrd="0" parTransId="{19BDAFC3-F69F-43C3-B92A-D77165BAD8CB}" sibTransId="{FFDB6162-EA6A-4AEC-8488-0BF659F1D6C4}"/>
    <dgm:cxn modelId="{50AB859D-BF97-4644-8E92-3C28668FD3AD}" srcId="{E73D36EF-A013-47B0-B2C9-185EFDA2E5DC}" destId="{6BD2ADE5-6AAF-4033-A731-034CA1251A20}" srcOrd="2" destOrd="0" parTransId="{E2E979FC-CB9E-4C13-8F22-BACCEAEDB97B}" sibTransId="{D942F200-F6B9-460E-8E44-72FE664B676F}"/>
    <dgm:cxn modelId="{0BA0738E-A933-4353-97C9-03EE3FD15275}" srcId="{E73D36EF-A013-47B0-B2C9-185EFDA2E5DC}" destId="{22BCCF97-AC54-4A5E-AF0F-00A85B2F7BDF}" srcOrd="0" destOrd="0" parTransId="{E26F72ED-B9AB-4285-BB05-7B343F5529E6}" sibTransId="{2FEF075E-7D87-4F80-820F-7F70AB941510}"/>
    <dgm:cxn modelId="{403474C1-BE9E-48F9-8413-514C319E5EA1}" type="presOf" srcId="{6F1CC3FA-7B9A-4B5B-AC63-986060520F04}" destId="{CBA024C6-ADB7-4093-AE26-FF385C880F5B}" srcOrd="0" destOrd="0" presId="urn:microsoft.com/office/officeart/2005/8/layout/hList1"/>
    <dgm:cxn modelId="{F0630247-9EDA-48DC-9E7A-5B93D01870C5}" type="presOf" srcId="{02AC5AD8-A35F-40BA-94C2-68A76ACE6F16}" destId="{52986F30-1523-487D-9C39-9C6DD7C74A99}" srcOrd="0" destOrd="1" presId="urn:microsoft.com/office/officeart/2005/8/layout/hList1"/>
    <dgm:cxn modelId="{8E933A51-6CF8-4BAA-A22F-A4823CDDE5C1}" srcId="{F5DD82A1-80DA-4B36-A68B-B1927BBFF577}" destId="{E73D36EF-A013-47B0-B2C9-185EFDA2E5DC}" srcOrd="2" destOrd="0" parTransId="{BE4D4F43-4A1E-4743-BB8F-C30C197C027A}" sibTransId="{3F68924F-D65C-4B4F-8073-01B1433B45D9}"/>
    <dgm:cxn modelId="{1D381E59-AE5C-4678-925E-02A3D382F713}" srcId="{6F1CC3FA-7B9A-4B5B-AC63-986060520F04}" destId="{E174002E-56BC-4AF6-8715-E4C97452B3B6}" srcOrd="0" destOrd="0" parTransId="{3464854B-501A-4A8A-9A55-8F419F81711F}" sibTransId="{7E095B58-617A-4433-B2F8-19C48959D20E}"/>
    <dgm:cxn modelId="{53C6EA2B-8E4F-45BF-8838-57FA886C91CD}" type="presOf" srcId="{E174002E-56BC-4AF6-8715-E4C97452B3B6}" destId="{D38955DE-D1A0-4ACE-9020-8624B9A8026D}" srcOrd="0" destOrd="0" presId="urn:microsoft.com/office/officeart/2005/8/layout/hList1"/>
    <dgm:cxn modelId="{6A90FDFF-4025-46D0-8647-DF308F637B3A}" type="presOf" srcId="{7128014D-9606-4719-9726-48186FC86970}" destId="{9B77C901-31D1-4BE5-AE95-0795961A5040}" srcOrd="0" destOrd="0" presId="urn:microsoft.com/office/officeart/2005/8/layout/hList1"/>
    <dgm:cxn modelId="{FD3919E9-8957-493F-BB32-1537F99489C3}" type="presOf" srcId="{22BCCF97-AC54-4A5E-AF0F-00A85B2F7BDF}" destId="{52986F30-1523-487D-9C39-9C6DD7C74A99}" srcOrd="0" destOrd="0" presId="urn:microsoft.com/office/officeart/2005/8/layout/hList1"/>
    <dgm:cxn modelId="{D3C35B42-CB68-4C58-AE4A-6494DA05BFA6}" type="presOf" srcId="{76D89F89-7FBA-421C-BB33-149C83F817E3}" destId="{D38955DE-D1A0-4ACE-9020-8624B9A8026D}" srcOrd="0" destOrd="3" presId="urn:microsoft.com/office/officeart/2005/8/layout/hList1"/>
    <dgm:cxn modelId="{D6BF9645-AFB3-4C0A-9F04-E81917C9FBB0}" srcId="{6F1CC3FA-7B9A-4B5B-AC63-986060520F04}" destId="{76D89F89-7FBA-421C-BB33-149C83F817E3}" srcOrd="3" destOrd="0" parTransId="{84F7BAE1-1918-4AAB-AD8E-C9D610B02B22}" sibTransId="{A5CB328C-B572-4E42-A45A-193D79A59740}"/>
    <dgm:cxn modelId="{29E343DA-6D6A-40BC-90F8-BB7657B94CC4}" type="presOf" srcId="{7CA9EB0D-BEB5-40A8-9DF9-7E6AF03635F4}" destId="{9C33C2A8-61DE-48E5-95FF-9E004DCB5F1D}" srcOrd="0" destOrd="0" presId="urn:microsoft.com/office/officeart/2005/8/layout/hList1"/>
    <dgm:cxn modelId="{19507E77-A8A7-48A0-95B6-A2A47DF264D0}" type="presOf" srcId="{F5DD82A1-80DA-4B36-A68B-B1927BBFF577}" destId="{722C8644-323C-4768-A1E9-3BC79B8A9D27}" srcOrd="0" destOrd="0" presId="urn:microsoft.com/office/officeart/2005/8/layout/hList1"/>
    <dgm:cxn modelId="{F7ED1D24-5196-40A7-ACFA-D93311D445E4}" type="presOf" srcId="{E73D36EF-A013-47B0-B2C9-185EFDA2E5DC}" destId="{945D4882-E8C2-4BAA-9111-02C7901BEDC3}" srcOrd="0" destOrd="0" presId="urn:microsoft.com/office/officeart/2005/8/layout/hList1"/>
    <dgm:cxn modelId="{CC6C1F40-743F-4B2E-985F-614F46ACC8EB}" type="presOf" srcId="{68479DD2-8D20-4185-9412-BECF0C0334A2}" destId="{280D929B-FB1C-42DA-BC2A-31147085D534}" srcOrd="0" destOrd="0" presId="urn:microsoft.com/office/officeart/2005/8/layout/hList1"/>
    <dgm:cxn modelId="{8866DAF5-F368-4E4F-8A15-C7519EF91AD8}" srcId="{6F1CC3FA-7B9A-4B5B-AC63-986060520F04}" destId="{656E24B1-AF30-40F7-B915-B33B15332922}" srcOrd="1" destOrd="0" parTransId="{72D0931D-6459-41BB-9054-577F05C8A394}" sibTransId="{755C9C95-0D98-4040-8F3C-A7168CA7BAC0}"/>
    <dgm:cxn modelId="{9D8B6FFE-3416-464E-BF49-B357F9522FD3}" srcId="{7CA9EB0D-BEB5-40A8-9DF9-7E6AF03635F4}" destId="{68479DD2-8D20-4185-9412-BECF0C0334A2}" srcOrd="0" destOrd="0" parTransId="{416DBC40-5A89-44E4-B154-1E80FC817D84}" sibTransId="{2560FF02-FB17-425B-A884-418E186C0917}"/>
    <dgm:cxn modelId="{0AB40ADF-4E9C-41BD-8281-0665EE5F2DE3}" srcId="{E73D36EF-A013-47B0-B2C9-185EFDA2E5DC}" destId="{02AC5AD8-A35F-40BA-94C2-68A76ACE6F16}" srcOrd="1" destOrd="0" parTransId="{7F005047-D88B-4DB9-96DB-CE3D1B94BCA6}" sibTransId="{58E28C3C-FE6B-4AAC-87E4-42C476C50869}"/>
    <dgm:cxn modelId="{B6C0B454-B12A-4CBB-8AF7-5EA387E0852F}" type="presOf" srcId="{59CB4A75-7F20-42B7-A5DC-AADE691BD411}" destId="{D38955DE-D1A0-4ACE-9020-8624B9A8026D}" srcOrd="0" destOrd="2" presId="urn:microsoft.com/office/officeart/2005/8/layout/hList1"/>
    <dgm:cxn modelId="{42C9EF75-CED6-4402-BB6A-7005C0B14650}" type="presParOf" srcId="{722C8644-323C-4768-A1E9-3BC79B8A9D27}" destId="{08702448-40CE-4D1C-8D06-F14518B27DDF}" srcOrd="0" destOrd="0" presId="urn:microsoft.com/office/officeart/2005/8/layout/hList1"/>
    <dgm:cxn modelId="{DDA1B2DF-F1D9-4B8A-A595-3CA7E52DF9D6}" type="presParOf" srcId="{08702448-40CE-4D1C-8D06-F14518B27DDF}" destId="{CBA024C6-ADB7-4093-AE26-FF385C880F5B}" srcOrd="0" destOrd="0" presId="urn:microsoft.com/office/officeart/2005/8/layout/hList1"/>
    <dgm:cxn modelId="{57624E1D-E908-463D-95E2-1BB864E2FA16}" type="presParOf" srcId="{08702448-40CE-4D1C-8D06-F14518B27DDF}" destId="{D38955DE-D1A0-4ACE-9020-8624B9A8026D}" srcOrd="1" destOrd="0" presId="urn:microsoft.com/office/officeart/2005/8/layout/hList1"/>
    <dgm:cxn modelId="{82263A95-D613-48DE-B288-DCD8FD629175}" type="presParOf" srcId="{722C8644-323C-4768-A1E9-3BC79B8A9D27}" destId="{41E52511-418D-4A0E-8CAC-CAEFB4455B8C}" srcOrd="1" destOrd="0" presId="urn:microsoft.com/office/officeart/2005/8/layout/hList1"/>
    <dgm:cxn modelId="{B6A4207E-FBCA-4C11-A2A3-7F9A992EF395}" type="presParOf" srcId="{722C8644-323C-4768-A1E9-3BC79B8A9D27}" destId="{F24652AA-5A9F-4407-87EF-BAD227434AA2}" srcOrd="2" destOrd="0" presId="urn:microsoft.com/office/officeart/2005/8/layout/hList1"/>
    <dgm:cxn modelId="{202D712A-28E8-4B9A-BB23-8C4AF5773CA7}" type="presParOf" srcId="{F24652AA-5A9F-4407-87EF-BAD227434AA2}" destId="{9C33C2A8-61DE-48E5-95FF-9E004DCB5F1D}" srcOrd="0" destOrd="0" presId="urn:microsoft.com/office/officeart/2005/8/layout/hList1"/>
    <dgm:cxn modelId="{ADB6C27E-E488-4655-B258-F0C15A5840CE}" type="presParOf" srcId="{F24652AA-5A9F-4407-87EF-BAD227434AA2}" destId="{280D929B-FB1C-42DA-BC2A-31147085D534}" srcOrd="1" destOrd="0" presId="urn:microsoft.com/office/officeart/2005/8/layout/hList1"/>
    <dgm:cxn modelId="{290DA7B3-9BE4-470A-96AF-71EB48DAC066}" type="presParOf" srcId="{722C8644-323C-4768-A1E9-3BC79B8A9D27}" destId="{43C733CC-1D26-4ED0-BE62-DF335454F264}" srcOrd="3" destOrd="0" presId="urn:microsoft.com/office/officeart/2005/8/layout/hList1"/>
    <dgm:cxn modelId="{20218726-E5B0-4E28-80DD-E0B84F53E1DC}" type="presParOf" srcId="{722C8644-323C-4768-A1E9-3BC79B8A9D27}" destId="{7C754BD2-6DEE-4981-B965-0B1CBE803F30}" srcOrd="4" destOrd="0" presId="urn:microsoft.com/office/officeart/2005/8/layout/hList1"/>
    <dgm:cxn modelId="{F1E9CD76-BB9A-4CD4-900B-C512F0B4277E}" type="presParOf" srcId="{7C754BD2-6DEE-4981-B965-0B1CBE803F30}" destId="{945D4882-E8C2-4BAA-9111-02C7901BEDC3}" srcOrd="0" destOrd="0" presId="urn:microsoft.com/office/officeart/2005/8/layout/hList1"/>
    <dgm:cxn modelId="{651AF3CC-1BE5-4ED6-B881-DCF18A0C6C5B}" type="presParOf" srcId="{7C754BD2-6DEE-4981-B965-0B1CBE803F30}" destId="{52986F30-1523-487D-9C39-9C6DD7C74A99}" srcOrd="1" destOrd="0" presId="urn:microsoft.com/office/officeart/2005/8/layout/hList1"/>
    <dgm:cxn modelId="{33532028-6E44-4218-8B42-BC89BE9B819D}" type="presParOf" srcId="{722C8644-323C-4768-A1E9-3BC79B8A9D27}" destId="{9629443C-E438-4344-9FF5-90A7645E8D58}" srcOrd="5" destOrd="0" presId="urn:microsoft.com/office/officeart/2005/8/layout/hList1"/>
    <dgm:cxn modelId="{06BD50DE-6E89-4E8E-A2F9-3D862DA03A31}" type="presParOf" srcId="{722C8644-323C-4768-A1E9-3BC79B8A9D27}" destId="{A505EC9E-22E9-4307-9299-E14A8882B022}" srcOrd="6" destOrd="0" presId="urn:microsoft.com/office/officeart/2005/8/layout/hList1"/>
    <dgm:cxn modelId="{61F77BBA-34AE-40C7-B929-2727C770C9D6}" type="presParOf" srcId="{A505EC9E-22E9-4307-9299-E14A8882B022}" destId="{F124F18D-DB91-4A1E-A45E-AB729200535E}" srcOrd="0" destOrd="0" presId="urn:microsoft.com/office/officeart/2005/8/layout/hList1"/>
    <dgm:cxn modelId="{E08EAC5F-6177-4BFF-A4C8-496CFA4FCDB2}" type="presParOf" srcId="{A505EC9E-22E9-4307-9299-E14A8882B022}" destId="{9B77C901-31D1-4BE5-AE95-0795961A504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A7FB5-5EB5-46C0-8F43-2464BD72C483}">
      <dsp:nvSpPr>
        <dsp:cNvPr id="0" name=""/>
        <dsp:cNvSpPr/>
      </dsp:nvSpPr>
      <dsp:spPr>
        <a:xfrm>
          <a:off x="2953760" y="1698096"/>
          <a:ext cx="1047145" cy="498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608"/>
              </a:lnTo>
              <a:lnTo>
                <a:pt x="1047145" y="339608"/>
              </a:lnTo>
              <a:lnTo>
                <a:pt x="1047145" y="49834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A2851-C54C-460D-A2CB-E4D5C834DEF3}">
      <dsp:nvSpPr>
        <dsp:cNvPr id="0" name=""/>
        <dsp:cNvSpPr/>
      </dsp:nvSpPr>
      <dsp:spPr>
        <a:xfrm>
          <a:off x="1906614" y="3284522"/>
          <a:ext cx="1047145" cy="498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608"/>
              </a:lnTo>
              <a:lnTo>
                <a:pt x="1047145" y="339608"/>
              </a:lnTo>
              <a:lnTo>
                <a:pt x="1047145" y="49834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1BC04-15A9-43D4-BAEC-EAD04DABC67A}">
      <dsp:nvSpPr>
        <dsp:cNvPr id="0" name=""/>
        <dsp:cNvSpPr/>
      </dsp:nvSpPr>
      <dsp:spPr>
        <a:xfrm>
          <a:off x="859468" y="3284522"/>
          <a:ext cx="1047145" cy="498346"/>
        </a:xfrm>
        <a:custGeom>
          <a:avLst/>
          <a:gdLst/>
          <a:ahLst/>
          <a:cxnLst/>
          <a:rect l="0" t="0" r="0" b="0"/>
          <a:pathLst>
            <a:path>
              <a:moveTo>
                <a:pt x="1047145" y="0"/>
              </a:moveTo>
              <a:lnTo>
                <a:pt x="1047145" y="339608"/>
              </a:lnTo>
              <a:lnTo>
                <a:pt x="0" y="339608"/>
              </a:lnTo>
              <a:lnTo>
                <a:pt x="0" y="49834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05A3A-4C5E-44DF-880F-7D5E57C59917}">
      <dsp:nvSpPr>
        <dsp:cNvPr id="0" name=""/>
        <dsp:cNvSpPr/>
      </dsp:nvSpPr>
      <dsp:spPr>
        <a:xfrm>
          <a:off x="1906614" y="1698096"/>
          <a:ext cx="1047145" cy="498346"/>
        </a:xfrm>
        <a:custGeom>
          <a:avLst/>
          <a:gdLst/>
          <a:ahLst/>
          <a:cxnLst/>
          <a:rect l="0" t="0" r="0" b="0"/>
          <a:pathLst>
            <a:path>
              <a:moveTo>
                <a:pt x="1047145" y="0"/>
              </a:moveTo>
              <a:lnTo>
                <a:pt x="1047145" y="339608"/>
              </a:lnTo>
              <a:lnTo>
                <a:pt x="0" y="339608"/>
              </a:lnTo>
              <a:lnTo>
                <a:pt x="0" y="498346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12792-BE5C-4B6E-842C-7023694E940E}">
      <dsp:nvSpPr>
        <dsp:cNvPr id="0" name=""/>
        <dsp:cNvSpPr/>
      </dsp:nvSpPr>
      <dsp:spPr>
        <a:xfrm>
          <a:off x="2097004" y="610016"/>
          <a:ext cx="1713511" cy="1088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92D48-3C94-4D9F-8F06-22FCF2B5817E}">
      <dsp:nvSpPr>
        <dsp:cNvPr id="0" name=""/>
        <dsp:cNvSpPr/>
      </dsp:nvSpPr>
      <dsp:spPr>
        <a:xfrm>
          <a:off x="2287394" y="790886"/>
          <a:ext cx="1713511" cy="1088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Сводные данные дебиторской задолженности по муниципалитету</a:t>
          </a:r>
          <a:endParaRPr lang="ru-RU" sz="1500" kern="1200" dirty="0"/>
        </a:p>
      </dsp:txBody>
      <dsp:txXfrm>
        <a:off x="2319263" y="822755"/>
        <a:ext cx="1649773" cy="1024341"/>
      </dsp:txXfrm>
    </dsp:sp>
    <dsp:sp modelId="{9258E652-178C-438C-99A3-05A29EE19CDC}">
      <dsp:nvSpPr>
        <dsp:cNvPr id="0" name=""/>
        <dsp:cNvSpPr/>
      </dsp:nvSpPr>
      <dsp:spPr>
        <a:xfrm>
          <a:off x="1049858" y="2196442"/>
          <a:ext cx="1713511" cy="1088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1063E-46D4-41D6-A10C-0A314073B7FC}">
      <dsp:nvSpPr>
        <dsp:cNvPr id="0" name=""/>
        <dsp:cNvSpPr/>
      </dsp:nvSpPr>
      <dsp:spPr>
        <a:xfrm>
          <a:off x="1240248" y="2377312"/>
          <a:ext cx="1713511" cy="1088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Сводные данные по дебиторской задолженности по ГРБС</a:t>
          </a:r>
          <a:endParaRPr lang="ru-RU" sz="1500" kern="1200" dirty="0"/>
        </a:p>
      </dsp:txBody>
      <dsp:txXfrm>
        <a:off x="1272117" y="2409181"/>
        <a:ext cx="1649773" cy="1024341"/>
      </dsp:txXfrm>
    </dsp:sp>
    <dsp:sp modelId="{673FDF0D-6515-4112-8F53-C9022BA7BD01}">
      <dsp:nvSpPr>
        <dsp:cNvPr id="0" name=""/>
        <dsp:cNvSpPr/>
      </dsp:nvSpPr>
      <dsp:spPr>
        <a:xfrm>
          <a:off x="2712" y="3782868"/>
          <a:ext cx="1713511" cy="1088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53598-6129-4180-AC87-E01CA92B01E8}">
      <dsp:nvSpPr>
        <dsp:cNvPr id="0" name=""/>
        <dsp:cNvSpPr/>
      </dsp:nvSpPr>
      <dsp:spPr>
        <a:xfrm>
          <a:off x="193102" y="3963738"/>
          <a:ext cx="1713511" cy="1088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Данные о взаиморасчетах с контрагентами в учреждении</a:t>
          </a:r>
          <a:endParaRPr lang="ru-RU" sz="1500" kern="1200" dirty="0"/>
        </a:p>
      </dsp:txBody>
      <dsp:txXfrm>
        <a:off x="224971" y="3995607"/>
        <a:ext cx="1649773" cy="1024341"/>
      </dsp:txXfrm>
    </dsp:sp>
    <dsp:sp modelId="{4EBAF341-2ED3-4C2B-9ED6-923B8A81A6F2}">
      <dsp:nvSpPr>
        <dsp:cNvPr id="0" name=""/>
        <dsp:cNvSpPr/>
      </dsp:nvSpPr>
      <dsp:spPr>
        <a:xfrm>
          <a:off x="2097004" y="3782868"/>
          <a:ext cx="1713511" cy="1088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2AB0D3-ABD8-49E7-A34D-E699A750742E}">
      <dsp:nvSpPr>
        <dsp:cNvPr id="0" name=""/>
        <dsp:cNvSpPr/>
      </dsp:nvSpPr>
      <dsp:spPr>
        <a:xfrm>
          <a:off x="2287394" y="3963738"/>
          <a:ext cx="1713511" cy="1088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Данные о взаиморасчетах с контрагентами в учреждении</a:t>
          </a:r>
          <a:endParaRPr lang="ru-RU" sz="1500" kern="1200" dirty="0"/>
        </a:p>
      </dsp:txBody>
      <dsp:txXfrm>
        <a:off x="2319263" y="3995607"/>
        <a:ext cx="1649773" cy="1024341"/>
      </dsp:txXfrm>
    </dsp:sp>
    <dsp:sp modelId="{41113A1D-5E39-4B0F-A125-114833F827C5}">
      <dsp:nvSpPr>
        <dsp:cNvPr id="0" name=""/>
        <dsp:cNvSpPr/>
      </dsp:nvSpPr>
      <dsp:spPr>
        <a:xfrm>
          <a:off x="3144150" y="2196442"/>
          <a:ext cx="1713511" cy="1088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679D-6C32-4308-9112-CC5486E8F2A3}">
      <dsp:nvSpPr>
        <dsp:cNvPr id="0" name=""/>
        <dsp:cNvSpPr/>
      </dsp:nvSpPr>
      <dsp:spPr>
        <a:xfrm>
          <a:off x="3334540" y="2377312"/>
          <a:ext cx="1713511" cy="1088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Сводные данные по дебиторской задолженности по ГРБС</a:t>
          </a:r>
          <a:endParaRPr lang="ru-RU" sz="1500" kern="1200" dirty="0"/>
        </a:p>
      </dsp:txBody>
      <dsp:txXfrm>
        <a:off x="3366409" y="2409181"/>
        <a:ext cx="1649773" cy="1024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29C64-EAEB-4AB2-88C1-A828EB7E4CC6}">
      <dsp:nvSpPr>
        <dsp:cNvPr id="0" name=""/>
        <dsp:cNvSpPr/>
      </dsp:nvSpPr>
      <dsp:spPr>
        <a:xfrm>
          <a:off x="227011" y="595884"/>
          <a:ext cx="1388269" cy="1145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Бухгалтерский учет</a:t>
          </a:r>
          <a:endParaRPr lang="ru-RU" sz="1400" kern="1200" dirty="0"/>
        </a:p>
      </dsp:txBody>
      <dsp:txXfrm>
        <a:off x="253361" y="622234"/>
        <a:ext cx="1335569" cy="846968"/>
      </dsp:txXfrm>
    </dsp:sp>
    <dsp:sp modelId="{7D1E53BF-4C4B-4C9F-A07B-6CB22DD52AEB}">
      <dsp:nvSpPr>
        <dsp:cNvPr id="0" name=""/>
        <dsp:cNvSpPr/>
      </dsp:nvSpPr>
      <dsp:spPr>
        <a:xfrm>
          <a:off x="1020402" y="916074"/>
          <a:ext cx="1460862" cy="1460862"/>
        </a:xfrm>
        <a:prstGeom prst="leftCircularArrow">
          <a:avLst>
            <a:gd name="adj1" fmla="val 2678"/>
            <a:gd name="adj2" fmla="val 325849"/>
            <a:gd name="adj3" fmla="val 2101360"/>
            <a:gd name="adj4" fmla="val 9024489"/>
            <a:gd name="adj5" fmla="val 312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F44B4-38D2-41F3-BA90-2E2558D8E4E7}">
      <dsp:nvSpPr>
        <dsp:cNvPr id="0" name=""/>
        <dsp:cNvSpPr/>
      </dsp:nvSpPr>
      <dsp:spPr>
        <a:xfrm>
          <a:off x="535515" y="1495552"/>
          <a:ext cx="1234017" cy="490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Экономические показатели ­  Материальная база</a:t>
          </a:r>
          <a:endParaRPr lang="ru-RU" sz="1000" kern="1200" dirty="0"/>
        </a:p>
      </dsp:txBody>
      <dsp:txXfrm>
        <a:off x="549888" y="1509925"/>
        <a:ext cx="1205271" cy="461982"/>
      </dsp:txXfrm>
    </dsp:sp>
    <dsp:sp modelId="{FC23664C-4544-43C5-9F75-92B5FD30AF93}">
      <dsp:nvSpPr>
        <dsp:cNvPr id="0" name=""/>
        <dsp:cNvSpPr/>
      </dsp:nvSpPr>
      <dsp:spPr>
        <a:xfrm>
          <a:off x="1955799" y="595884"/>
          <a:ext cx="1388269" cy="1145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Кадровый учет</a:t>
          </a:r>
          <a:endParaRPr lang="ru-RU" sz="1400" kern="1200" dirty="0"/>
        </a:p>
      </dsp:txBody>
      <dsp:txXfrm>
        <a:off x="1982149" y="867598"/>
        <a:ext cx="1335569" cy="846968"/>
      </dsp:txXfrm>
    </dsp:sp>
    <dsp:sp modelId="{49100AF0-98C3-4153-9600-08262F20DE2D}">
      <dsp:nvSpPr>
        <dsp:cNvPr id="0" name=""/>
        <dsp:cNvSpPr/>
      </dsp:nvSpPr>
      <dsp:spPr>
        <a:xfrm>
          <a:off x="2264304" y="350520"/>
          <a:ext cx="1234017" cy="4907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Кадры</a:t>
          </a:r>
          <a:endParaRPr lang="ru-RU" sz="1000" kern="1200" dirty="0"/>
        </a:p>
      </dsp:txBody>
      <dsp:txXfrm>
        <a:off x="2278677" y="364893"/>
        <a:ext cx="1205271" cy="4619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024C6-ADB7-4093-AE26-FF385C880F5B}">
      <dsp:nvSpPr>
        <dsp:cNvPr id="0" name=""/>
        <dsp:cNvSpPr/>
      </dsp:nvSpPr>
      <dsp:spPr>
        <a:xfrm>
          <a:off x="2938" y="1505249"/>
          <a:ext cx="1766709" cy="706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Учреждения</a:t>
          </a:r>
          <a:endParaRPr lang="ru-RU" sz="1400" kern="1200" dirty="0"/>
        </a:p>
      </dsp:txBody>
      <dsp:txXfrm>
        <a:off x="2938" y="1505249"/>
        <a:ext cx="1766709" cy="706683"/>
      </dsp:txXfrm>
    </dsp:sp>
    <dsp:sp modelId="{D38955DE-D1A0-4ACE-9020-8624B9A8026D}">
      <dsp:nvSpPr>
        <dsp:cNvPr id="0" name=""/>
        <dsp:cNvSpPr/>
      </dsp:nvSpPr>
      <dsp:spPr>
        <a:xfrm>
          <a:off x="2938" y="2211933"/>
          <a:ext cx="1766709" cy="2412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Бухгалтерский учет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Кадровый учет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Учет заработной платы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Автоматизация закупочной деятельности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938" y="2211933"/>
        <a:ext cx="1766709" cy="2412683"/>
      </dsp:txXfrm>
    </dsp:sp>
    <dsp:sp modelId="{9C33C2A8-61DE-48E5-95FF-9E004DCB5F1D}">
      <dsp:nvSpPr>
        <dsp:cNvPr id="0" name=""/>
        <dsp:cNvSpPr/>
      </dsp:nvSpPr>
      <dsp:spPr>
        <a:xfrm>
          <a:off x="2016987" y="1505249"/>
          <a:ext cx="1766709" cy="706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Руководитель ГРБС</a:t>
          </a:r>
          <a:endParaRPr lang="ru-RU" sz="1400" kern="1200" dirty="0"/>
        </a:p>
      </dsp:txBody>
      <dsp:txXfrm>
        <a:off x="2016987" y="1505249"/>
        <a:ext cx="1766709" cy="706683"/>
      </dsp:txXfrm>
    </dsp:sp>
    <dsp:sp modelId="{280D929B-FB1C-42DA-BC2A-31147085D534}">
      <dsp:nvSpPr>
        <dsp:cNvPr id="0" name=""/>
        <dsp:cNvSpPr/>
      </dsp:nvSpPr>
      <dsp:spPr>
        <a:xfrm>
          <a:off x="2016987" y="2211933"/>
          <a:ext cx="1766709" cy="2412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Центры консолидации финансовой информации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016987" y="2211933"/>
        <a:ext cx="1766709" cy="2412683"/>
      </dsp:txXfrm>
    </dsp:sp>
    <dsp:sp modelId="{945D4882-E8C2-4BAA-9111-02C7901BEDC3}">
      <dsp:nvSpPr>
        <dsp:cNvPr id="0" name=""/>
        <dsp:cNvSpPr/>
      </dsp:nvSpPr>
      <dsp:spPr>
        <a:xfrm>
          <a:off x="4031036" y="1505249"/>
          <a:ext cx="1766709" cy="706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Глава муниципального образования</a:t>
          </a:r>
          <a:endParaRPr lang="ru-RU" sz="1400" kern="1200" dirty="0"/>
        </a:p>
      </dsp:txBody>
      <dsp:txXfrm>
        <a:off x="4031036" y="1505249"/>
        <a:ext cx="1766709" cy="706683"/>
      </dsp:txXfrm>
    </dsp:sp>
    <dsp:sp modelId="{52986F30-1523-487D-9C39-9C6DD7C74A99}">
      <dsp:nvSpPr>
        <dsp:cNvPr id="0" name=""/>
        <dsp:cNvSpPr/>
      </dsp:nvSpPr>
      <dsp:spPr>
        <a:xfrm>
          <a:off x="4031036" y="2211933"/>
          <a:ext cx="1766709" cy="2412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 Контрольно­-аналитический центр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Регистр муниципальных служащих и сотрудников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«Электронный паспорт муниципального образования»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031036" y="2211933"/>
        <a:ext cx="1766709" cy="2412683"/>
      </dsp:txXfrm>
    </dsp:sp>
    <dsp:sp modelId="{F124F18D-DB91-4A1E-A45E-AB729200535E}">
      <dsp:nvSpPr>
        <dsp:cNvPr id="0" name=""/>
        <dsp:cNvSpPr/>
      </dsp:nvSpPr>
      <dsp:spPr>
        <a:xfrm>
          <a:off x="6045085" y="1505249"/>
          <a:ext cx="1766709" cy="706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Жители муниципального образования</a:t>
          </a:r>
          <a:endParaRPr lang="ru-RU" sz="1400" kern="1200" dirty="0"/>
        </a:p>
      </dsp:txBody>
      <dsp:txXfrm>
        <a:off x="6045085" y="1505249"/>
        <a:ext cx="1766709" cy="706683"/>
      </dsp:txXfrm>
    </dsp:sp>
    <dsp:sp modelId="{9B77C901-31D1-4BE5-AE95-0795961A5040}">
      <dsp:nvSpPr>
        <dsp:cNvPr id="0" name=""/>
        <dsp:cNvSpPr/>
      </dsp:nvSpPr>
      <dsp:spPr>
        <a:xfrm>
          <a:off x="6045085" y="2211933"/>
          <a:ext cx="1766709" cy="24126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Портал “Открытый бюджет”</a:t>
          </a:r>
          <a:endParaRPr lang="ru-RU" sz="14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6045085" y="2211933"/>
        <a:ext cx="1766709" cy="241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2448221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2448221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8463" y="1023586"/>
            <a:ext cx="2493937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48463" y="1930936"/>
            <a:ext cx="2493937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274730" y="1023586"/>
            <a:ext cx="2493937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4"/>
          </p:nvPr>
        </p:nvSpPr>
        <p:spPr>
          <a:xfrm>
            <a:off x="9274730" y="1930936"/>
            <a:ext cx="2493937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52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10000" dirty="0">
                <a:solidFill>
                  <a:schemeClr val="bg1"/>
                </a:solidFill>
              </a:rPr>
              <a:t>Зачем </a:t>
            </a:r>
            <a:r>
              <a:rPr lang="ru-RU" sz="10000" dirty="0" smtClean="0">
                <a:solidFill>
                  <a:schemeClr val="bg1"/>
                </a:solidFill>
              </a:rPr>
              <a:t>нужны </a:t>
            </a:r>
            <a:r>
              <a:rPr lang="ru-RU" dirty="0"/>
              <a:t>информационные системы </a:t>
            </a:r>
            <a:r>
              <a:rPr lang="ru-RU" dirty="0" smtClean="0"/>
              <a:t>муниципалитету</a:t>
            </a:r>
            <a:endParaRPr lang="ru-RU" sz="89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4588933" y="5044779"/>
            <a:ext cx="7315200" cy="914400"/>
          </a:xfrm>
        </p:spPr>
        <p:txBody>
          <a:bodyPr/>
          <a:lstStyle/>
          <a:p>
            <a:endParaRPr lang="ru-RU" dirty="0" smtClean="0">
              <a:solidFill>
                <a:schemeClr val="accent1"/>
              </a:solidFill>
            </a:endParaRPr>
          </a:p>
          <a:p>
            <a:pPr algn="r"/>
            <a:r>
              <a:rPr lang="en-US" dirty="0" smtClean="0">
                <a:solidFill>
                  <a:schemeClr val="accent1"/>
                </a:solidFill>
              </a:rPr>
              <a:t>www.rarus.ru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14" name="Picture 2" descr="http://vignette4.wikia.nocookie.net/plantspedia/images/c/c1/Ambox_blue_question.png/revision/latest?cb=20101124181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081" y="2994179"/>
            <a:ext cx="1965933" cy="196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9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От  единой  информационной  системы  управления  отраслью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до  </a:t>
            </a:r>
            <a:r>
              <a:rPr lang="ru-RU" sz="2800" dirty="0"/>
              <a:t>единой  системы  управления </a:t>
            </a:r>
            <a:br>
              <a:rPr lang="ru-RU" sz="2800" dirty="0"/>
            </a:br>
            <a:r>
              <a:rPr lang="ru-RU" sz="2800" dirty="0"/>
              <a:t>муниципалитетом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Автоматизированная  система  учета  </a:t>
            </a:r>
            <a:r>
              <a:rPr lang="ru-RU" dirty="0" smtClean="0"/>
              <a:t>финансово-­</a:t>
            </a:r>
            <a:r>
              <a:rPr lang="ru-RU" dirty="0"/>
              <a:t>хозяйственной  деятельности  и  консолидации </a:t>
            </a:r>
            <a:r>
              <a:rPr lang="ru-RU" dirty="0" smtClean="0"/>
              <a:t>отчетности </a:t>
            </a:r>
            <a:r>
              <a:rPr lang="ru-RU" dirty="0"/>
              <a:t>муниципальных учреждений системы образования города Новосибирска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января 2015 года в промышленной </a:t>
            </a:r>
            <a:r>
              <a:rPr lang="ru-RU" dirty="0" smtClean="0"/>
              <a:t>эксплуатации</a:t>
            </a:r>
          </a:p>
          <a:p>
            <a:r>
              <a:rPr lang="ru-RU" dirty="0" smtClean="0"/>
              <a:t>Ежедневная </a:t>
            </a:r>
            <a:r>
              <a:rPr lang="ru-RU" dirty="0"/>
              <a:t>поддержка 1200 пользователей </a:t>
            </a:r>
            <a:endParaRPr lang="ru-RU" dirty="0" smtClean="0"/>
          </a:p>
          <a:p>
            <a:r>
              <a:rPr lang="ru-RU" dirty="0" smtClean="0"/>
              <a:t>507 </a:t>
            </a:r>
            <a:r>
              <a:rPr lang="ru-RU" dirty="0"/>
              <a:t>учреждений системы образования города Новосибирска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Результат: </a:t>
            </a:r>
            <a:endParaRPr lang="ru-RU" dirty="0" smtClean="0"/>
          </a:p>
          <a:p>
            <a:r>
              <a:rPr lang="ru-RU" dirty="0" smtClean="0"/>
              <a:t>Учредитель  </a:t>
            </a:r>
            <a:r>
              <a:rPr lang="ru-RU" dirty="0"/>
              <a:t>всегда  имеет  доступ  к  </a:t>
            </a:r>
            <a:r>
              <a:rPr lang="ru-RU" b="1" dirty="0" smtClean="0"/>
              <a:t>«первичным  данным»  </a:t>
            </a:r>
            <a:r>
              <a:rPr lang="ru-RU" dirty="0"/>
              <a:t>учреждений  в  режиме </a:t>
            </a:r>
            <a:r>
              <a:rPr lang="ru-RU" dirty="0" smtClean="0"/>
              <a:t>реального времени</a:t>
            </a:r>
          </a:p>
          <a:p>
            <a:r>
              <a:rPr lang="ru-RU" dirty="0" smtClean="0"/>
              <a:t>Сбор  </a:t>
            </a:r>
            <a:r>
              <a:rPr lang="ru-RU" dirty="0"/>
              <a:t>отчетности  осуществляется  </a:t>
            </a:r>
            <a:r>
              <a:rPr lang="ru-RU" dirty="0" smtClean="0"/>
              <a:t>организованно  </a:t>
            </a:r>
            <a:r>
              <a:rPr lang="ru-RU" dirty="0"/>
              <a:t>за  счет  увеличения  объема </a:t>
            </a:r>
            <a:r>
              <a:rPr lang="ru-RU" dirty="0" smtClean="0"/>
              <a:t>работы</a:t>
            </a:r>
            <a:r>
              <a:rPr lang="ru-RU" dirty="0"/>
              <a:t>, проводимого в автоматическом режиме </a:t>
            </a:r>
            <a:endParaRPr lang="ru-RU" dirty="0" smtClean="0"/>
          </a:p>
          <a:p>
            <a:r>
              <a:rPr lang="ru-RU" dirty="0" smtClean="0"/>
              <a:t>Существенно  </a:t>
            </a:r>
            <a:r>
              <a:rPr lang="ru-RU" dirty="0"/>
              <a:t>снижаются  временные  и  финансовые  затраты  на  обновление </a:t>
            </a:r>
            <a:r>
              <a:rPr lang="ru-RU" dirty="0" smtClean="0"/>
              <a:t>программных </a:t>
            </a:r>
            <a:r>
              <a:rPr lang="ru-RU" dirty="0"/>
              <a:t>продуктов, так как они проводятся </a:t>
            </a:r>
            <a:r>
              <a:rPr lang="ru-RU" dirty="0" smtClean="0"/>
              <a:t>комплексно в нерабочее </a:t>
            </a:r>
            <a:r>
              <a:rPr lang="ru-RU" dirty="0"/>
              <a:t>время </a:t>
            </a:r>
            <a:endParaRPr lang="ru-RU" dirty="0" smtClean="0"/>
          </a:p>
          <a:p>
            <a:r>
              <a:rPr lang="ru-RU" dirty="0" smtClean="0"/>
              <a:t>Минимизируются  </a:t>
            </a:r>
            <a:r>
              <a:rPr lang="ru-RU" dirty="0"/>
              <a:t>риски  потери  данных,  вызванных  современными  угрозами  (вирусы, </a:t>
            </a:r>
            <a:r>
              <a:rPr lang="ru-RU" dirty="0" smtClean="0"/>
              <a:t>вредоносные </a:t>
            </a:r>
            <a:r>
              <a:rPr lang="ru-RU" dirty="0"/>
              <a:t>программы, выход из строя </a:t>
            </a:r>
            <a:r>
              <a:rPr lang="ru-RU" dirty="0" smtClean="0"/>
              <a:t>компьютерной </a:t>
            </a:r>
            <a:r>
              <a:rPr lang="ru-RU" dirty="0"/>
              <a:t>техники пользователей) </a:t>
            </a:r>
            <a:endParaRPr lang="ru-RU" dirty="0" smtClean="0"/>
          </a:p>
          <a:p>
            <a:r>
              <a:rPr lang="ru-RU" dirty="0" smtClean="0"/>
              <a:t>Осуществляется </a:t>
            </a:r>
            <a:r>
              <a:rPr lang="ru-RU" dirty="0"/>
              <a:t>ежедневное резервное копирование всех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Пользователей </a:t>
            </a:r>
            <a:r>
              <a:rPr lang="ru-RU" dirty="0"/>
              <a:t>системы ежедневно сопровождает линия консультаций для разрешения </a:t>
            </a:r>
            <a:r>
              <a:rPr lang="ru-RU" dirty="0" smtClean="0"/>
              <a:t>проблем</a:t>
            </a:r>
            <a:r>
              <a:rPr lang="ru-RU" dirty="0"/>
              <a:t>, возникающих в ходе осуществления ежедневных операций</a:t>
            </a:r>
          </a:p>
        </p:txBody>
      </p:sp>
    </p:spTree>
    <p:extLst>
      <p:ext uri="{BB962C8B-B14F-4D97-AF65-F5344CB8AC3E}">
        <p14:creationId xmlns:p14="http://schemas.microsoft.com/office/powerpoint/2010/main" val="15636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Управленческий учет в</a:t>
            </a:r>
            <a:r>
              <a:rPr lang="ru-RU" sz="2800" dirty="0" smtClean="0"/>
              <a:t>  </a:t>
            </a:r>
            <a:r>
              <a:rPr lang="ru-RU" sz="2800" dirty="0"/>
              <a:t>единой  </a:t>
            </a:r>
            <a:r>
              <a:rPr lang="ru-RU" sz="2800" dirty="0" smtClean="0"/>
              <a:t>системе  </a:t>
            </a:r>
            <a:r>
              <a:rPr lang="ru-RU" sz="2800" dirty="0"/>
              <a:t>управления </a:t>
            </a:r>
            <a:br>
              <a:rPr lang="ru-RU" sz="2800" dirty="0"/>
            </a:br>
            <a:r>
              <a:rPr lang="ru-RU" sz="2800" dirty="0"/>
              <a:t>муниципалитетом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975382"/>
              </p:ext>
            </p:extLst>
          </p:nvPr>
        </p:nvGraphicFramePr>
        <p:xfrm>
          <a:off x="3556598" y="353683"/>
          <a:ext cx="5050765" cy="566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607364" y="724619"/>
            <a:ext cx="31055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Предоставлять информацию </a:t>
            </a:r>
            <a:r>
              <a:rPr lang="ru-RU" sz="1600" dirty="0"/>
              <a:t>об инвентаризации дебиторской задолженности</a:t>
            </a:r>
            <a:r>
              <a:rPr lang="ru-RU" sz="1600" dirty="0" smtClean="0"/>
              <a:t>, </a:t>
            </a:r>
            <a:r>
              <a:rPr lang="ru-RU" sz="1600" dirty="0"/>
              <a:t>с указанием причин образования указанной задолженности и мер по ее </a:t>
            </a:r>
            <a:r>
              <a:rPr lang="ru-RU" sz="1600" dirty="0" smtClean="0"/>
              <a:t>сокращению, </a:t>
            </a:r>
            <a:r>
              <a:rPr lang="ru-RU" sz="1600" dirty="0"/>
              <a:t>проводить анализ эффективности принимаемых главными распорядителями средств </a:t>
            </a:r>
            <a:r>
              <a:rPr lang="ru-RU" sz="1600" dirty="0" smtClean="0"/>
              <a:t>мер </a:t>
            </a:r>
            <a:r>
              <a:rPr lang="ru-RU" sz="1600" dirty="0"/>
              <a:t>по сокращению дебиторской задолженности по расходам 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9215527" y="3525386"/>
            <a:ext cx="25620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ПРАВИТЕЛЬСТВО РОССИЙСКОЙ ФЕДЕРАЦИИ</a:t>
            </a:r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ПОСТАНОВЛЕНИЕ</a:t>
            </a:r>
          </a:p>
          <a:p>
            <a:r>
              <a:rPr lang="ru-RU" sz="1400" dirty="0"/>
              <a:t>от 21 ноября 2015 г. N 1256</a:t>
            </a:r>
          </a:p>
        </p:txBody>
      </p:sp>
    </p:spTree>
    <p:extLst>
      <p:ext uri="{BB962C8B-B14F-4D97-AF65-F5344CB8AC3E}">
        <p14:creationId xmlns:p14="http://schemas.microsoft.com/office/powerpoint/2010/main" val="11319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От  единой  информационной  системы  управления  отраслью 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до  единой  системы  управления </a:t>
            </a:r>
            <a:br>
              <a:rPr lang="ru-RU" sz="2800" dirty="0"/>
            </a:br>
            <a:r>
              <a:rPr lang="ru-RU" sz="2800" dirty="0"/>
              <a:t>муниципалитетом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Автоматизированная  система  учета  </a:t>
            </a:r>
            <a:r>
              <a:rPr lang="ru-RU" dirty="0" err="1"/>
              <a:t>финансово­хозяйственной</a:t>
            </a:r>
            <a:r>
              <a:rPr lang="ru-RU" dirty="0"/>
              <a:t>  деятельности  и  консолидации </a:t>
            </a:r>
            <a:r>
              <a:rPr lang="ru-RU" dirty="0" smtClean="0"/>
              <a:t>отчетности  </a:t>
            </a:r>
            <a:r>
              <a:rPr lang="ru-RU" dirty="0"/>
              <a:t>муниципальных  учреждений  системы  образования  города  Новосибирска </a:t>
            </a:r>
            <a:r>
              <a:rPr lang="ru-RU" dirty="0" smtClean="0"/>
              <a:t>–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инструмент для </a:t>
            </a:r>
            <a:r>
              <a:rPr lang="ru-RU" dirty="0"/>
              <a:t>руководителя отрасли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ru-RU" dirty="0"/>
              <a:t>Система </a:t>
            </a:r>
            <a:r>
              <a:rPr lang="ru-RU" dirty="0" smtClean="0"/>
              <a:t>онлайн-мониторинга </a:t>
            </a:r>
            <a:r>
              <a:rPr lang="ru-RU" dirty="0"/>
              <a:t>показателей деятельности отрасли: </a:t>
            </a:r>
            <a:endParaRPr lang="ru-RU" dirty="0" smtClean="0"/>
          </a:p>
          <a:p>
            <a:pPr>
              <a:lnSpc>
                <a:spcPct val="70000"/>
              </a:lnSpc>
            </a:pPr>
            <a:r>
              <a:rPr lang="ru-RU" dirty="0"/>
              <a:t>Принятие эффективных управленческих решений </a:t>
            </a:r>
            <a:endParaRPr lang="ru-RU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Отчетность </a:t>
            </a:r>
            <a:r>
              <a:rPr lang="ru-RU" dirty="0"/>
              <a:t>перед вышестоящими органами власти </a:t>
            </a:r>
            <a:endParaRPr lang="ru-RU" dirty="0" smtClean="0"/>
          </a:p>
          <a:p>
            <a:pPr>
              <a:lnSpc>
                <a:spcPct val="70000"/>
              </a:lnSpc>
            </a:pPr>
            <a:r>
              <a:rPr lang="ru-RU" dirty="0" smtClean="0"/>
              <a:t>Актуальная </a:t>
            </a:r>
            <a:r>
              <a:rPr lang="ru-RU" dirty="0"/>
              <a:t>информация по исполнению бюджета и реализации различных программ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2097730"/>
              </p:ext>
            </p:extLst>
          </p:nvPr>
        </p:nvGraphicFramePr>
        <p:xfrm>
          <a:off x="7479071" y="4106333"/>
          <a:ext cx="3725333" cy="233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9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Единая система управления муниципалитетом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Глава </a:t>
            </a:r>
            <a:r>
              <a:rPr lang="ru-RU" dirty="0"/>
              <a:t>муниципального </a:t>
            </a:r>
            <a:r>
              <a:rPr lang="ru-RU" dirty="0" smtClean="0"/>
              <a:t>образования</a:t>
            </a:r>
          </a:p>
          <a:p>
            <a:r>
              <a:rPr lang="ru-RU" dirty="0" smtClean="0"/>
              <a:t>Руководители ГРБС</a:t>
            </a:r>
          </a:p>
          <a:p>
            <a:r>
              <a:rPr lang="ru-RU" dirty="0" smtClean="0"/>
              <a:t>Муниципальные </a:t>
            </a:r>
            <a:r>
              <a:rPr lang="ru-RU" dirty="0"/>
              <a:t>учреждения </a:t>
            </a:r>
            <a:endParaRPr lang="ru-RU" dirty="0" smtClean="0"/>
          </a:p>
          <a:p>
            <a:r>
              <a:rPr lang="ru-RU" dirty="0" smtClean="0"/>
              <a:t>Жители </a:t>
            </a:r>
            <a:r>
              <a:rPr lang="ru-RU" dirty="0"/>
              <a:t>муниципального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25839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Единая система управления муниципалитетом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532576705"/>
              </p:ext>
            </p:extLst>
          </p:nvPr>
        </p:nvGraphicFramePr>
        <p:xfrm>
          <a:off x="3843866" y="355600"/>
          <a:ext cx="7814733" cy="6129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3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Единая система управления муниципалитетом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Эффективное </a:t>
            </a:r>
            <a:r>
              <a:rPr lang="ru-RU" dirty="0"/>
              <a:t>управление муниципальными финансами и ресурсами </a:t>
            </a:r>
            <a:endParaRPr lang="ru-RU" dirty="0" smtClean="0"/>
          </a:p>
          <a:p>
            <a:r>
              <a:rPr lang="ru-RU" dirty="0" smtClean="0"/>
              <a:t>Обеспечение  </a:t>
            </a:r>
            <a:r>
              <a:rPr lang="ru-RU" dirty="0"/>
              <a:t>открытости  органов  местного  самоуправления  и  </a:t>
            </a:r>
            <a:r>
              <a:rPr lang="ru-RU" dirty="0" smtClean="0"/>
              <a:t>муниципальных учреждений </a:t>
            </a:r>
            <a:r>
              <a:rPr lang="ru-RU" dirty="0"/>
              <a:t>перед населением </a:t>
            </a:r>
            <a:r>
              <a:rPr lang="ru-RU" dirty="0" smtClean="0"/>
              <a:t>города</a:t>
            </a:r>
          </a:p>
          <a:p>
            <a:r>
              <a:rPr lang="ru-RU" dirty="0" smtClean="0"/>
              <a:t>Осуществление </a:t>
            </a:r>
            <a:r>
              <a:rPr lang="ru-RU" dirty="0"/>
              <a:t>мониторинга деятельности учреждений и органов управления </a:t>
            </a:r>
            <a:endParaRPr lang="ru-RU" dirty="0" smtClean="0"/>
          </a:p>
          <a:p>
            <a:r>
              <a:rPr lang="ru-RU" dirty="0" smtClean="0"/>
              <a:t>Анализ </a:t>
            </a:r>
            <a:r>
              <a:rPr lang="ru-RU" dirty="0"/>
              <a:t>социально ­ экономической эффективности учреждений </a:t>
            </a:r>
            <a:endParaRPr lang="ru-RU" dirty="0" smtClean="0"/>
          </a:p>
          <a:p>
            <a:r>
              <a:rPr lang="ru-RU" dirty="0" smtClean="0"/>
              <a:t>Создание </a:t>
            </a:r>
            <a:r>
              <a:rPr lang="ru-RU" dirty="0"/>
              <a:t>современных механизмов управления и расходования бюджетных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92515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Предложение для обсуждения и включения в резолюцию конференции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Сформулировать п. 1 Решения конференции в следующей редакции:</a:t>
            </a:r>
          </a:p>
          <a:p>
            <a:r>
              <a:rPr lang="ru-RU" dirty="0" smtClean="0"/>
              <a:t>Сформировать </a:t>
            </a:r>
            <a:r>
              <a:rPr lang="ru-RU" dirty="0"/>
              <a:t>при АСДГ и мэрии г. Новосибирска постоянно действующую рабочую группу по совершенствованию организации и автоматизации </a:t>
            </a:r>
            <a:r>
              <a:rPr lang="ru-RU" dirty="0" smtClean="0"/>
              <a:t>ведения бухгалтерского, </a:t>
            </a:r>
            <a:r>
              <a:rPr lang="ru-RU" dirty="0"/>
              <a:t>кадрового </a:t>
            </a:r>
            <a:r>
              <a:rPr lang="ru-RU" dirty="0" smtClean="0"/>
              <a:t>и </a:t>
            </a:r>
            <a:r>
              <a:rPr lang="ru-RU" b="1" dirty="0" smtClean="0"/>
              <a:t>управленческого </a:t>
            </a:r>
            <a:r>
              <a:rPr lang="ru-RU" dirty="0" smtClean="0"/>
              <a:t>учета в составе: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Рабочей </a:t>
            </a:r>
            <a:r>
              <a:rPr lang="ru-RU" dirty="0" smtClean="0"/>
              <a:t>группе разработать предложения и Дорожную карту по созданию Единой информационной  системы управления муниципалитетом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3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Цель создания и внедрения </a:t>
            </a:r>
            <a:r>
              <a:rPr lang="ru-RU" sz="2500" dirty="0"/>
              <a:t>информационных </a:t>
            </a:r>
            <a:r>
              <a:rPr lang="ru-RU" sz="2500" dirty="0" smtClean="0"/>
              <a:t>систем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67912" y="864000"/>
            <a:ext cx="3474720" cy="512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 anchorCtr="0">
            <a:normAutofit/>
          </a:bodyPr>
          <a:lstStyle/>
          <a:p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Сбор  и  обработка  </a:t>
            </a: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информации</a:t>
            </a:r>
            <a:endParaRPr lang="ru-RU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 anchorCtr="1">
            <a:normAutofit/>
          </a:bodyPr>
          <a:lstStyle/>
          <a:p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</a:t>
            </a: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нструмент  </a:t>
            </a:r>
            <a:r>
              <a:rPr lang="ru-RU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принятия  </a:t>
            </a:r>
            <a:r>
              <a:rPr lang="ru-R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обоснованных  управленческих </a:t>
            </a:r>
            <a:br>
              <a:rPr lang="ru-R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решений</a:t>
            </a:r>
            <a:endParaRPr lang="ru-RU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Picture 2" descr="http://vignette4.wikia.nocookie.net/plantspedia/images/c/c1/Ambox_blue_question.png/revision/latest?cb=20101124181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26" y="4442836"/>
            <a:ext cx="1117672" cy="111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vignette4.wikia.nocookie.net/plantspedia/images/c/c1/Ambox_blue_question.png/revision/latest?cb=20101124181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644" y="4442836"/>
            <a:ext cx="1117672" cy="111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1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Функции информационных систем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Информационная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Аналитическая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Прогнозная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098" name="Picture 2" descr="http://site.akparov.com/images/features/checkmark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343" y="4442894"/>
            <a:ext cx="1131358" cy="113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site.akparov.com/images/features/checkmark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752" y="4442894"/>
            <a:ext cx="1131358" cy="113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site.akparov.com/images/features/checkmark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019" y="4442894"/>
            <a:ext cx="1131358" cy="113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5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Информационная система для муниципалитета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Непрерывный  </a:t>
            </a:r>
            <a:r>
              <a:rPr lang="ru-RU" dirty="0"/>
              <a:t>разноплановый  мониторинг  ситуации  в  муниципальном  образовании, </a:t>
            </a:r>
            <a:r>
              <a:rPr lang="ru-RU" dirty="0" smtClean="0"/>
              <a:t>выявление </a:t>
            </a:r>
            <a:r>
              <a:rPr lang="ru-RU" dirty="0"/>
              <a:t>проблем  </a:t>
            </a:r>
            <a:endParaRPr lang="ru-RU" dirty="0" smtClean="0"/>
          </a:p>
          <a:p>
            <a:r>
              <a:rPr lang="ru-RU" dirty="0" smtClean="0"/>
              <a:t>Оперативное </a:t>
            </a:r>
            <a:r>
              <a:rPr lang="ru-RU" dirty="0"/>
              <a:t>предоставление альтернативных вариантов решений задач управления </a:t>
            </a:r>
            <a:endParaRPr lang="ru-RU" dirty="0" smtClean="0"/>
          </a:p>
          <a:p>
            <a:r>
              <a:rPr lang="ru-RU" dirty="0" smtClean="0"/>
              <a:t>Прогнозирование  </a:t>
            </a:r>
            <a:r>
              <a:rPr lang="ru-RU" dirty="0"/>
              <a:t>развития  ситуации  в  экономической  и  социальной  сферах </a:t>
            </a:r>
            <a:r>
              <a:rPr lang="ru-RU" dirty="0" smtClean="0"/>
              <a:t>муниципалитета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Отражение  реальной  ситуации,  особенностей  и  тенденций  развития  в  целом  и  отдельно  по сферам.</a:t>
            </a:r>
          </a:p>
        </p:txBody>
      </p:sp>
    </p:spTree>
    <p:extLst>
      <p:ext uri="{BB962C8B-B14F-4D97-AF65-F5344CB8AC3E}">
        <p14:creationId xmlns:p14="http://schemas.microsoft.com/office/powerpoint/2010/main" val="23560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Информационная система для </a:t>
            </a:r>
            <a:r>
              <a:rPr lang="ru-RU" sz="2800" dirty="0" smtClean="0"/>
              <a:t>муниципалитета –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решение </a:t>
            </a:r>
            <a:r>
              <a:rPr lang="ru-RU" sz="2800" dirty="0"/>
              <a:t>трех типов управленческих </a:t>
            </a:r>
            <a:r>
              <a:rPr lang="ru-RU" sz="2800" dirty="0" smtClean="0"/>
              <a:t>задач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1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Решение стратегических задач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2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Решение задач оперативного характера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9274730" y="896586"/>
            <a:ext cx="2493937" cy="813171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/>
                </a:solidFill>
              </a:rPr>
              <a:t>3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/>
              <a:t>Решение  управленческих  задач,  связанных  с  </a:t>
            </a:r>
            <a:r>
              <a:rPr lang="ru-RU" dirty="0" smtClean="0"/>
              <a:t>кризисными ситуациями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1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Концепция  региональной  </a:t>
            </a:r>
            <a:r>
              <a:rPr lang="ru-RU" dirty="0" smtClean="0"/>
              <a:t>информатизации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(Распоряжение Правительства РФ, </a:t>
            </a:r>
            <a:br>
              <a:rPr lang="ru-RU" sz="2200" dirty="0" smtClean="0"/>
            </a:br>
            <a:r>
              <a:rPr lang="ru-RU" sz="2200" dirty="0" smtClean="0"/>
              <a:t>29.12.2014, </a:t>
            </a:r>
            <a:r>
              <a:rPr lang="ru-RU" sz="2200" dirty="0" err="1" smtClean="0"/>
              <a:t>No</a:t>
            </a:r>
            <a:r>
              <a:rPr lang="ru-RU" sz="2200" dirty="0" smtClean="0"/>
              <a:t> 2769­р)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Значительные  расходы  понесены  на  внедрение  информационно­  коммуникационных </a:t>
            </a:r>
            <a:r>
              <a:rPr lang="ru-RU" dirty="0" smtClean="0"/>
              <a:t>технологий  </a:t>
            </a:r>
            <a:r>
              <a:rPr lang="ru-RU" dirty="0"/>
              <a:t>в  отраслях  экономики  и  социальной  сфере  субъектов  Российской  Федерации, </a:t>
            </a:r>
            <a:r>
              <a:rPr lang="ru-RU" dirty="0" smtClean="0"/>
              <a:t>прежде </a:t>
            </a:r>
            <a:r>
              <a:rPr lang="ru-RU" dirty="0"/>
              <a:t>всего в здравоохранении и образовании. </a:t>
            </a:r>
          </a:p>
          <a:p>
            <a:r>
              <a:rPr lang="ru-RU" dirty="0" smtClean="0"/>
              <a:t>Однако  </a:t>
            </a:r>
            <a:r>
              <a:rPr lang="ru-RU" dirty="0"/>
              <a:t>формирование  информационно­  телекоммуникационной  инфраструктуры  </a:t>
            </a:r>
            <a:r>
              <a:rPr lang="ru-RU" dirty="0" smtClean="0"/>
              <a:t>органов государственной  </a:t>
            </a:r>
            <a:r>
              <a:rPr lang="ru-RU" dirty="0"/>
              <a:t>власти,  а  также  государственных  и  муниципальных  учреждений  часто </a:t>
            </a:r>
            <a:r>
              <a:rPr lang="ru-RU" dirty="0" smtClean="0"/>
              <a:t>осуществляется  </a:t>
            </a:r>
            <a:r>
              <a:rPr lang="ru-RU" b="1" dirty="0"/>
              <a:t>изолированно,  не  учитывает  необходимость  совместной  работы </a:t>
            </a:r>
            <a:r>
              <a:rPr lang="ru-RU" dirty="0" smtClean="0"/>
              <a:t>информационных  </a:t>
            </a:r>
            <a:r>
              <a:rPr lang="ru-RU" dirty="0"/>
              <a:t>систем  и  не  всегда  направлено  на  повышение  качества  предоставляемых </a:t>
            </a:r>
            <a:r>
              <a:rPr lang="ru-RU" dirty="0" smtClean="0"/>
              <a:t>гражданам </a:t>
            </a:r>
            <a:r>
              <a:rPr lang="ru-RU" dirty="0"/>
              <a:t>государственных  и муниципальных  услуг.  </a:t>
            </a:r>
            <a:endParaRPr lang="ru-RU" dirty="0" smtClean="0"/>
          </a:p>
          <a:p>
            <a:r>
              <a:rPr lang="ru-RU" dirty="0" smtClean="0"/>
              <a:t>Это приводит  </a:t>
            </a:r>
            <a:r>
              <a:rPr lang="ru-RU" dirty="0"/>
              <a:t>к  необоснованному  росту </a:t>
            </a:r>
            <a:r>
              <a:rPr lang="ru-RU" dirty="0" smtClean="0"/>
              <a:t>числа  </a:t>
            </a:r>
            <a:r>
              <a:rPr lang="ru-RU" dirty="0"/>
              <a:t>используемых  программно</a:t>
            </a:r>
            <a:r>
              <a:rPr lang="ru-RU" dirty="0" smtClean="0"/>
              <a:t>­-аппаратных  </a:t>
            </a:r>
            <a:r>
              <a:rPr lang="ru-RU" dirty="0"/>
              <a:t>решений,  </a:t>
            </a:r>
            <a:r>
              <a:rPr lang="ru-RU" b="1" dirty="0"/>
              <a:t>избыточным  расходам  и  снижает </a:t>
            </a:r>
            <a:r>
              <a:rPr lang="ru-RU" b="1" dirty="0" smtClean="0"/>
              <a:t>эффективность </a:t>
            </a:r>
            <a:r>
              <a:rPr lang="ru-RU" b="1" dirty="0"/>
              <a:t>использования</a:t>
            </a:r>
            <a:r>
              <a:rPr lang="ru-RU" dirty="0"/>
              <a:t> </a:t>
            </a:r>
            <a:r>
              <a:rPr lang="ru-RU" dirty="0" err="1"/>
              <a:t>информационно­коммуникационных</a:t>
            </a:r>
            <a:r>
              <a:rPr lang="ru-RU" dirty="0"/>
              <a:t> технологий в регионах.</a:t>
            </a:r>
          </a:p>
        </p:txBody>
      </p:sp>
    </p:spTree>
    <p:extLst>
      <p:ext uri="{BB962C8B-B14F-4D97-AF65-F5344CB8AC3E}">
        <p14:creationId xmlns:p14="http://schemas.microsoft.com/office/powerpoint/2010/main" val="17860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Разрозненные информационные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По  отдельности  могут  быть  эффективны  для  решения  локальных  задач,  но  не  </a:t>
            </a:r>
            <a:r>
              <a:rPr lang="ru-RU" dirty="0" smtClean="0"/>
              <a:t>для муниципалитета </a:t>
            </a:r>
            <a:r>
              <a:rPr lang="ru-RU" dirty="0"/>
              <a:t>в целом: </a:t>
            </a:r>
            <a:endParaRPr lang="ru-RU" dirty="0" smtClean="0"/>
          </a:p>
          <a:p>
            <a:r>
              <a:rPr lang="ru-RU" dirty="0" smtClean="0"/>
              <a:t>Необходимость </a:t>
            </a:r>
            <a:r>
              <a:rPr lang="ru-RU" dirty="0"/>
              <a:t>многократного ручного ввода одних и тех же </a:t>
            </a:r>
            <a:r>
              <a:rPr lang="ru-RU" dirty="0" smtClean="0"/>
              <a:t>данных</a:t>
            </a:r>
          </a:p>
          <a:p>
            <a:r>
              <a:rPr lang="ru-RU" dirty="0" smtClean="0"/>
              <a:t>Высокая </a:t>
            </a:r>
            <a:r>
              <a:rPr lang="ru-RU" dirty="0"/>
              <a:t>стоимость и сложность поддержки и обновления информационных систем</a:t>
            </a:r>
          </a:p>
          <a:p>
            <a:r>
              <a:rPr lang="ru-RU" dirty="0" smtClean="0"/>
              <a:t>Сложность </a:t>
            </a:r>
            <a:r>
              <a:rPr lang="ru-RU" dirty="0"/>
              <a:t>получения консолидированной информации </a:t>
            </a:r>
            <a:endParaRPr lang="ru-RU" dirty="0" smtClean="0"/>
          </a:p>
          <a:p>
            <a:r>
              <a:rPr lang="ru-RU" dirty="0" smtClean="0"/>
              <a:t>Отсутствие </a:t>
            </a:r>
            <a:r>
              <a:rPr lang="ru-RU" dirty="0"/>
              <a:t>средств анализа и прогнозирования </a:t>
            </a:r>
            <a:endParaRPr lang="ru-RU" dirty="0" smtClean="0"/>
          </a:p>
          <a:p>
            <a:r>
              <a:rPr lang="ru-RU" dirty="0" smtClean="0"/>
              <a:t>Затруднение </a:t>
            </a:r>
            <a:r>
              <a:rPr lang="ru-RU" dirty="0"/>
              <a:t>взаимодействия между учреждениями и ведомствами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Следствие:</a:t>
            </a:r>
          </a:p>
          <a:p>
            <a:pPr marL="0" indent="0">
              <a:buNone/>
            </a:pPr>
            <a:r>
              <a:rPr lang="ru-RU" dirty="0" smtClean="0"/>
              <a:t>Руководитель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sz="2100" dirty="0"/>
              <a:t>Не владеет актуальной информацией о состоянии отрасли или </a:t>
            </a:r>
            <a:r>
              <a:rPr lang="ru-RU" sz="2100" dirty="0" smtClean="0"/>
              <a:t>муниципалитета</a:t>
            </a:r>
          </a:p>
          <a:p>
            <a:r>
              <a:rPr lang="ru-RU" sz="2100" dirty="0" smtClean="0"/>
              <a:t>Не </a:t>
            </a:r>
            <a:r>
              <a:rPr lang="ru-RU" sz="2100" dirty="0"/>
              <a:t>может принимать эффективные управленческие </a:t>
            </a:r>
            <a:r>
              <a:rPr lang="ru-RU" sz="2100" dirty="0" smtClean="0"/>
              <a:t>решения</a:t>
            </a:r>
          </a:p>
          <a:p>
            <a:r>
              <a:rPr lang="ru-RU" sz="2100" dirty="0" smtClean="0"/>
              <a:t>Не </a:t>
            </a:r>
            <a:r>
              <a:rPr lang="ru-RU" sz="2100" dirty="0"/>
              <a:t>может </a:t>
            </a:r>
            <a:r>
              <a:rPr lang="ru-RU" sz="2100" dirty="0" smtClean="0"/>
              <a:t>прогнозировать</a:t>
            </a:r>
          </a:p>
          <a:p>
            <a:r>
              <a:rPr lang="ru-RU" sz="2100" dirty="0" smtClean="0"/>
              <a:t>Не  </a:t>
            </a:r>
            <a:r>
              <a:rPr lang="ru-RU" sz="2100" dirty="0"/>
              <a:t>может  оперативно  и  правильно  реагировать  при  возникновении  непредвиденных </a:t>
            </a:r>
            <a:r>
              <a:rPr lang="ru-RU" dirty="0" smtClean="0"/>
              <a:t>ситуаций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6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построения единой </a:t>
            </a:r>
            <a:r>
              <a:rPr lang="ru-RU" sz="2800" dirty="0"/>
              <a:t>информационной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Однократный ввод </a:t>
            </a:r>
            <a:r>
              <a:rPr lang="ru-RU" dirty="0" smtClean="0"/>
              <a:t>информации</a:t>
            </a:r>
          </a:p>
          <a:p>
            <a:r>
              <a:rPr lang="ru-RU" dirty="0" smtClean="0"/>
              <a:t>Все </a:t>
            </a:r>
            <a:r>
              <a:rPr lang="ru-RU" dirty="0"/>
              <a:t>сотрудники в едином информационном </a:t>
            </a:r>
            <a:r>
              <a:rPr lang="ru-RU" dirty="0" smtClean="0"/>
              <a:t>пространстве</a:t>
            </a:r>
          </a:p>
          <a:p>
            <a:r>
              <a:rPr lang="ru-RU" dirty="0" smtClean="0"/>
              <a:t>Снижение </a:t>
            </a:r>
            <a:r>
              <a:rPr lang="ru-RU" dirty="0"/>
              <a:t>расходов на </a:t>
            </a:r>
            <a:r>
              <a:rPr lang="ru-RU" dirty="0" smtClean="0"/>
              <a:t>сопровождение</a:t>
            </a:r>
          </a:p>
          <a:p>
            <a:r>
              <a:rPr lang="ru-RU" dirty="0" smtClean="0"/>
              <a:t>Удобство </a:t>
            </a:r>
            <a:r>
              <a:rPr lang="ru-RU" dirty="0"/>
              <a:t>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368348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Построение информационной системы: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непрерывное </a:t>
            </a:r>
            <a:r>
              <a:rPr lang="ru-RU" sz="2800" dirty="0"/>
              <a:t>взаимодействие с заказчиком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67912" y="364067"/>
            <a:ext cx="2448221" cy="5935133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Консалтинг: </a:t>
            </a:r>
            <a:endParaRPr lang="ru-RU" sz="1400" b="1" dirty="0" smtClean="0"/>
          </a:p>
          <a:p>
            <a:pPr marL="0" indent="0">
              <a:buNone/>
            </a:pPr>
            <a:r>
              <a:rPr lang="ru-RU" sz="1400" dirty="0" smtClean="0"/>
              <a:t>Описание </a:t>
            </a:r>
            <a:r>
              <a:rPr lang="ru-RU" sz="1400" dirty="0"/>
              <a:t>процессов, подлежащих </a:t>
            </a:r>
            <a:r>
              <a:rPr lang="ru-RU" sz="1400" dirty="0" smtClean="0"/>
              <a:t>и информатизации</a:t>
            </a:r>
          </a:p>
          <a:p>
            <a:r>
              <a:rPr lang="ru-RU" sz="1400" b="1" dirty="0" err="1" smtClean="0"/>
              <a:t>Прототипирование</a:t>
            </a:r>
            <a:r>
              <a:rPr lang="ru-RU" sz="1400" b="1" dirty="0" smtClean="0"/>
              <a:t>:</a:t>
            </a:r>
            <a:endParaRPr lang="ru-RU" sz="1400" b="1" dirty="0" smtClean="0"/>
          </a:p>
          <a:p>
            <a:pPr marL="0" indent="0">
              <a:buNone/>
            </a:pPr>
            <a:r>
              <a:rPr lang="ru-RU" sz="1400" dirty="0" smtClean="0"/>
              <a:t>Разработка  ИС,  </a:t>
            </a:r>
            <a:r>
              <a:rPr lang="ru-RU" sz="1400" dirty="0"/>
              <a:t>отвечающих  требованиям  </a:t>
            </a:r>
            <a:r>
              <a:rPr lang="ru-RU" sz="1400" dirty="0" smtClean="0"/>
              <a:t>функционального заказчика </a:t>
            </a:r>
          </a:p>
          <a:p>
            <a:r>
              <a:rPr lang="ru-RU" sz="1400" dirty="0" smtClean="0"/>
              <a:t>Визуализация: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Создание </a:t>
            </a:r>
            <a:r>
              <a:rPr lang="ru-RU" sz="1400" dirty="0"/>
              <a:t>удобного и привлекательного </a:t>
            </a:r>
            <a:r>
              <a:rPr lang="ru-RU" sz="1400" dirty="0" smtClean="0"/>
              <a:t>интерфейса</a:t>
            </a:r>
          </a:p>
          <a:p>
            <a:r>
              <a:rPr lang="ru-RU" sz="1400" b="1" dirty="0" smtClean="0"/>
              <a:t>Обучение:</a:t>
            </a:r>
            <a:endParaRPr lang="ru-RU" sz="1400" b="1" dirty="0" smtClean="0"/>
          </a:p>
          <a:p>
            <a:pPr marL="0" indent="0">
              <a:buNone/>
            </a:pPr>
            <a:r>
              <a:rPr lang="ru-RU" sz="1400" dirty="0" smtClean="0"/>
              <a:t>Постоянное </a:t>
            </a:r>
            <a:r>
              <a:rPr lang="ru-RU" sz="1400" dirty="0"/>
              <a:t>обучение пользователей работе в </a:t>
            </a:r>
            <a:r>
              <a:rPr lang="ru-RU" sz="1400" dirty="0" smtClean="0"/>
              <a:t>ИС</a:t>
            </a:r>
          </a:p>
          <a:p>
            <a:r>
              <a:rPr lang="ru-RU" sz="1400" b="1" dirty="0" smtClean="0"/>
              <a:t>Поддержка:</a:t>
            </a:r>
            <a:endParaRPr lang="ru-RU" sz="1400" b="1" dirty="0" smtClean="0"/>
          </a:p>
          <a:p>
            <a:pPr marL="0" indent="0">
              <a:buNone/>
            </a:pPr>
            <a:r>
              <a:rPr lang="ru-RU" sz="1400" dirty="0" smtClean="0"/>
              <a:t>Ежедневная </a:t>
            </a:r>
            <a:r>
              <a:rPr lang="ru-RU" sz="1400" dirty="0"/>
              <a:t>работа линии </a:t>
            </a:r>
            <a:r>
              <a:rPr lang="ru-RU" sz="1400" dirty="0" smtClean="0"/>
              <a:t>консультаций</a:t>
            </a:r>
          </a:p>
          <a:p>
            <a:r>
              <a:rPr lang="ru-RU" sz="1400" b="1" dirty="0" smtClean="0"/>
              <a:t>Интеграция: </a:t>
            </a:r>
            <a:endParaRPr lang="ru-RU" sz="1400" b="1" dirty="0" smtClean="0"/>
          </a:p>
          <a:p>
            <a:pPr marL="0" indent="0">
              <a:buNone/>
            </a:pPr>
            <a:r>
              <a:rPr lang="ru-RU" sz="1400" dirty="0" smtClean="0"/>
              <a:t>Обмен </a:t>
            </a:r>
            <a:r>
              <a:rPr lang="ru-RU" sz="1400" dirty="0"/>
              <a:t>данными с другими </a:t>
            </a:r>
            <a:r>
              <a:rPr lang="ru-RU" sz="1400" dirty="0" smtClean="0"/>
              <a:t>ИС</a:t>
            </a:r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6548463" y="685800"/>
            <a:ext cx="2493937" cy="5200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Результат:  </a:t>
            </a:r>
            <a:endParaRPr lang="ru-RU" dirty="0" smtClean="0"/>
          </a:p>
          <a:p>
            <a:r>
              <a:rPr lang="ru-RU" sz="1600" dirty="0" smtClean="0"/>
              <a:t>Работающая система</a:t>
            </a:r>
          </a:p>
          <a:p>
            <a:r>
              <a:rPr lang="ru-RU" sz="1600" dirty="0" smtClean="0"/>
              <a:t>Актуальные данные</a:t>
            </a:r>
          </a:p>
          <a:p>
            <a:r>
              <a:rPr lang="ru-RU" sz="1600" dirty="0" smtClean="0"/>
              <a:t>Довольные </a:t>
            </a:r>
            <a:r>
              <a:rPr lang="ru-RU" sz="1600" dirty="0"/>
              <a:t>пользователи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/>
              <a:t>Облачные  информационные  системы: максимально  эффективное  использование  имеющихся </a:t>
            </a:r>
            <a:r>
              <a:rPr lang="ru-RU" dirty="0" smtClean="0"/>
              <a:t>ресурсов </a:t>
            </a:r>
          </a:p>
          <a:p>
            <a:pPr>
              <a:lnSpc>
                <a:spcPct val="110000"/>
              </a:lnSpc>
            </a:pPr>
            <a:r>
              <a:rPr lang="ru-RU" sz="1700" dirty="0" smtClean="0"/>
              <a:t>Снижение </a:t>
            </a:r>
            <a:r>
              <a:rPr lang="ru-RU" sz="1700" dirty="0"/>
              <a:t>затрат на закупку </a:t>
            </a:r>
            <a:r>
              <a:rPr lang="ru-RU" sz="1700" dirty="0" smtClean="0"/>
              <a:t>оборудования</a:t>
            </a:r>
          </a:p>
          <a:p>
            <a:pPr>
              <a:lnSpc>
                <a:spcPct val="110000"/>
              </a:lnSpc>
            </a:pPr>
            <a:r>
              <a:rPr lang="ru-RU" sz="1700" dirty="0" smtClean="0"/>
              <a:t> </a:t>
            </a:r>
            <a:r>
              <a:rPr lang="ru-RU" sz="1700" dirty="0"/>
              <a:t>Сокращение времени развертывания новых сервисов </a:t>
            </a:r>
            <a:endParaRPr lang="ru-RU" sz="1700" dirty="0" smtClean="0"/>
          </a:p>
          <a:p>
            <a:pPr>
              <a:lnSpc>
                <a:spcPct val="110000"/>
              </a:lnSpc>
            </a:pPr>
            <a:r>
              <a:rPr lang="ru-RU" sz="1700" dirty="0" smtClean="0"/>
              <a:t>Повышение </a:t>
            </a:r>
            <a:r>
              <a:rPr lang="ru-RU" sz="1700" dirty="0"/>
              <a:t>доступности  </a:t>
            </a:r>
            <a:endParaRPr lang="ru-RU" sz="1700" dirty="0" smtClean="0"/>
          </a:p>
          <a:p>
            <a:pPr>
              <a:lnSpc>
                <a:spcPct val="110000"/>
              </a:lnSpc>
            </a:pPr>
            <a:r>
              <a:rPr lang="ru-RU" sz="1700" dirty="0" smtClean="0"/>
              <a:t>Снижение </a:t>
            </a:r>
            <a:r>
              <a:rPr lang="ru-RU" sz="1700" dirty="0"/>
              <a:t>рисков при потери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10409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101</TotalTime>
  <Words>805</Words>
  <Application>Microsoft Office PowerPoint</Application>
  <PresentationFormat>Широкоэкранный</PresentationFormat>
  <Paragraphs>133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Corbel</vt:lpstr>
      <vt:lpstr>Wingdings 2</vt:lpstr>
      <vt:lpstr>Рама</vt:lpstr>
      <vt:lpstr>Зачем нужны информационные системы муниципалитету</vt:lpstr>
      <vt:lpstr>Цель создания и внедрения информационных систем   </vt:lpstr>
      <vt:lpstr>Функции информационных систем</vt:lpstr>
      <vt:lpstr>Информационная система для муниципалитета</vt:lpstr>
      <vt:lpstr>Информационная система для муниципалитета –  решение трех типов управленческих задач</vt:lpstr>
      <vt:lpstr>Концепция  региональной  информатизации    (Распоряжение Правительства РФ,  29.12.2014, No 2769­р)</vt:lpstr>
      <vt:lpstr>Разрозненные информационные системы</vt:lpstr>
      <vt:lpstr>Преимущества построения единой информационной системы</vt:lpstr>
      <vt:lpstr>Построение информационной системы:   непрерывное взаимодействие с заказчиком</vt:lpstr>
      <vt:lpstr>От  единой  информационной  системы  управления  отраслью    до  единой  системы  управления  муниципалитетом</vt:lpstr>
      <vt:lpstr>Управленческий учет в  единой  системе  управления  муниципалитетом</vt:lpstr>
      <vt:lpstr>От  единой  информационной  системы  управления  отраслью    до  единой  системы  управления  муниципалитетом</vt:lpstr>
      <vt:lpstr>Единая система управления муниципалитетом</vt:lpstr>
      <vt:lpstr>Единая система управления муниципалитетом</vt:lpstr>
      <vt:lpstr>Единая система управления муниципалитетом</vt:lpstr>
      <vt:lpstr>Предложение для обсуждения и включения в резолюцию конференции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Зачем нужны информационные системы муниципалитету?</dc:title>
  <dc:creator>Громова Татьяна Юрьевна</dc:creator>
  <cp:lastModifiedBy>Z50</cp:lastModifiedBy>
  <cp:revision>31</cp:revision>
  <dcterms:created xsi:type="dcterms:W3CDTF">2016-02-26T08:40:32Z</dcterms:created>
  <dcterms:modified xsi:type="dcterms:W3CDTF">2016-03-03T02:50:30Z</dcterms:modified>
</cp:coreProperties>
</file>