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61" r:id="rId5"/>
    <p:sldId id="380" r:id="rId6"/>
    <p:sldId id="377" r:id="rId7"/>
    <p:sldId id="378" r:id="rId8"/>
    <p:sldId id="379" r:id="rId9"/>
    <p:sldId id="381" r:id="rId10"/>
    <p:sldId id="277" r:id="rId11"/>
    <p:sldId id="372" r:id="rId12"/>
    <p:sldId id="369" r:id="rId13"/>
    <p:sldId id="367" r:id="rId14"/>
    <p:sldId id="373" r:id="rId15"/>
    <p:sldId id="374" r:id="rId16"/>
    <p:sldId id="375" r:id="rId17"/>
    <p:sldId id="376" r:id="rId18"/>
    <p:sldId id="382" r:id="rId19"/>
    <p:sldId id="383" r:id="rId20"/>
    <p:sldId id="384" r:id="rId21"/>
    <p:sldId id="26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24B"/>
    <a:srgbClr val="B0CB1F"/>
    <a:srgbClr val="FFD966"/>
    <a:srgbClr val="FF8B00"/>
    <a:srgbClr val="CC0099"/>
    <a:srgbClr val="00A0E3"/>
    <a:srgbClr val="5392B8"/>
    <a:srgbClr val="002060"/>
    <a:srgbClr val="5B1793"/>
    <a:srgbClr val="431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1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019B9-3DC3-46F4-9866-141D9E4E741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8C310-8FF4-4854-9FEE-EF8846321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58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51006-D089-4AA2-A684-984A6CBFBD6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006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>
            <a:extLst>
              <a:ext uri="{FF2B5EF4-FFF2-40B4-BE49-F238E27FC236}">
                <a16:creationId xmlns:a16="http://schemas.microsoft.com/office/drawing/2014/main" xmlns="" id="{5319E6AB-2DD4-4324-8B0A-E394C73C20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>
            <a:extLst>
              <a:ext uri="{FF2B5EF4-FFF2-40B4-BE49-F238E27FC236}">
                <a16:creationId xmlns:a16="http://schemas.microsoft.com/office/drawing/2014/main" xmlns="" id="{5E56645C-D254-432C-925A-250356692B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9700" name="Номер слайда 3">
            <a:extLst>
              <a:ext uri="{FF2B5EF4-FFF2-40B4-BE49-F238E27FC236}">
                <a16:creationId xmlns:a16="http://schemas.microsoft.com/office/drawing/2014/main" xmlns="" id="{3459DEFB-3B85-4821-8C33-6BEF59D74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098E54-C30C-4BB5-945F-85047233941F}" type="slidenum">
              <a:rPr lang="ru-RU" altLang="ru-RU" smtClean="0">
                <a:solidFill>
                  <a:srgbClr val="000000"/>
                </a:solidFill>
              </a:rPr>
              <a:pPr/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26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>
            <a:extLst>
              <a:ext uri="{FF2B5EF4-FFF2-40B4-BE49-F238E27FC236}">
                <a16:creationId xmlns:a16="http://schemas.microsoft.com/office/drawing/2014/main" xmlns="" id="{5319E6AB-2DD4-4324-8B0A-E394C73C20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>
            <a:extLst>
              <a:ext uri="{FF2B5EF4-FFF2-40B4-BE49-F238E27FC236}">
                <a16:creationId xmlns:a16="http://schemas.microsoft.com/office/drawing/2014/main" xmlns="" id="{5E56645C-D254-432C-925A-250356692B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9700" name="Номер слайда 3">
            <a:extLst>
              <a:ext uri="{FF2B5EF4-FFF2-40B4-BE49-F238E27FC236}">
                <a16:creationId xmlns:a16="http://schemas.microsoft.com/office/drawing/2014/main" xmlns="" id="{3459DEFB-3B85-4821-8C33-6BEF59D74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098E54-C30C-4BB5-945F-85047233941F}" type="slidenum">
              <a:rPr lang="ru-RU" altLang="ru-RU" smtClean="0">
                <a:solidFill>
                  <a:srgbClr val="000000"/>
                </a:solidFill>
              </a:rPr>
              <a:pPr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21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51006-D089-4AA2-A684-984A6CBFBD6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626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45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48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704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76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31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40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30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844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652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521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749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92305-2031-4507-9544-A1CFF39E6DE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ECB0-4CCE-478A-A575-506E7F329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02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Relationship Id="rId27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1068" y="5529068"/>
            <a:ext cx="2926335" cy="136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050776C-384B-4D63-BBFE-CC12E911FD8D}"/>
              </a:ext>
            </a:extLst>
          </p:cNvPr>
          <p:cNvSpPr/>
          <p:nvPr/>
        </p:nvSpPr>
        <p:spPr>
          <a:xfrm>
            <a:off x="0" y="4718649"/>
            <a:ext cx="12192000" cy="2139351"/>
          </a:xfrm>
          <a:prstGeom prst="rect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1916894" y="1031629"/>
            <a:ext cx="5949950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kumimoji="1"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 </a:t>
            </a:r>
            <a:r>
              <a:rPr kumimoji="1"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февраля 2019 </a:t>
            </a:r>
            <a:r>
              <a:rPr kumimoji="1"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г., </a:t>
            </a:r>
            <a:r>
              <a:rPr kumimoji="1"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Омск</a:t>
            </a:r>
            <a:endParaRPr kumimoji="1"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1942772" y="1252955"/>
            <a:ext cx="48088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kumimoji="1"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 </a:t>
            </a:r>
            <a:r>
              <a:rPr kumimoji="1"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МЕЖДУНАРОДНЫЙ ИТ-ФОРУМ</a:t>
            </a:r>
            <a:endParaRPr kumimoji="1" lang="ru-RU" alt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92" name="Прямоугольник 8"/>
          <p:cNvSpPr>
            <a:spLocks noChangeArrowheads="1"/>
          </p:cNvSpPr>
          <p:nvPr/>
        </p:nvSpPr>
        <p:spPr bwMode="auto">
          <a:xfrm>
            <a:off x="3902797" y="2592662"/>
            <a:ext cx="5748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sz="1800" b="1" dirty="0">
                <a:latin typeface="+mn-lt"/>
              </a:rPr>
              <a:t> </a:t>
            </a:r>
            <a:endParaRPr lang="ru-RU" altLang="ru-RU" sz="18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8670" y="2159940"/>
            <a:ext cx="102542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4800" b="1" dirty="0" smtClean="0"/>
              <a:t>Многофункциональные городские </a:t>
            </a:r>
            <a:r>
              <a:rPr lang="ru-RU" sz="4800" b="1" dirty="0" err="1" smtClean="0"/>
              <a:t>интернет-порталы</a:t>
            </a:r>
            <a:endParaRPr lang="ru-RU" sz="4800" b="1" dirty="0" smtClean="0"/>
          </a:p>
          <a:p>
            <a:r>
              <a:rPr lang="ru-RU" sz="3200" dirty="0" smtClean="0"/>
              <a:t/>
            </a:r>
            <a:br>
              <a:rPr lang="ru-RU" sz="3200" dirty="0" smtClean="0"/>
            </a:br>
            <a:endParaRPr kumimoji="1" lang="ru-RU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735072" y="5145768"/>
            <a:ext cx="58640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И.С. </a:t>
            </a:r>
            <a:r>
              <a:rPr kumimoji="0" lang="ru-RU" altLang="ru-RU" sz="18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Бальцер</a:t>
            </a:r>
            <a:endParaRPr kumimoji="0" lang="ru-RU" altLang="ru-RU" sz="1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Генеральный директор </a:t>
            </a:r>
            <a:r>
              <a:rPr kumimoji="0" lang="ru-RU" altLang="ru-RU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</a:t>
            </a:r>
            <a:r>
              <a:rPr kumimoji="0" lang="ru-RU" alt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«ИТП «Град» </a:t>
            </a:r>
          </a:p>
        </p:txBody>
      </p:sp>
      <p:pic>
        <p:nvPicPr>
          <p:cNvPr id="12" name="Рисунок 3">
            <a:extLst>
              <a:ext uri="{FF2B5EF4-FFF2-40B4-BE49-F238E27FC236}">
                <a16:creationId xmlns="" xmlns:a16="http://schemas.microsoft.com/office/drawing/2014/main" id="{9A7CAF30-E748-48F7-A61B-E9B4CE18F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720374" y="5204064"/>
            <a:ext cx="2736554" cy="9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500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6958" y="6054535"/>
            <a:ext cx="1817216" cy="5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9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03472" y="1301201"/>
            <a:ext cx="7177533" cy="35374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7734" y="470568"/>
            <a:ext cx="659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Публичная инвестиционная карта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7734" y="1301201"/>
            <a:ext cx="4548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Источники данных: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данные КМГИС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данные ЕГРН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данные инвестиционных агентств</a:t>
            </a:r>
          </a:p>
          <a:p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</a:t>
            </a:r>
          </a:p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насыщенная полезной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информацией инвестиционная и градостроительная карта (в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данные о строительстве и реализуемых проектах)</a:t>
            </a:r>
          </a:p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автоматическая генерация справки о территории (возможно платной?)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8190" y="5947443"/>
            <a:ext cx="1817216" cy="5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2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680" y="1"/>
            <a:ext cx="12266392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8190" y="5947443"/>
            <a:ext cx="1817216" cy="5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4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9908" y="6062772"/>
            <a:ext cx="1817216" cy="5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12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8190" y="5947443"/>
            <a:ext cx="1817216" cy="5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6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2FEDB693-72BE-49B0-B8FE-7110BAA7EAAA}"/>
              </a:ext>
            </a:extLst>
          </p:cNvPr>
          <p:cNvSpPr txBox="1">
            <a:spLocks/>
          </p:cNvSpPr>
          <p:nvPr/>
        </p:nvSpPr>
        <p:spPr>
          <a:xfrm>
            <a:off x="1427474" y="300569"/>
            <a:ext cx="10495909" cy="814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b="1" dirty="0">
                <a:solidFill>
                  <a:srgbClr val="00A2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КОМФОРТНАЯ СРЕДА: ИНТЕРАКТИВНАЯ КАРТА ДЛЯ ПРОВЕДЕНИЯ ОПРОСА СРЕДИ ЖИТЕЛЕЙ И ВЫЯВЛЕНИЯ МНЕНИЯ НАСЕЛЕНИЯ, НА ПРИМЕРЕ </a:t>
            </a:r>
            <a:r>
              <a:rPr lang="en-US" sz="2000" b="1" dirty="0">
                <a:solidFill>
                  <a:srgbClr val="00A2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solidFill>
                  <a:srgbClr val="00A2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rgbClr val="00A2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 ОХИНСКИЙ САХАЛИНСКОЙ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3294" t="7284" r="14943" b="5001"/>
          <a:stretch/>
        </p:blipFill>
        <p:spPr>
          <a:xfrm>
            <a:off x="6675428" y="1171231"/>
            <a:ext cx="5173896" cy="34374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991" t="13663" r="38738" b="26008"/>
          <a:stretch/>
        </p:blipFill>
        <p:spPr>
          <a:xfrm>
            <a:off x="584886" y="1610110"/>
            <a:ext cx="5511114" cy="29985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810" t="13828" r="43063" b="13247"/>
          <a:stretch/>
        </p:blipFill>
        <p:spPr>
          <a:xfrm>
            <a:off x="4707668" y="3099507"/>
            <a:ext cx="5132173" cy="362464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E456A5-91BA-46B1-ABA4-98BE49E8D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617" y="218050"/>
            <a:ext cx="925789" cy="9287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5096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2FEDB693-72BE-49B0-B8FE-7110BAA7EAAA}"/>
              </a:ext>
            </a:extLst>
          </p:cNvPr>
          <p:cNvSpPr txBox="1">
            <a:spLocks/>
          </p:cNvSpPr>
          <p:nvPr/>
        </p:nvSpPr>
        <p:spPr>
          <a:xfrm>
            <a:off x="1413263" y="435755"/>
            <a:ext cx="10510120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b="1" dirty="0" smtClean="0">
                <a:solidFill>
                  <a:srgbClr val="00A2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 публикации проектов благоустройства городской </a:t>
            </a:r>
            <a:endParaRPr lang="ru-RU" sz="2000" b="1" dirty="0">
              <a:solidFill>
                <a:srgbClr val="00A2D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358"/>
          <a:stretch/>
        </p:blipFill>
        <p:spPr bwMode="auto">
          <a:xfrm>
            <a:off x="268617" y="1804611"/>
            <a:ext cx="7220471" cy="383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3" descr="Объект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258773" y="3099514"/>
            <a:ext cx="4752252" cy="3539985"/>
          </a:xfrm>
          <a:prstGeom prst="rect">
            <a:avLst/>
          </a:prstGeom>
          <a:ln w="6350">
            <a:solidFill>
              <a:schemeClr val="tx1"/>
            </a:solidFill>
            <a:miter lim="400000"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7566DE83-BC5F-4393-A422-C6F02B8668B8}"/>
              </a:ext>
            </a:extLst>
          </p:cNvPr>
          <p:cNvGrpSpPr/>
          <p:nvPr/>
        </p:nvGrpSpPr>
        <p:grpSpPr>
          <a:xfrm>
            <a:off x="3997380" y="3286125"/>
            <a:ext cx="3146370" cy="3353374"/>
            <a:chOff x="4251281" y="3747727"/>
            <a:chExt cx="2623892" cy="2796522"/>
          </a:xfrm>
        </p:grpSpPr>
        <p:pic>
          <p:nvPicPr>
            <p:cNvPr id="10" name="Объект 3" descr="Объект 3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4251281" y="5068310"/>
              <a:ext cx="2623890" cy="14759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Рисунок 4" descr="Рисунок 4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4251282" y="3747727"/>
              <a:ext cx="2623891" cy="147593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CA6ACF4-70AE-43F0-8F4D-854B2D73EA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617" y="218050"/>
            <a:ext cx="925789" cy="9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743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989215" y="333698"/>
            <a:ext cx="10375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800" dirty="0"/>
              <a:t>Использование 3</a:t>
            </a:r>
            <a:r>
              <a:rPr lang="en-US" sz="1800" dirty="0"/>
              <a:t>D</a:t>
            </a:r>
            <a:r>
              <a:rPr lang="ru-RU" sz="1800" dirty="0"/>
              <a:t>: моделирование архитектурного облика города, встраивание проектов планировки и проектов зданий в 3</a:t>
            </a:r>
            <a:r>
              <a:rPr lang="en-US" sz="1800" dirty="0"/>
              <a:t>D </a:t>
            </a:r>
            <a:r>
              <a:rPr lang="ru-RU" sz="1800" dirty="0"/>
              <a:t>модель </a:t>
            </a:r>
            <a:r>
              <a:rPr lang="ru-RU" sz="1800" dirty="0" smtClean="0"/>
              <a:t>в целях публичного обсуждения и информирования, </a:t>
            </a:r>
            <a:r>
              <a:rPr lang="ru-RU" sz="1800" dirty="0"/>
              <a:t>просмотр проектов в общем облике города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3" t="3640" r="61552" b="19078"/>
          <a:stretch/>
        </p:blipFill>
        <p:spPr>
          <a:xfrm>
            <a:off x="268617" y="1408139"/>
            <a:ext cx="6347011" cy="4312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5" t="7625" r="51207" b="10537"/>
          <a:stretch/>
        </p:blipFill>
        <p:spPr>
          <a:xfrm>
            <a:off x="5971833" y="3291777"/>
            <a:ext cx="5951550" cy="338098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617" y="218050"/>
            <a:ext cx="575451" cy="5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165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B4C3A88-FB6E-48CA-BFF4-AC7F59A0050A}"/>
              </a:ext>
            </a:extLst>
          </p:cNvPr>
          <p:cNvSpPr/>
          <p:nvPr/>
        </p:nvSpPr>
        <p:spPr>
          <a:xfrm>
            <a:off x="0" y="4718649"/>
            <a:ext cx="12192000" cy="2139351"/>
          </a:xfrm>
          <a:prstGeom prst="rect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46408" y="1773329"/>
            <a:ext cx="6445591" cy="1524000"/>
          </a:xfrm>
          <a:prstGeom prst="rect">
            <a:avLst/>
          </a:prstGeom>
          <a:solidFill>
            <a:srgbClr val="B0CB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6019423" y="2014398"/>
            <a:ext cx="58995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</a:t>
            </a:r>
          </a:p>
          <a:p>
            <a:r>
              <a:rPr kumimoji="0"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</a:p>
        </p:txBody>
      </p:sp>
      <p:pic>
        <p:nvPicPr>
          <p:cNvPr id="7" name="Рисунок 3">
            <a:extLst>
              <a:ext uri="{FF2B5EF4-FFF2-40B4-BE49-F238E27FC236}">
                <a16:creationId xmlns="" xmlns:a16="http://schemas.microsoft.com/office/drawing/2014/main" id="{09A0D876-1A34-4810-A139-513F29992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720374" y="5204064"/>
            <a:ext cx="2736554" cy="9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960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61C92E-4DED-454A-BF5B-425F9C099C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"/>
            <a:ext cx="12192000" cy="68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087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801665-D6AE-4069-B9F4-EB51B30A2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"/>
            <a:ext cx="12192000" cy="68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519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4A6AEA-0EE9-415F-A79A-B92335F89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"/>
            <a:ext cx="12192000" cy="68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10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BA16A5-1224-4CCD-9F3C-76ECD7FCF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"/>
            <a:ext cx="12192000" cy="68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56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60CAE6-E28D-4398-A896-ADE65E071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"/>
            <a:ext cx="12192000" cy="68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961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Скругленный прямоугольник 1028"/>
          <p:cNvSpPr/>
          <p:nvPr/>
        </p:nvSpPr>
        <p:spPr>
          <a:xfrm>
            <a:off x="5789496" y="3367093"/>
            <a:ext cx="6273472" cy="3411067"/>
          </a:xfrm>
          <a:prstGeom prst="roundRect">
            <a:avLst>
              <a:gd name="adj" fmla="val 8378"/>
            </a:avLst>
          </a:prstGeom>
          <a:noFill/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9566" y="4022386"/>
            <a:ext cx="2575346" cy="176905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215900" dist="139700" dir="6240000" sx="101000" sy="101000" algn="tr" rotWithShape="0">
              <a:schemeClr val="tx1">
                <a:alpha val="40000"/>
              </a:schemeClr>
            </a:outerShdw>
          </a:effectLst>
        </p:spPr>
      </p:pic>
      <p:sp>
        <p:nvSpPr>
          <p:cNvPr id="105" name="Прямоугольник 83"/>
          <p:cNvSpPr>
            <a:spLocks noChangeArrowheads="1"/>
          </p:cNvSpPr>
          <p:nvPr/>
        </p:nvSpPr>
        <p:spPr bwMode="auto">
          <a:xfrm>
            <a:off x="6692300" y="3243963"/>
            <a:ext cx="3562913" cy="646331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ru-RU" sz="2000" b="1" u="sng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6" name="Объект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3117" y="4039284"/>
            <a:ext cx="2424429" cy="174042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215900" dist="139700" dir="6240000" sx="101000" sy="101000" algn="tr" rotWithShape="0">
              <a:schemeClr val="tx1">
                <a:alpha val="40000"/>
              </a:schemeClr>
            </a:outerShdw>
          </a:effectLst>
        </p:spPr>
      </p:pic>
      <p:sp>
        <p:nvSpPr>
          <p:cNvPr id="108" name="Прямоугольник 83"/>
          <p:cNvSpPr>
            <a:spLocks noChangeArrowheads="1"/>
          </p:cNvSpPr>
          <p:nvPr/>
        </p:nvSpPr>
        <p:spPr bwMode="auto">
          <a:xfrm>
            <a:off x="6817717" y="5827180"/>
            <a:ext cx="1815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Корпоративные (отраслевые) данные</a:t>
            </a:r>
          </a:p>
        </p:txBody>
      </p:sp>
      <p:pic>
        <p:nvPicPr>
          <p:cNvPr id="109" name="Picture 97" descr="execute_2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1500" y="5738910"/>
            <a:ext cx="686938" cy="58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99" descr="niche_2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11032" y="5733143"/>
            <a:ext cx="845756" cy="8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Прямоугольник 77"/>
          <p:cNvSpPr>
            <a:spLocks noChangeArrowheads="1"/>
          </p:cNvSpPr>
          <p:nvPr/>
        </p:nvSpPr>
        <p:spPr bwMode="auto">
          <a:xfrm>
            <a:off x="5889615" y="6512339"/>
            <a:ext cx="11727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100" b="1" dirty="0">
                <a:solidFill>
                  <a:srgbClr val="431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ОМСУ, </a:t>
            </a:r>
            <a:r>
              <a:rPr kumimoji="0" lang="ru-RU" altLang="ru-RU" sz="1100" b="1" dirty="0">
                <a:solidFill>
                  <a:srgbClr val="5B17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РСО</a:t>
            </a:r>
          </a:p>
        </p:txBody>
      </p:sp>
      <p:sp>
        <p:nvSpPr>
          <p:cNvPr id="113" name="Прямоугольник 77"/>
          <p:cNvSpPr>
            <a:spLocks noChangeArrowheads="1"/>
          </p:cNvSpPr>
          <p:nvPr/>
        </p:nvSpPr>
        <p:spPr bwMode="auto">
          <a:xfrm>
            <a:off x="10977402" y="6512339"/>
            <a:ext cx="9768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100" b="1" dirty="0">
                <a:solidFill>
                  <a:srgbClr val="5392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Горожане</a:t>
            </a:r>
          </a:p>
        </p:txBody>
      </p:sp>
      <p:cxnSp>
        <p:nvCxnSpPr>
          <p:cNvPr id="116" name="Прямая соединительная линия 115"/>
          <p:cNvCxnSpPr/>
          <p:nvPr/>
        </p:nvCxnSpPr>
        <p:spPr bwMode="auto">
          <a:xfrm flipH="1">
            <a:off x="6164574" y="2809322"/>
            <a:ext cx="3819767" cy="478967"/>
          </a:xfrm>
          <a:prstGeom prst="line">
            <a:avLst/>
          </a:prstGeom>
          <a:ln w="47625">
            <a:solidFill>
              <a:srgbClr val="002060"/>
            </a:solidFill>
            <a:prstDash val="sysDot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Группа 1027"/>
          <p:cNvGrpSpPr/>
          <p:nvPr/>
        </p:nvGrpSpPr>
        <p:grpSpPr>
          <a:xfrm>
            <a:off x="8359597" y="5440086"/>
            <a:ext cx="1107647" cy="1333863"/>
            <a:chOff x="5508116" y="3118788"/>
            <a:chExt cx="1107647" cy="1333863"/>
          </a:xfrm>
        </p:grpSpPr>
        <p:pic>
          <p:nvPicPr>
            <p:cNvPr id="107" name="Picture 21" descr="towers_globe_blu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16" y="3118788"/>
              <a:ext cx="1029710" cy="102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49" descr="database_2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271" y="3673889"/>
              <a:ext cx="852492" cy="77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9" name="Прямая соединительная линия 118"/>
          <p:cNvCxnSpPr/>
          <p:nvPr/>
        </p:nvCxnSpPr>
        <p:spPr bwMode="auto">
          <a:xfrm flipH="1">
            <a:off x="6713041" y="6436347"/>
            <a:ext cx="1827690" cy="31385"/>
          </a:xfrm>
          <a:prstGeom prst="line">
            <a:avLst/>
          </a:prstGeom>
          <a:ln w="47625">
            <a:solidFill>
              <a:srgbClr val="002060"/>
            </a:solidFill>
            <a:prstDash val="sysDot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Группа 1031"/>
          <p:cNvGrpSpPr/>
          <p:nvPr/>
        </p:nvGrpSpPr>
        <p:grpSpPr>
          <a:xfrm>
            <a:off x="5515025" y="807308"/>
            <a:ext cx="3488931" cy="2001795"/>
            <a:chOff x="7059852" y="1414377"/>
            <a:chExt cx="1994950" cy="1300315"/>
          </a:xfrm>
        </p:grpSpPr>
        <p:grpSp>
          <p:nvGrpSpPr>
            <p:cNvPr id="1031" name="Группа 1030"/>
            <p:cNvGrpSpPr/>
            <p:nvPr/>
          </p:nvGrpSpPr>
          <p:grpSpPr>
            <a:xfrm>
              <a:off x="7059852" y="1679879"/>
              <a:ext cx="1976540" cy="1034813"/>
              <a:chOff x="7059852" y="1679879"/>
              <a:chExt cx="1976540" cy="1034813"/>
            </a:xfrm>
          </p:grpSpPr>
          <p:pic>
            <p:nvPicPr>
              <p:cNvPr id="96" name="Picture 2" descr="http://itpgrad.ru/themes/itpgrad/itpgrad_department/images/development-02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9852" y="1679879"/>
                <a:ext cx="1913335" cy="939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1" descr="towers_globe_blu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078" y="1869750"/>
                <a:ext cx="748252" cy="74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49" descr="database_25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9808" y="2190524"/>
                <a:ext cx="576584" cy="524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" name="Прямоугольник 83"/>
            <p:cNvSpPr>
              <a:spLocks noChangeArrowheads="1"/>
            </p:cNvSpPr>
            <p:nvPr/>
          </p:nvSpPr>
          <p:spPr bwMode="auto">
            <a:xfrm>
              <a:off x="7090923" y="1414377"/>
              <a:ext cx="1963879" cy="290453"/>
            </a:xfrm>
            <a:prstGeom prst="rect">
              <a:avLst/>
            </a:prstGeom>
            <a:extLst/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b="1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ГИСОГД</a:t>
              </a:r>
              <a:endPara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4" name="Рисунок 123"/>
          <p:cNvPicPr>
            <a:picLocks noChangeAspect="1"/>
          </p:cNvPicPr>
          <p:nvPr/>
        </p:nvPicPr>
        <p:blipFill rotWithShape="1">
          <a:blip r:embed="rId12" cstate="print"/>
          <a:srcRect t="2319"/>
          <a:stretch/>
        </p:blipFill>
        <p:spPr>
          <a:xfrm>
            <a:off x="10121335" y="1588043"/>
            <a:ext cx="1510129" cy="142042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215900" dist="139700" dir="6240000" sx="101000" sy="101000" algn="tr" rotWithShape="0">
              <a:schemeClr val="tx1">
                <a:alpha val="40000"/>
              </a:schemeClr>
            </a:outerShdw>
          </a:effectLst>
        </p:spPr>
      </p:pic>
      <p:sp>
        <p:nvSpPr>
          <p:cNvPr id="125" name="Прямоугольник 83"/>
          <p:cNvSpPr>
            <a:spLocks noChangeArrowheads="1"/>
          </p:cNvSpPr>
          <p:nvPr/>
        </p:nvSpPr>
        <p:spPr bwMode="auto">
          <a:xfrm>
            <a:off x="9618363" y="1151340"/>
            <a:ext cx="2516072" cy="41336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Открытый портал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6" name="Picture 97" descr="execute_2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6170" y="5712357"/>
            <a:ext cx="686938" cy="58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14" descr="provider_25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6414" y="5975586"/>
            <a:ext cx="602997" cy="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26" descr="serv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8525" y="2976675"/>
            <a:ext cx="865994" cy="86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0" name="Прямая соединительная линия 129"/>
          <p:cNvCxnSpPr/>
          <p:nvPr/>
        </p:nvCxnSpPr>
        <p:spPr bwMode="auto">
          <a:xfrm flipH="1" flipV="1">
            <a:off x="4552711" y="2719098"/>
            <a:ext cx="1181027" cy="463618"/>
          </a:xfrm>
          <a:prstGeom prst="line">
            <a:avLst/>
          </a:prstGeom>
          <a:ln w="47625">
            <a:solidFill>
              <a:srgbClr val="002060"/>
            </a:solidFill>
            <a:prstDash val="sysDot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Прямоугольник 83"/>
          <p:cNvSpPr>
            <a:spLocks noChangeArrowheads="1"/>
          </p:cNvSpPr>
          <p:nvPr/>
        </p:nvSpPr>
        <p:spPr bwMode="auto">
          <a:xfrm>
            <a:off x="9256228" y="6032420"/>
            <a:ext cx="17872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Открытые данные</a:t>
            </a:r>
          </a:p>
        </p:txBody>
      </p:sp>
      <p:grpSp>
        <p:nvGrpSpPr>
          <p:cNvPr id="211" name="Группа 210"/>
          <p:cNvGrpSpPr/>
          <p:nvPr/>
        </p:nvGrpSpPr>
        <p:grpSpPr>
          <a:xfrm>
            <a:off x="207968" y="4252751"/>
            <a:ext cx="2628240" cy="2518517"/>
            <a:chOff x="9773211" y="5894805"/>
            <a:chExt cx="2628240" cy="2518517"/>
          </a:xfrm>
        </p:grpSpPr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974233">
              <a:off x="9790200" y="6247764"/>
              <a:ext cx="1078143" cy="904582"/>
            </a:xfrm>
            <a:prstGeom prst="rect">
              <a:avLst/>
            </a:prstGeom>
            <a:effectLst>
              <a:glow rad="228600">
                <a:srgbClr val="00A0E3">
                  <a:alpha val="40000"/>
                </a:srgbClr>
              </a:glow>
            </a:effectLst>
          </p:spPr>
        </p:pic>
        <p:pic>
          <p:nvPicPr>
            <p:cNvPr id="136" name="Рисунок 135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78723">
              <a:off x="10542350" y="7625992"/>
              <a:ext cx="898636" cy="632415"/>
            </a:xfrm>
            <a:prstGeom prst="rect">
              <a:avLst/>
            </a:prstGeom>
            <a:effectLst>
              <a:glow rad="228600">
                <a:schemeClr val="tx2">
                  <a:lumMod val="40000"/>
                  <a:lumOff val="60000"/>
                  <a:alpha val="40000"/>
                </a:schemeClr>
              </a:glow>
            </a:effectLst>
          </p:spPr>
        </p:pic>
        <p:pic>
          <p:nvPicPr>
            <p:cNvPr id="137" name="Рисунок 136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781065" y="6578631"/>
              <a:ext cx="328738" cy="472947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138" name="Рисунок 137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06457" y="6362075"/>
              <a:ext cx="228751" cy="42785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39" name="Рисунок 138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21282" y="7171250"/>
              <a:ext cx="542939" cy="482897"/>
            </a:xfrm>
            <a:prstGeom prst="rect">
              <a:avLst/>
            </a:prstGeom>
            <a:effectLst>
              <a:glow rad="228600">
                <a:srgbClr val="FF0000">
                  <a:alpha val="19000"/>
                </a:srgbClr>
              </a:glow>
            </a:effectLst>
          </p:spPr>
        </p:pic>
        <p:pic>
          <p:nvPicPr>
            <p:cNvPr id="140" name="Рисунок 139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10272" y="7509846"/>
              <a:ext cx="371030" cy="342400"/>
            </a:xfrm>
            <a:prstGeom prst="rect">
              <a:avLst/>
            </a:prstGeom>
            <a:effectLst>
              <a:glow rad="228600">
                <a:srgbClr val="92D050">
                  <a:alpha val="40000"/>
                </a:srgbClr>
              </a:glow>
            </a:effectLst>
          </p:spPr>
        </p:pic>
        <p:sp>
          <p:nvSpPr>
            <p:cNvPr id="141" name="Овал 140"/>
            <p:cNvSpPr/>
            <p:nvPr/>
          </p:nvSpPr>
          <p:spPr>
            <a:xfrm>
              <a:off x="10629391" y="6693585"/>
              <a:ext cx="954053" cy="938655"/>
            </a:xfrm>
            <a:prstGeom prst="ellipse">
              <a:avLst/>
            </a:prstGeom>
            <a:noFill/>
            <a:ln w="66675">
              <a:solidFill>
                <a:srgbClr val="00B0F0">
                  <a:alpha val="60000"/>
                </a:srgbClr>
              </a:solidFill>
              <a:prstDash val="solid"/>
            </a:ln>
            <a:effectLst>
              <a:outerShdw blurRad="266700" dir="2640000" sx="122000" sy="122000" algn="ctr" rotWithShape="0">
                <a:srgbClr val="00B0F0">
                  <a:alpha val="8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11041313" y="6758577"/>
              <a:ext cx="430679" cy="41478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19100" sx="103000" sy="103000" algn="ctr" rotWithShape="0">
                <a:srgbClr val="FF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10704162" y="6833874"/>
              <a:ext cx="407830" cy="388002"/>
            </a:xfrm>
            <a:prstGeom prst="ellipse">
              <a:avLst/>
            </a:prstGeom>
            <a:solidFill>
              <a:srgbClr val="FAD52E"/>
            </a:solidFill>
            <a:ln>
              <a:noFill/>
            </a:ln>
            <a:effectLst>
              <a:outerShdw blurRad="431800" sx="136000" sy="136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10761657" y="7137623"/>
              <a:ext cx="447160" cy="414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19100" sx="135000" sy="135000" algn="ctr" rotWithShape="0">
                <a:srgbClr val="FF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>
              <a:off x="11081990" y="7107392"/>
              <a:ext cx="430679" cy="414789"/>
            </a:xfrm>
            <a:prstGeom prst="ellipse">
              <a:avLst/>
            </a:prstGeom>
            <a:solidFill>
              <a:srgbClr val="00923F"/>
            </a:solidFill>
            <a:ln>
              <a:noFill/>
            </a:ln>
            <a:effectLst>
              <a:outerShdw blurRad="546100" sx="137000" sy="137000" algn="ctr" rotWithShape="0">
                <a:srgbClr val="00AC6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ямоугольник 145"/>
            <p:cNvSpPr/>
            <p:nvPr/>
          </p:nvSpPr>
          <p:spPr>
            <a:xfrm>
              <a:off x="10633264" y="6900311"/>
              <a:ext cx="965686" cy="609398"/>
            </a:xfrm>
            <a:prstGeom prst="rect">
              <a:avLst/>
            </a:prstGeom>
            <a:noFill/>
            <a:effectLst>
              <a:innerShdw blurRad="1270000">
                <a:schemeClr val="bg1">
                  <a:alpha val="79000"/>
                </a:schemeClr>
              </a:inn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ru-RU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В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ig Data</a:t>
              </a:r>
              <a:endPara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9773211" y="5894805"/>
              <a:ext cx="2628240" cy="2518517"/>
            </a:xfrm>
            <a:prstGeom prst="ellipse">
              <a:avLst/>
            </a:prstGeom>
            <a:noFill/>
            <a:ln w="5080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8" name="Группа 147"/>
            <p:cNvGrpSpPr/>
            <p:nvPr/>
          </p:nvGrpSpPr>
          <p:grpSpPr>
            <a:xfrm>
              <a:off x="10837228" y="6156113"/>
              <a:ext cx="538379" cy="438929"/>
              <a:chOff x="3391105" y="5540583"/>
              <a:chExt cx="1866912" cy="1329916"/>
            </a:xfrm>
            <a:effectLst>
              <a:glow rad="114300">
                <a:srgbClr val="00923F">
                  <a:alpha val="33000"/>
                </a:srgbClr>
              </a:glow>
            </a:effectLst>
          </p:grpSpPr>
          <p:sp>
            <p:nvSpPr>
              <p:cNvPr id="151" name="Овал 150"/>
              <p:cNvSpPr/>
              <p:nvPr/>
            </p:nvSpPr>
            <p:spPr>
              <a:xfrm>
                <a:off x="3691031" y="5590093"/>
                <a:ext cx="332031" cy="338077"/>
              </a:xfrm>
              <a:prstGeom prst="ellipse">
                <a:avLst/>
              </a:prstGeom>
              <a:noFill/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>
                <a:off x="4925986" y="5773000"/>
                <a:ext cx="332031" cy="338077"/>
              </a:xfrm>
              <a:prstGeom prst="ellipse">
                <a:avLst/>
              </a:prstGeom>
              <a:noFill/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>
                <a:off x="4728181" y="6423399"/>
                <a:ext cx="332031" cy="338077"/>
              </a:xfrm>
              <a:prstGeom prst="ellipse">
                <a:avLst/>
              </a:prstGeom>
              <a:noFill/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>
                <a:off x="4316521" y="5540583"/>
                <a:ext cx="332031" cy="338077"/>
              </a:xfrm>
              <a:prstGeom prst="ellipse">
                <a:avLst/>
              </a:prstGeom>
              <a:noFill/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>
                <a:off x="4208151" y="6058204"/>
                <a:ext cx="332031" cy="338077"/>
              </a:xfrm>
              <a:prstGeom prst="ellipse">
                <a:avLst/>
              </a:prstGeom>
              <a:noFill/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391105" y="5942039"/>
                <a:ext cx="332031" cy="338077"/>
              </a:xfrm>
              <a:prstGeom prst="ellipse">
                <a:avLst/>
              </a:prstGeom>
              <a:noFill/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>
                <a:off x="3725093" y="6532422"/>
                <a:ext cx="332031" cy="338077"/>
              </a:xfrm>
              <a:prstGeom prst="ellipse">
                <a:avLst/>
              </a:prstGeom>
              <a:noFill/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58" name="Прямая соединительная линия 157"/>
              <p:cNvCxnSpPr>
                <a:stCxn id="157" idx="2"/>
                <a:endCxn id="156" idx="4"/>
              </p:cNvCxnSpPr>
              <p:nvPr/>
            </p:nvCxnSpPr>
            <p:spPr>
              <a:xfrm flipH="1" flipV="1">
                <a:off x="3557121" y="6280116"/>
                <a:ext cx="167972" cy="421345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>
                <a:stCxn id="151" idx="2"/>
                <a:endCxn id="156" idx="0"/>
              </p:cNvCxnSpPr>
              <p:nvPr/>
            </p:nvCxnSpPr>
            <p:spPr>
              <a:xfrm flipH="1">
                <a:off x="3557121" y="5759132"/>
                <a:ext cx="133910" cy="182907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>
                <a:stCxn id="151" idx="4"/>
                <a:endCxn id="157" idx="0"/>
              </p:cNvCxnSpPr>
              <p:nvPr/>
            </p:nvCxnSpPr>
            <p:spPr>
              <a:xfrm>
                <a:off x="3857047" y="5928170"/>
                <a:ext cx="34062" cy="604252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>
                <a:stCxn id="155" idx="1"/>
                <a:endCxn id="151" idx="5"/>
              </p:cNvCxnSpPr>
              <p:nvPr/>
            </p:nvCxnSpPr>
            <p:spPr>
              <a:xfrm flipH="1" flipV="1">
                <a:off x="3974437" y="5878660"/>
                <a:ext cx="282339" cy="229054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Прямая соединительная линия 161"/>
              <p:cNvCxnSpPr>
                <a:stCxn id="155" idx="5"/>
                <a:endCxn id="153" idx="1"/>
              </p:cNvCxnSpPr>
              <p:nvPr/>
            </p:nvCxnSpPr>
            <p:spPr>
              <a:xfrm>
                <a:off x="4491557" y="6346771"/>
                <a:ext cx="285249" cy="126138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Прямая соединительная линия 162"/>
              <p:cNvCxnSpPr>
                <a:stCxn id="153" idx="0"/>
                <a:endCxn id="152" idx="4"/>
              </p:cNvCxnSpPr>
              <p:nvPr/>
            </p:nvCxnSpPr>
            <p:spPr>
              <a:xfrm flipV="1">
                <a:off x="4894197" y="6111077"/>
                <a:ext cx="197805" cy="312322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Прямая соединительная линия 163"/>
              <p:cNvCxnSpPr>
                <a:stCxn id="152" idx="1"/>
                <a:endCxn id="154" idx="6"/>
              </p:cNvCxnSpPr>
              <p:nvPr/>
            </p:nvCxnSpPr>
            <p:spPr>
              <a:xfrm flipH="1" flipV="1">
                <a:off x="4648552" y="5709622"/>
                <a:ext cx="326059" cy="112888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Прямая соединительная линия 164"/>
              <p:cNvCxnSpPr>
                <a:stCxn id="154" idx="4"/>
                <a:endCxn id="155" idx="0"/>
              </p:cNvCxnSpPr>
              <p:nvPr/>
            </p:nvCxnSpPr>
            <p:spPr>
              <a:xfrm flipH="1">
                <a:off x="4374167" y="5878660"/>
                <a:ext cx="108370" cy="179544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Прямая соединительная линия 165"/>
              <p:cNvCxnSpPr>
                <a:stCxn id="154" idx="1"/>
                <a:endCxn id="151" idx="7"/>
              </p:cNvCxnSpPr>
              <p:nvPr/>
            </p:nvCxnSpPr>
            <p:spPr>
              <a:xfrm flipH="1">
                <a:off x="3974437" y="5590093"/>
                <a:ext cx="390709" cy="49510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Прямая соединительная линия 166"/>
              <p:cNvCxnSpPr>
                <a:stCxn id="155" idx="3"/>
                <a:endCxn id="157" idx="6"/>
              </p:cNvCxnSpPr>
              <p:nvPr/>
            </p:nvCxnSpPr>
            <p:spPr>
              <a:xfrm flipH="1">
                <a:off x="4057124" y="6346771"/>
                <a:ext cx="199652" cy="354690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Прямая соединительная линия 167"/>
              <p:cNvCxnSpPr>
                <a:stCxn id="153" idx="3"/>
                <a:endCxn id="157" idx="5"/>
              </p:cNvCxnSpPr>
              <p:nvPr/>
            </p:nvCxnSpPr>
            <p:spPr>
              <a:xfrm flipH="1">
                <a:off x="4008499" y="6711966"/>
                <a:ext cx="768307" cy="109023"/>
              </a:xfrm>
              <a:prstGeom prst="line">
                <a:avLst/>
              </a:prstGeom>
              <a:ln w="349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9" name="Рисунок 148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111803">
              <a:off x="11356577" y="7689704"/>
              <a:ext cx="218274" cy="348012"/>
            </a:xfrm>
            <a:prstGeom prst="rect">
              <a:avLst/>
            </a:prstGeom>
            <a:effectLst>
              <a:glow rad="228600">
                <a:schemeClr val="accent4">
                  <a:lumMod val="50000"/>
                  <a:alpha val="40000"/>
                </a:schemeClr>
              </a:glow>
            </a:effectLst>
          </p:spPr>
        </p:pic>
        <p:pic>
          <p:nvPicPr>
            <p:cNvPr id="150" name="Picture 4" descr="ÐÐ°ÑÑÐ¸Ð½ÐºÐ¸ Ð¿Ð¾ Ð·Ð°Ð¿ÑÐ¾ÑÑ Ð¿Ð»Ð°ÑÑÐ¸ÐºÐ¾Ð²Ð°Ñ ÐºÐ°ÑÑÐ°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6707" y="7198529"/>
              <a:ext cx="475570" cy="482517"/>
            </a:xfrm>
            <a:prstGeom prst="rect">
              <a:avLst/>
            </a:prstGeom>
            <a:effectLst>
              <a:glow rad="228600">
                <a:srgbClr val="7030A0">
                  <a:alpha val="24000"/>
                </a:srgb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791493" y="7745655"/>
              <a:ext cx="121191" cy="270304"/>
            </a:xfrm>
            <a:prstGeom prst="rect">
              <a:avLst/>
            </a:prstGeom>
            <a:effectLst>
              <a:glow rad="228600">
                <a:srgbClr val="FFC000">
                  <a:alpha val="40000"/>
                </a:srgbClr>
              </a:glow>
            </a:effectLst>
          </p:spPr>
        </p:pic>
      </p:grpSp>
      <p:sp>
        <p:nvSpPr>
          <p:cNvPr id="191" name="Прямоугольник 77"/>
          <p:cNvSpPr>
            <a:spLocks noChangeArrowheads="1"/>
          </p:cNvSpPr>
          <p:nvPr/>
        </p:nvSpPr>
        <p:spPr bwMode="auto">
          <a:xfrm>
            <a:off x="5676260" y="3714503"/>
            <a:ext cx="31290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ru-RU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Автоматизированная ИСОГД</a:t>
            </a:r>
            <a:endParaRPr kumimoji="0" lang="ru-RU" altLang="ru-RU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Прямоугольник 77"/>
          <p:cNvSpPr>
            <a:spLocks noChangeArrowheads="1"/>
          </p:cNvSpPr>
          <p:nvPr/>
        </p:nvSpPr>
        <p:spPr bwMode="auto">
          <a:xfrm>
            <a:off x="8561528" y="3702003"/>
            <a:ext cx="35915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0" lang="ru-RU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Интерактивная градостроительная карта</a:t>
            </a:r>
            <a:endParaRPr kumimoji="0" lang="ru-RU" altLang="ru-RU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4" name="Прямая соединительная линия 193"/>
          <p:cNvCxnSpPr/>
          <p:nvPr/>
        </p:nvCxnSpPr>
        <p:spPr bwMode="auto">
          <a:xfrm flipH="1">
            <a:off x="9424147" y="6437606"/>
            <a:ext cx="1558226" cy="28053"/>
          </a:xfrm>
          <a:prstGeom prst="line">
            <a:avLst/>
          </a:prstGeom>
          <a:ln w="47625">
            <a:solidFill>
              <a:srgbClr val="002060"/>
            </a:solidFill>
            <a:prstDash val="sysDot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9" name="Группа 218"/>
          <p:cNvGrpSpPr/>
          <p:nvPr/>
        </p:nvGrpSpPr>
        <p:grpSpPr>
          <a:xfrm>
            <a:off x="709934" y="977873"/>
            <a:ext cx="3809143" cy="3363206"/>
            <a:chOff x="8106267" y="2483089"/>
            <a:chExt cx="3809143" cy="3363206"/>
          </a:xfrm>
        </p:grpSpPr>
        <p:sp>
          <p:nvSpPr>
            <p:cNvPr id="212" name="Овал 211"/>
            <p:cNvSpPr/>
            <p:nvPr/>
          </p:nvSpPr>
          <p:spPr>
            <a:xfrm>
              <a:off x="8106267" y="2483089"/>
              <a:ext cx="3809143" cy="3363206"/>
            </a:xfrm>
            <a:prstGeom prst="ellipse">
              <a:avLst/>
            </a:prstGeom>
            <a:noFill/>
            <a:ln w="50800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4" name="Группа 213"/>
            <p:cNvGrpSpPr/>
            <p:nvPr/>
          </p:nvGrpSpPr>
          <p:grpSpPr>
            <a:xfrm>
              <a:off x="10848144" y="3087023"/>
              <a:ext cx="995080" cy="990370"/>
              <a:chOff x="10848144" y="3087023"/>
              <a:chExt cx="995080" cy="990370"/>
            </a:xfrm>
          </p:grpSpPr>
          <p:pic>
            <p:nvPicPr>
              <p:cNvPr id="1026" name="Picture 2" descr="ÐÐ°ÑÑÐ¸Ð½ÐºÐ¸ Ð¿Ð¾ Ð·Ð°Ð¿ÑÐ¾ÑÑ ÑÐ¾ÑÑÐµÐµÑÑÑ"/>
              <p:cNvPicPr>
                <a:picLocks noChangeAspect="1" noChangeArrowheads="1"/>
              </p:cNvPicPr>
              <p:nvPr/>
            </p:nvPicPr>
            <p:blipFill>
              <a:blip r:embed="rId2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2854" y="3087023"/>
                <a:ext cx="990370" cy="990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1" name="Прямоугольник 83"/>
              <p:cNvSpPr>
                <a:spLocks noChangeArrowheads="1"/>
              </p:cNvSpPr>
              <p:nvPr/>
            </p:nvSpPr>
            <p:spPr bwMode="auto">
              <a:xfrm>
                <a:off x="10848144" y="3515063"/>
                <a:ext cx="744652" cy="345395"/>
              </a:xfrm>
              <a:prstGeom prst="rect">
                <a:avLst/>
              </a:prstGeom>
              <a:extLst/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ЕГРН</a:t>
                </a:r>
              </a:p>
            </p:txBody>
          </p:sp>
        </p:grpSp>
        <p:sp>
          <p:nvSpPr>
            <p:cNvPr id="205" name="Прямоугольник 83"/>
            <p:cNvSpPr>
              <a:spLocks noChangeArrowheads="1"/>
            </p:cNvSpPr>
            <p:nvPr/>
          </p:nvSpPr>
          <p:spPr bwMode="auto">
            <a:xfrm>
              <a:off x="9569176" y="2621203"/>
              <a:ext cx="1315927" cy="345395"/>
            </a:xfrm>
            <a:prstGeom prst="rect">
              <a:avLst/>
            </a:prstGeom>
            <a:extLst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ru-RU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ЕЭКО</a:t>
              </a:r>
            </a:p>
          </p:txBody>
        </p:sp>
        <p:grpSp>
          <p:nvGrpSpPr>
            <p:cNvPr id="210" name="Группа 209"/>
            <p:cNvGrpSpPr/>
            <p:nvPr/>
          </p:nvGrpSpPr>
          <p:grpSpPr>
            <a:xfrm>
              <a:off x="8905886" y="2992111"/>
              <a:ext cx="1964081" cy="1151058"/>
              <a:chOff x="9759846" y="2844777"/>
              <a:chExt cx="1964081" cy="1151058"/>
            </a:xfrm>
          </p:grpSpPr>
          <p:pic>
            <p:nvPicPr>
              <p:cNvPr id="199" name="Рисунок 198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9760167" y="2844777"/>
                <a:ext cx="1963760" cy="1151058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outerShdw blurRad="215900" dist="139700" dir="6240000" sx="101000" sy="101000" algn="tr" rotWithShape="0">
                  <a:schemeClr val="tx1">
                    <a:alpha val="40000"/>
                  </a:schemeClr>
                </a:outerShdw>
              </a:effectLst>
            </p:spPr>
          </p:pic>
          <p:sp>
            <p:nvSpPr>
              <p:cNvPr id="206" name="Прямоугольник 83"/>
              <p:cNvSpPr>
                <a:spLocks noChangeArrowheads="1"/>
              </p:cNvSpPr>
              <p:nvPr/>
            </p:nvSpPr>
            <p:spPr bwMode="auto">
              <a:xfrm>
                <a:off x="9759846" y="3089680"/>
                <a:ext cx="1037191" cy="345395"/>
              </a:xfrm>
              <a:prstGeom prst="rect">
                <a:avLst/>
              </a:prstGeom>
              <a:extLst/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ФГИС ТП</a:t>
                </a:r>
              </a:p>
            </p:txBody>
          </p:sp>
        </p:grpSp>
        <p:grpSp>
          <p:nvGrpSpPr>
            <p:cNvPr id="209" name="Группа 208"/>
            <p:cNvGrpSpPr/>
            <p:nvPr/>
          </p:nvGrpSpPr>
          <p:grpSpPr>
            <a:xfrm>
              <a:off x="8455278" y="3688321"/>
              <a:ext cx="1871808" cy="1340307"/>
              <a:chOff x="9176799" y="3696508"/>
              <a:chExt cx="1871808" cy="1340307"/>
            </a:xfrm>
          </p:grpSpPr>
          <p:pic>
            <p:nvPicPr>
              <p:cNvPr id="200" name="Рисунок 199"/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9176799" y="3696508"/>
                <a:ext cx="1871808" cy="134030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outerShdw blurRad="215900" dist="139700" dir="6240000" sx="101000" sy="101000" algn="tr" rotWithShape="0">
                  <a:schemeClr val="tx1">
                    <a:alpha val="40000"/>
                  </a:schemeClr>
                </a:outerShdw>
              </a:effectLst>
            </p:spPr>
          </p:pic>
          <p:sp>
            <p:nvSpPr>
              <p:cNvPr id="208" name="Прямоугольник 83"/>
              <p:cNvSpPr>
                <a:spLocks noChangeArrowheads="1"/>
              </p:cNvSpPr>
              <p:nvPr/>
            </p:nvSpPr>
            <p:spPr bwMode="auto">
              <a:xfrm>
                <a:off x="9904431" y="3858956"/>
                <a:ext cx="915946" cy="345395"/>
              </a:xfrm>
              <a:prstGeom prst="rect">
                <a:avLst/>
              </a:prstGeom>
              <a:extLst/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ГИС ЖКХ</a:t>
                </a:r>
              </a:p>
            </p:txBody>
          </p:sp>
        </p:grpSp>
        <p:grpSp>
          <p:nvGrpSpPr>
            <p:cNvPr id="216" name="Группа 215"/>
            <p:cNvGrpSpPr/>
            <p:nvPr/>
          </p:nvGrpSpPr>
          <p:grpSpPr>
            <a:xfrm>
              <a:off x="9023542" y="4383244"/>
              <a:ext cx="1834631" cy="1276395"/>
              <a:chOff x="9585601" y="4254802"/>
              <a:chExt cx="1834631" cy="1276395"/>
            </a:xfrm>
          </p:grpSpPr>
          <p:pic>
            <p:nvPicPr>
              <p:cNvPr id="217" name="Рисунок 216"/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9585602" y="4254802"/>
                <a:ext cx="1834630" cy="1197649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outerShdw blurRad="215900" dist="139700" dir="6240000" sx="101000" sy="101000" algn="tr" rotWithShape="0">
                  <a:schemeClr val="tx1">
                    <a:alpha val="40000"/>
                  </a:schemeClr>
                </a:outerShdw>
              </a:effectLst>
            </p:spPr>
          </p:pic>
          <p:sp>
            <p:nvSpPr>
              <p:cNvPr id="218" name="Прямоугольник 83"/>
              <p:cNvSpPr>
                <a:spLocks noChangeArrowheads="1"/>
              </p:cNvSpPr>
              <p:nvPr/>
            </p:nvSpPr>
            <p:spPr bwMode="auto">
              <a:xfrm>
                <a:off x="9585601" y="5185802"/>
                <a:ext cx="915946" cy="345395"/>
              </a:xfrm>
              <a:prstGeom prst="rect">
                <a:avLst/>
              </a:prstGeom>
              <a:extLst/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ФИАС</a:t>
                </a:r>
              </a:p>
            </p:txBody>
          </p:sp>
        </p:grpSp>
        <p:grpSp>
          <p:nvGrpSpPr>
            <p:cNvPr id="220" name="Группа 219"/>
            <p:cNvGrpSpPr/>
            <p:nvPr/>
          </p:nvGrpSpPr>
          <p:grpSpPr>
            <a:xfrm>
              <a:off x="10831474" y="3960046"/>
              <a:ext cx="1055005" cy="980462"/>
              <a:chOff x="10112683" y="1410290"/>
              <a:chExt cx="1055005" cy="980462"/>
            </a:xfrm>
          </p:grpSpPr>
          <p:pic>
            <p:nvPicPr>
              <p:cNvPr id="221" name="Picture 6" descr="http://www.roskazna.ru/layout/images/ico/logo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50790" y="1410290"/>
                <a:ext cx="689647" cy="747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2" name="Прямоугольник 83"/>
              <p:cNvSpPr>
                <a:spLocks noChangeArrowheads="1"/>
              </p:cNvSpPr>
              <p:nvPr/>
            </p:nvSpPr>
            <p:spPr bwMode="auto">
              <a:xfrm>
                <a:off x="10112683" y="2045357"/>
                <a:ext cx="1055005" cy="345395"/>
              </a:xfrm>
              <a:prstGeom prst="rect">
                <a:avLst/>
              </a:prstGeom>
              <a:extLst/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ГИС ГМП</a:t>
                </a:r>
              </a:p>
            </p:txBody>
          </p:sp>
        </p:grpSp>
      </p:grpSp>
      <p:cxnSp>
        <p:nvCxnSpPr>
          <p:cNvPr id="120" name="Прямая соединительная линия 119"/>
          <p:cNvCxnSpPr/>
          <p:nvPr/>
        </p:nvCxnSpPr>
        <p:spPr bwMode="auto">
          <a:xfrm flipV="1">
            <a:off x="6181050" y="2685535"/>
            <a:ext cx="919966" cy="433636"/>
          </a:xfrm>
          <a:prstGeom prst="line">
            <a:avLst/>
          </a:prstGeom>
          <a:ln w="47625">
            <a:solidFill>
              <a:srgbClr val="002060"/>
            </a:solidFill>
            <a:prstDash val="sysDot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/>
          <p:cNvCxnSpPr/>
          <p:nvPr/>
        </p:nvCxnSpPr>
        <p:spPr bwMode="auto">
          <a:xfrm flipH="1">
            <a:off x="2738346" y="3715273"/>
            <a:ext cx="2650179" cy="1283769"/>
          </a:xfrm>
          <a:prstGeom prst="line">
            <a:avLst/>
          </a:prstGeom>
          <a:ln w="47625">
            <a:solidFill>
              <a:srgbClr val="002060"/>
            </a:solidFill>
            <a:prstDash val="sysDot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Облако 19"/>
          <p:cNvSpPr>
            <a:spLocks/>
          </p:cNvSpPr>
          <p:nvPr/>
        </p:nvSpPr>
        <p:spPr bwMode="auto">
          <a:xfrm>
            <a:off x="3926283" y="3926729"/>
            <a:ext cx="995135" cy="576336"/>
          </a:xfrm>
          <a:custGeom>
            <a:avLst/>
            <a:gdLst>
              <a:gd name="T0" fmla="*/ 677645 w 43200"/>
              <a:gd name="T1" fmla="*/ 561204 h 43200"/>
              <a:gd name="T2" fmla="*/ 311900 w 43200"/>
              <a:gd name="T3" fmla="*/ 544119 h 43200"/>
              <a:gd name="T4" fmla="*/ 1000372 w 43200"/>
              <a:gd name="T5" fmla="*/ 748195 h 43200"/>
              <a:gd name="T6" fmla="*/ 840385 w 43200"/>
              <a:gd name="T7" fmla="*/ 756363 h 43200"/>
              <a:gd name="T8" fmla="*/ 2379359 w 43200"/>
              <a:gd name="T9" fmla="*/ 838045 h 43200"/>
              <a:gd name="T10" fmla="*/ 2282903 w 43200"/>
              <a:gd name="T11" fmla="*/ 800739 h 43200"/>
              <a:gd name="T12" fmla="*/ 4162497 w 43200"/>
              <a:gd name="T13" fmla="*/ 745019 h 43200"/>
              <a:gd name="T14" fmla="*/ 4123948 w 43200"/>
              <a:gd name="T15" fmla="*/ 785945 h 43200"/>
              <a:gd name="T16" fmla="*/ 4928079 w 43200"/>
              <a:gd name="T17" fmla="*/ 492108 h 43200"/>
              <a:gd name="T18" fmla="*/ 5397515 w 43200"/>
              <a:gd name="T19" fmla="*/ 645095 h 43200"/>
              <a:gd name="T20" fmla="*/ 6035458 w 43200"/>
              <a:gd name="T21" fmla="*/ 329171 h 43200"/>
              <a:gd name="T22" fmla="*/ 5826371 w 43200"/>
              <a:gd name="T23" fmla="*/ 386544 h 43200"/>
              <a:gd name="T24" fmla="*/ 5533830 w 43200"/>
              <a:gd name="T25" fmla="*/ 116329 h 43200"/>
              <a:gd name="T26" fmla="*/ 5544801 w 43200"/>
              <a:gd name="T27" fmla="*/ 143425 h 43200"/>
              <a:gd name="T28" fmla="*/ 4198739 w 43200"/>
              <a:gd name="T29" fmla="*/ 84728 h 43200"/>
              <a:gd name="T30" fmla="*/ 4305878 w 43200"/>
              <a:gd name="T31" fmla="*/ 50168 h 43200"/>
              <a:gd name="T32" fmla="*/ 3197069 w 43200"/>
              <a:gd name="T33" fmla="*/ 101193 h 43200"/>
              <a:gd name="T34" fmla="*/ 3248908 w 43200"/>
              <a:gd name="T35" fmla="*/ 71393 h 43200"/>
              <a:gd name="T36" fmla="*/ 2021545 w 43200"/>
              <a:gd name="T37" fmla="*/ 111310 h 43200"/>
              <a:gd name="T38" fmla="*/ 2209254 w 43200"/>
              <a:gd name="T39" fmla="*/ 140212 h 43200"/>
              <a:gd name="T40" fmla="*/ 595921 w 43200"/>
              <a:gd name="T41" fmla="*/ 338496 h 43200"/>
              <a:gd name="T42" fmla="*/ 563140 w 43200"/>
              <a:gd name="T43" fmla="*/ 30807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FAFAFA">
                  <a:alpha val="0"/>
                </a:srgbClr>
              </a:gs>
              <a:gs pos="64999">
                <a:srgbClr val="F3F3F3"/>
              </a:gs>
              <a:gs pos="100000">
                <a:srgbClr val="EFEFEF"/>
              </a:gs>
            </a:gsLst>
            <a:lin ang="5400000" scaled="1"/>
          </a:gradFill>
          <a:ln w="9525" cap="flat" cmpd="sng">
            <a:solidFill>
              <a:srgbClr val="D8D8D8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78" name="Прямоугольник 77"/>
          <p:cNvSpPr>
            <a:spLocks noChangeArrowheads="1"/>
          </p:cNvSpPr>
          <p:nvPr/>
        </p:nvSpPr>
        <p:spPr bwMode="auto">
          <a:xfrm>
            <a:off x="2909057" y="4854925"/>
            <a:ext cx="287694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ru-RU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ЦИФРОВАЯ МОДЕЛЬ ОБЕСПЕЧИВАЕТ </a:t>
            </a:r>
          </a:p>
          <a:p>
            <a:pPr algn="ctr">
              <a:spcBef>
                <a:spcPct val="0"/>
              </a:spcBef>
              <a:buNone/>
            </a:pPr>
            <a:r>
              <a:rPr kumimoji="0" lang="ru-RU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ЕДИНЫЕ ПРОСТРАНСТВО И ТРЕБОВАНИЯ </a:t>
            </a:r>
          </a:p>
          <a:p>
            <a:pPr algn="ctr">
              <a:spcBef>
                <a:spcPct val="0"/>
              </a:spcBef>
              <a:buNone/>
            </a:pPr>
            <a:r>
              <a:rPr kumimoji="0" lang="ru-RU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ВСЕХ УЧАСТНИКОВ ИНФОРМАЦИОННОГО ВЗАИМОДЕЙСТВИЯ </a:t>
            </a:r>
            <a:endParaRPr kumimoji="0" lang="ru-RU" altLang="ru-RU" sz="16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617" y="218050"/>
            <a:ext cx="575451" cy="577313"/>
          </a:xfrm>
          <a:prstGeom prst="rect">
            <a:avLst/>
          </a:prstGeom>
        </p:spPr>
      </p:pic>
      <p:sp>
        <p:nvSpPr>
          <p:cNvPr id="99" name="Объект 2"/>
          <p:cNvSpPr txBox="1">
            <a:spLocks/>
          </p:cNvSpPr>
          <p:nvPr/>
        </p:nvSpPr>
        <p:spPr>
          <a:xfrm>
            <a:off x="991416" y="309127"/>
            <a:ext cx="1037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800" dirty="0"/>
              <a:t>Информационное взаимодействие с </a:t>
            </a:r>
            <a:r>
              <a:rPr lang="ru-RU" sz="1800" dirty="0" smtClean="0"/>
              <a:t>федеральными,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региональными и иными информационными ресурсами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62348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7734" y="470568"/>
            <a:ext cx="6595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Портал общественных обсуждений</a:t>
            </a:r>
          </a:p>
          <a:p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734" y="1095720"/>
            <a:ext cx="45487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Источники данных: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ЕСИА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ЕГРН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данные пользователей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данные </a:t>
            </a:r>
            <a:r>
              <a:rPr lang="ru-RU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геокодирования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общественных обсуждений с гражданами через Интернет с идентификацией посредством ЕСИА и рассылкой уведомлений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74747" y="0"/>
            <a:ext cx="57172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8190" y="5947443"/>
            <a:ext cx="1817216" cy="5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1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" y="-27384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64038" y="238621"/>
            <a:ext cx="1817216" cy="5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6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2DAC058EC30A4397EDE9947434F430" ma:contentTypeVersion="0" ma:contentTypeDescription="Создание документа." ma:contentTypeScope="" ma:versionID="ae232017ca1e4437dca3304b0498974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8106E4-E213-48CD-9A26-0B8BFB2FE1F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9FD861-85CA-49EE-AE81-D2528D0994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CE76E9-ABC2-46DE-940E-AA058AFB08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9907</TotalTime>
  <Words>213</Words>
  <Application>Microsoft Office PowerPoint</Application>
  <PresentationFormat>Произвольный</PresentationFormat>
  <Paragraphs>56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Grad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Сазонова Анна Валерьевна</dc:creator>
  <cp:lastModifiedBy>admin</cp:lastModifiedBy>
  <cp:revision>364</cp:revision>
  <dcterms:created xsi:type="dcterms:W3CDTF">2018-07-05T04:56:23Z</dcterms:created>
  <dcterms:modified xsi:type="dcterms:W3CDTF">2019-02-08T03:39:10Z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0x0101008E2DAC058EC30A4397EDE9947434F430</vt:lpwstr>
  </property>
</Properties>
</file>