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9" r:id="rId2"/>
    <p:sldId id="261" r:id="rId3"/>
    <p:sldId id="299" r:id="rId4"/>
    <p:sldId id="304" r:id="rId5"/>
    <p:sldId id="305" r:id="rId6"/>
    <p:sldId id="300" r:id="rId7"/>
    <p:sldId id="306" r:id="rId8"/>
    <p:sldId id="307" r:id="rId9"/>
    <p:sldId id="302" r:id="rId10"/>
    <p:sldId id="266" r:id="rId11"/>
    <p:sldId id="30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285"/>
    <a:srgbClr val="475483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>
        <p:scale>
          <a:sx n="66" d="100"/>
          <a:sy n="66" d="100"/>
        </p:scale>
        <p:origin x="-1524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09E567-E4F6-45E6-8064-362559828C5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1B54B7-4760-4F67-B59A-68A497A92B2B}">
      <dgm:prSet/>
      <dgm:spPr>
        <a:solidFill>
          <a:srgbClr val="3A3285"/>
        </a:solidFill>
      </dgm:spPr>
      <dgm:t>
        <a:bodyPr/>
        <a:lstStyle/>
        <a:p>
          <a:pPr rtl="0"/>
          <a:r>
            <a:rPr lang="ru-RU" dirty="0" smtClean="0">
              <a:latin typeface="Archangelsk (Заголовки)"/>
            </a:rPr>
            <a:t>Комплексная автоматизация муниципалитетов. </a:t>
          </a:r>
        </a:p>
        <a:p>
          <a:pPr rtl="0"/>
          <a:r>
            <a:rPr lang="ru-RU" dirty="0" smtClean="0">
              <a:latin typeface="Archangelsk (Заголовки)"/>
            </a:rPr>
            <a:t>Проблемы и их решения.</a:t>
          </a:r>
          <a:endParaRPr lang="ru-RU" dirty="0">
            <a:latin typeface="Archangelsk (Заголовки)"/>
          </a:endParaRPr>
        </a:p>
      </dgm:t>
    </dgm:pt>
    <dgm:pt modelId="{E19BCF68-0717-4CFC-8F68-8404E02B6EBA}" type="parTrans" cxnId="{39E4246E-6F9E-4FCE-B97A-FEF59947A2CC}">
      <dgm:prSet/>
      <dgm:spPr/>
      <dgm:t>
        <a:bodyPr/>
        <a:lstStyle/>
        <a:p>
          <a:endParaRPr lang="ru-RU">
            <a:latin typeface="Archangelsk (Заголовки)"/>
          </a:endParaRPr>
        </a:p>
      </dgm:t>
    </dgm:pt>
    <dgm:pt modelId="{B33F6AE8-C0CD-4E35-A8BA-5073B704990C}" type="sibTrans" cxnId="{39E4246E-6F9E-4FCE-B97A-FEF59947A2CC}">
      <dgm:prSet/>
      <dgm:spPr/>
      <dgm:t>
        <a:bodyPr/>
        <a:lstStyle/>
        <a:p>
          <a:endParaRPr lang="ru-RU">
            <a:latin typeface="Archangelsk (Заголовки)"/>
          </a:endParaRPr>
        </a:p>
      </dgm:t>
    </dgm:pt>
    <dgm:pt modelId="{86D574A8-B14A-4714-87B0-6B453EF0B802}" type="pres">
      <dgm:prSet presAssocID="{EB09E567-E4F6-45E6-8064-362559828C5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EC6626-A76E-4849-8F55-ADB1A635A080}" type="pres">
      <dgm:prSet presAssocID="{361B54B7-4760-4F67-B59A-68A497A92B2B}" presName="parentText" presStyleLbl="node1" presStyleIdx="0" presStyleCnt="1" custScaleY="102575" custLinFactNeighborX="-10145" custLinFactNeighborY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ED5912-5335-4BF8-9447-F3F3D2AB4974}" type="presOf" srcId="{EB09E567-E4F6-45E6-8064-362559828C5A}" destId="{86D574A8-B14A-4714-87B0-6B453EF0B802}" srcOrd="0" destOrd="0" presId="urn:microsoft.com/office/officeart/2005/8/layout/vList2"/>
    <dgm:cxn modelId="{ABA2F815-7BC6-45C0-B06F-9AD8782D7B6A}" type="presOf" srcId="{361B54B7-4760-4F67-B59A-68A497A92B2B}" destId="{CAEC6626-A76E-4849-8F55-ADB1A635A080}" srcOrd="0" destOrd="0" presId="urn:microsoft.com/office/officeart/2005/8/layout/vList2"/>
    <dgm:cxn modelId="{39E4246E-6F9E-4FCE-B97A-FEF59947A2CC}" srcId="{EB09E567-E4F6-45E6-8064-362559828C5A}" destId="{361B54B7-4760-4F67-B59A-68A497A92B2B}" srcOrd="0" destOrd="0" parTransId="{E19BCF68-0717-4CFC-8F68-8404E02B6EBA}" sibTransId="{B33F6AE8-C0CD-4E35-A8BA-5073B704990C}"/>
    <dgm:cxn modelId="{6AFC70F1-9CA5-4B2B-90B9-D3EC8A74535D}" type="presParOf" srcId="{86D574A8-B14A-4714-87B0-6B453EF0B802}" destId="{CAEC6626-A76E-4849-8F55-ADB1A635A080}" srcOrd="0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09E567-E4F6-45E6-8064-362559828C5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1B54B7-4760-4F67-B59A-68A497A92B2B}">
      <dgm:prSet/>
      <dgm:spPr>
        <a:noFill/>
      </dgm:spPr>
      <dgm:t>
        <a:bodyPr/>
        <a:lstStyle/>
        <a:p>
          <a:pPr rtl="0"/>
          <a:r>
            <a:rPr lang="ru-RU" dirty="0" smtClean="0">
              <a:solidFill>
                <a:srgbClr val="3A3285"/>
              </a:solidFill>
              <a:latin typeface="Archangelsk (Заголовки)"/>
            </a:rPr>
            <a:t>Октябрь, 2012 г.</a:t>
          </a:r>
          <a:endParaRPr lang="ru-RU" dirty="0">
            <a:solidFill>
              <a:srgbClr val="3A3285"/>
            </a:solidFill>
            <a:latin typeface="Archangelsk (Заголовки)"/>
          </a:endParaRPr>
        </a:p>
      </dgm:t>
    </dgm:pt>
    <dgm:pt modelId="{E19BCF68-0717-4CFC-8F68-8404E02B6EBA}" type="parTrans" cxnId="{39E4246E-6F9E-4FCE-B97A-FEF59947A2CC}">
      <dgm:prSet/>
      <dgm:spPr/>
      <dgm:t>
        <a:bodyPr/>
        <a:lstStyle/>
        <a:p>
          <a:endParaRPr lang="ru-RU">
            <a:solidFill>
              <a:srgbClr val="3A3285"/>
            </a:solidFill>
            <a:latin typeface="Archangelsk (Заголовки)"/>
          </a:endParaRPr>
        </a:p>
      </dgm:t>
    </dgm:pt>
    <dgm:pt modelId="{B33F6AE8-C0CD-4E35-A8BA-5073B704990C}" type="sibTrans" cxnId="{39E4246E-6F9E-4FCE-B97A-FEF59947A2CC}">
      <dgm:prSet/>
      <dgm:spPr/>
      <dgm:t>
        <a:bodyPr/>
        <a:lstStyle/>
        <a:p>
          <a:endParaRPr lang="ru-RU">
            <a:solidFill>
              <a:srgbClr val="3A3285"/>
            </a:solidFill>
            <a:latin typeface="Archangelsk (Заголовки)"/>
          </a:endParaRPr>
        </a:p>
      </dgm:t>
    </dgm:pt>
    <dgm:pt modelId="{86D574A8-B14A-4714-87B0-6B453EF0B802}" type="pres">
      <dgm:prSet presAssocID="{EB09E567-E4F6-45E6-8064-362559828C5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EC6626-A76E-4849-8F55-ADB1A635A080}" type="pres">
      <dgm:prSet presAssocID="{361B54B7-4760-4F67-B59A-68A497A92B2B}" presName="parentText" presStyleLbl="node1" presStyleIdx="0" presStyleCnt="1" custScaleY="102575" custLinFactNeighborX="102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9D6A6F-53CF-4752-B2F0-9AFECC4445FB}" type="presOf" srcId="{361B54B7-4760-4F67-B59A-68A497A92B2B}" destId="{CAEC6626-A76E-4849-8F55-ADB1A635A080}" srcOrd="0" destOrd="0" presId="urn:microsoft.com/office/officeart/2005/8/layout/vList2"/>
    <dgm:cxn modelId="{39E4246E-6F9E-4FCE-B97A-FEF59947A2CC}" srcId="{EB09E567-E4F6-45E6-8064-362559828C5A}" destId="{361B54B7-4760-4F67-B59A-68A497A92B2B}" srcOrd="0" destOrd="0" parTransId="{E19BCF68-0717-4CFC-8F68-8404E02B6EBA}" sibTransId="{B33F6AE8-C0CD-4E35-A8BA-5073B704990C}"/>
    <dgm:cxn modelId="{95427060-D7EB-42DB-A4FA-0CF3C8A5B032}" type="presOf" srcId="{EB09E567-E4F6-45E6-8064-362559828C5A}" destId="{86D574A8-B14A-4714-87B0-6B453EF0B802}" srcOrd="0" destOrd="0" presId="urn:microsoft.com/office/officeart/2005/8/layout/vList2"/>
    <dgm:cxn modelId="{361AB1BB-E767-4CEE-A01A-B85AE9F41B6C}" type="presParOf" srcId="{86D574A8-B14A-4714-87B0-6B453EF0B802}" destId="{CAEC6626-A76E-4849-8F55-ADB1A635A080}" srcOrd="0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09E567-E4F6-45E6-8064-362559828C5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1B54B7-4760-4F67-B59A-68A497A92B2B}">
      <dgm:prSet/>
      <dgm:spPr>
        <a:solidFill>
          <a:srgbClr val="3A3285"/>
        </a:solidFill>
      </dgm:spPr>
      <dgm:t>
        <a:bodyPr/>
        <a:lstStyle/>
        <a:p>
          <a:pPr rtl="0"/>
          <a:r>
            <a:rPr lang="ru-RU" dirty="0" smtClean="0">
              <a:latin typeface="Archangelsk (Заголовки)"/>
            </a:rPr>
            <a:t>Проверено на практике!</a:t>
          </a:r>
          <a:endParaRPr lang="ru-RU" dirty="0">
            <a:latin typeface="Archangelsk (Заголовки)"/>
          </a:endParaRPr>
        </a:p>
      </dgm:t>
    </dgm:pt>
    <dgm:pt modelId="{E19BCF68-0717-4CFC-8F68-8404E02B6EBA}" type="parTrans" cxnId="{39E4246E-6F9E-4FCE-B97A-FEF59947A2CC}">
      <dgm:prSet/>
      <dgm:spPr/>
      <dgm:t>
        <a:bodyPr/>
        <a:lstStyle/>
        <a:p>
          <a:endParaRPr lang="ru-RU">
            <a:latin typeface="Archangelsk (Заголовки)"/>
          </a:endParaRPr>
        </a:p>
      </dgm:t>
    </dgm:pt>
    <dgm:pt modelId="{B33F6AE8-C0CD-4E35-A8BA-5073B704990C}" type="sibTrans" cxnId="{39E4246E-6F9E-4FCE-B97A-FEF59947A2CC}">
      <dgm:prSet/>
      <dgm:spPr/>
      <dgm:t>
        <a:bodyPr/>
        <a:lstStyle/>
        <a:p>
          <a:endParaRPr lang="ru-RU">
            <a:latin typeface="Archangelsk (Заголовки)"/>
          </a:endParaRPr>
        </a:p>
      </dgm:t>
    </dgm:pt>
    <dgm:pt modelId="{CBEC5C61-0BD7-443C-83E7-BB9F959875A6}">
      <dgm:prSet/>
      <dgm:spPr/>
      <dgm:t>
        <a:bodyPr/>
        <a:lstStyle/>
        <a:p>
          <a:pPr rtl="0">
            <a:lnSpc>
              <a:spcPct val="100000"/>
            </a:lnSpc>
            <a:spcAft>
              <a:spcPts val="600"/>
            </a:spcAft>
          </a:pPr>
          <a:r>
            <a:rPr lang="ru-RU" dirty="0" smtClean="0">
              <a:latin typeface="Archangelsk (Заголовки)"/>
            </a:rPr>
            <a:t>Исключительное следование курсу </a:t>
          </a:r>
          <a:r>
            <a:rPr lang="ru-RU" dirty="0" err="1" smtClean="0">
              <a:latin typeface="Archangelsk (Заголовки)"/>
            </a:rPr>
            <a:t>МинКомСвязи</a:t>
          </a:r>
          <a:r>
            <a:rPr lang="ru-RU" dirty="0" smtClean="0">
              <a:latin typeface="Archangelsk (Заголовки)"/>
            </a:rPr>
            <a:t> и всем нормативным документам</a:t>
          </a:r>
          <a:endParaRPr lang="ru-RU" dirty="0">
            <a:latin typeface="Archangelsk (Заголовки)"/>
          </a:endParaRPr>
        </a:p>
      </dgm:t>
    </dgm:pt>
    <dgm:pt modelId="{457254E7-CDF1-4220-A623-04A12078F3BE}" type="parTrans" cxnId="{7AADC73A-9F57-425C-8FC9-638C78C2D238}">
      <dgm:prSet/>
      <dgm:spPr/>
      <dgm:t>
        <a:bodyPr/>
        <a:lstStyle/>
        <a:p>
          <a:endParaRPr lang="ru-RU">
            <a:latin typeface="Archangelsk (Заголовки)"/>
          </a:endParaRPr>
        </a:p>
      </dgm:t>
    </dgm:pt>
    <dgm:pt modelId="{F2601FA0-1400-4177-BC32-949F44E55142}" type="sibTrans" cxnId="{7AADC73A-9F57-425C-8FC9-638C78C2D238}">
      <dgm:prSet/>
      <dgm:spPr/>
      <dgm:t>
        <a:bodyPr/>
        <a:lstStyle/>
        <a:p>
          <a:endParaRPr lang="ru-RU">
            <a:latin typeface="Archangelsk (Заголовки)"/>
          </a:endParaRPr>
        </a:p>
      </dgm:t>
    </dgm:pt>
    <dgm:pt modelId="{7D26F0EF-DAEB-4E5B-808E-83D2ECF58108}">
      <dgm:prSet/>
      <dgm:spPr/>
      <dgm:t>
        <a:bodyPr/>
        <a:lstStyle/>
        <a:p>
          <a:pPr rtl="0">
            <a:lnSpc>
              <a:spcPct val="100000"/>
            </a:lnSpc>
            <a:spcAft>
              <a:spcPts val="600"/>
            </a:spcAft>
          </a:pPr>
          <a:r>
            <a:rPr lang="ru-RU" dirty="0" smtClean="0">
              <a:latin typeface="Archangelsk (Заголовки)"/>
            </a:rPr>
            <a:t>Комплексный подход к разработке программного обеспечения</a:t>
          </a:r>
          <a:endParaRPr lang="ru-RU" dirty="0">
            <a:latin typeface="Archangelsk (Заголовки)"/>
          </a:endParaRPr>
        </a:p>
      </dgm:t>
    </dgm:pt>
    <dgm:pt modelId="{D1A6CCA8-C9C5-47BD-92F5-F3B44457B1C9}" type="parTrans" cxnId="{C8B05886-FF92-4AAC-8861-C2E4FEE89167}">
      <dgm:prSet/>
      <dgm:spPr/>
      <dgm:t>
        <a:bodyPr/>
        <a:lstStyle/>
        <a:p>
          <a:endParaRPr lang="ru-RU">
            <a:latin typeface="Archangelsk (Заголовки)"/>
          </a:endParaRPr>
        </a:p>
      </dgm:t>
    </dgm:pt>
    <dgm:pt modelId="{F621B2DB-50A0-4B3E-9E0D-EDBC0E6D82A0}" type="sibTrans" cxnId="{C8B05886-FF92-4AAC-8861-C2E4FEE89167}">
      <dgm:prSet/>
      <dgm:spPr/>
      <dgm:t>
        <a:bodyPr/>
        <a:lstStyle/>
        <a:p>
          <a:endParaRPr lang="ru-RU">
            <a:latin typeface="Archangelsk (Заголовки)"/>
          </a:endParaRPr>
        </a:p>
      </dgm:t>
    </dgm:pt>
    <dgm:pt modelId="{1A4C8261-35B2-4652-B3A1-8A294707158B}">
      <dgm:prSet/>
      <dgm:spPr/>
      <dgm:t>
        <a:bodyPr/>
        <a:lstStyle/>
        <a:p>
          <a:pPr rtl="0">
            <a:lnSpc>
              <a:spcPct val="100000"/>
            </a:lnSpc>
            <a:spcAft>
              <a:spcPts val="600"/>
            </a:spcAft>
          </a:pPr>
          <a:r>
            <a:rPr lang="ru-RU" dirty="0" smtClean="0">
              <a:latin typeface="Archangelsk (Заголовки)"/>
            </a:rPr>
            <a:t>Грамотный консалтинг</a:t>
          </a:r>
          <a:endParaRPr lang="ru-RU" dirty="0">
            <a:latin typeface="Archangelsk (Заголовки)"/>
          </a:endParaRPr>
        </a:p>
      </dgm:t>
    </dgm:pt>
    <dgm:pt modelId="{1FA5CD21-10E9-40DC-B8F2-29295347422D}" type="parTrans" cxnId="{8D0EB755-BCFD-4982-9ADC-2195B3C8E606}">
      <dgm:prSet/>
      <dgm:spPr/>
      <dgm:t>
        <a:bodyPr/>
        <a:lstStyle/>
        <a:p>
          <a:endParaRPr lang="ru-RU"/>
        </a:p>
      </dgm:t>
    </dgm:pt>
    <dgm:pt modelId="{4AFBBED6-5FDF-4762-A772-BE5811CB35A5}" type="sibTrans" cxnId="{8D0EB755-BCFD-4982-9ADC-2195B3C8E606}">
      <dgm:prSet/>
      <dgm:spPr/>
      <dgm:t>
        <a:bodyPr/>
        <a:lstStyle/>
        <a:p>
          <a:endParaRPr lang="ru-RU"/>
        </a:p>
      </dgm:t>
    </dgm:pt>
    <dgm:pt modelId="{86D574A8-B14A-4714-87B0-6B453EF0B802}" type="pres">
      <dgm:prSet presAssocID="{EB09E567-E4F6-45E6-8064-362559828C5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EC6626-A76E-4849-8F55-ADB1A635A080}" type="pres">
      <dgm:prSet presAssocID="{361B54B7-4760-4F67-B59A-68A497A92B2B}" presName="parentText" presStyleLbl="node1" presStyleIdx="0" presStyleCnt="1" custLinFactNeighborX="102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8F05F8-81F2-41E4-BBBC-ABA4BFFA145D}" type="pres">
      <dgm:prSet presAssocID="{361B54B7-4760-4F67-B59A-68A497A92B2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A43532-FE60-4EAE-A413-A195E7FF9CD4}" type="presOf" srcId="{361B54B7-4760-4F67-B59A-68A497A92B2B}" destId="{CAEC6626-A76E-4849-8F55-ADB1A635A080}" srcOrd="0" destOrd="0" presId="urn:microsoft.com/office/officeart/2005/8/layout/vList2"/>
    <dgm:cxn modelId="{C8B05886-FF92-4AAC-8861-C2E4FEE89167}" srcId="{361B54B7-4760-4F67-B59A-68A497A92B2B}" destId="{7D26F0EF-DAEB-4E5B-808E-83D2ECF58108}" srcOrd="2" destOrd="0" parTransId="{D1A6CCA8-C9C5-47BD-92F5-F3B44457B1C9}" sibTransId="{F621B2DB-50A0-4B3E-9E0D-EDBC0E6D82A0}"/>
    <dgm:cxn modelId="{2052ABAD-7F38-4865-ADEA-88BDCA977362}" type="presOf" srcId="{CBEC5C61-0BD7-443C-83E7-BB9F959875A6}" destId="{678F05F8-81F2-41E4-BBBC-ABA4BFFA145D}" srcOrd="0" destOrd="1" presId="urn:microsoft.com/office/officeart/2005/8/layout/vList2"/>
    <dgm:cxn modelId="{6F404B50-0928-4CAA-9F5C-7CEA2905A3A1}" type="presOf" srcId="{7D26F0EF-DAEB-4E5B-808E-83D2ECF58108}" destId="{678F05F8-81F2-41E4-BBBC-ABA4BFFA145D}" srcOrd="0" destOrd="2" presId="urn:microsoft.com/office/officeart/2005/8/layout/vList2"/>
    <dgm:cxn modelId="{39E4246E-6F9E-4FCE-B97A-FEF59947A2CC}" srcId="{EB09E567-E4F6-45E6-8064-362559828C5A}" destId="{361B54B7-4760-4F67-B59A-68A497A92B2B}" srcOrd="0" destOrd="0" parTransId="{E19BCF68-0717-4CFC-8F68-8404E02B6EBA}" sibTransId="{B33F6AE8-C0CD-4E35-A8BA-5073B704990C}"/>
    <dgm:cxn modelId="{31F8D929-5750-41C0-B994-D099FE59A9E5}" type="presOf" srcId="{EB09E567-E4F6-45E6-8064-362559828C5A}" destId="{86D574A8-B14A-4714-87B0-6B453EF0B802}" srcOrd="0" destOrd="0" presId="urn:microsoft.com/office/officeart/2005/8/layout/vList2"/>
    <dgm:cxn modelId="{806368E6-D1BA-4558-A022-C26DE1059AB9}" type="presOf" srcId="{1A4C8261-35B2-4652-B3A1-8A294707158B}" destId="{678F05F8-81F2-41E4-BBBC-ABA4BFFA145D}" srcOrd="0" destOrd="0" presId="urn:microsoft.com/office/officeart/2005/8/layout/vList2"/>
    <dgm:cxn modelId="{8D0EB755-BCFD-4982-9ADC-2195B3C8E606}" srcId="{361B54B7-4760-4F67-B59A-68A497A92B2B}" destId="{1A4C8261-35B2-4652-B3A1-8A294707158B}" srcOrd="0" destOrd="0" parTransId="{1FA5CD21-10E9-40DC-B8F2-29295347422D}" sibTransId="{4AFBBED6-5FDF-4762-A772-BE5811CB35A5}"/>
    <dgm:cxn modelId="{7AADC73A-9F57-425C-8FC9-638C78C2D238}" srcId="{361B54B7-4760-4F67-B59A-68A497A92B2B}" destId="{CBEC5C61-0BD7-443C-83E7-BB9F959875A6}" srcOrd="1" destOrd="0" parTransId="{457254E7-CDF1-4220-A623-04A12078F3BE}" sibTransId="{F2601FA0-1400-4177-BC32-949F44E55142}"/>
    <dgm:cxn modelId="{40339120-2D3A-4C04-BB4B-E85FE9B5FCFF}" type="presParOf" srcId="{86D574A8-B14A-4714-87B0-6B453EF0B802}" destId="{CAEC6626-A76E-4849-8F55-ADB1A635A080}" srcOrd="0" destOrd="0" presId="urn:microsoft.com/office/officeart/2005/8/layout/vList2"/>
    <dgm:cxn modelId="{1C50CD28-B53D-48BC-ACCA-ABED51C929C8}" type="presParOf" srcId="{86D574A8-B14A-4714-87B0-6B453EF0B802}" destId="{678F05F8-81F2-41E4-BBBC-ABA4BFFA145D}" srcOrd="1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EC6626-A76E-4849-8F55-ADB1A635A080}">
      <dsp:nvSpPr>
        <dsp:cNvPr id="0" name=""/>
        <dsp:cNvSpPr/>
      </dsp:nvSpPr>
      <dsp:spPr>
        <a:xfrm>
          <a:off x="0" y="24006"/>
          <a:ext cx="6995194" cy="1680178"/>
        </a:xfrm>
        <a:prstGeom prst="roundRect">
          <a:avLst/>
        </a:prstGeom>
        <a:solidFill>
          <a:srgbClr val="3A328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Archangelsk (Заголовки)"/>
            </a:rPr>
            <a:t>Комплексная автоматизация муниципалитетов. </a:t>
          </a:r>
        </a:p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Archangelsk (Заголовки)"/>
            </a:rPr>
            <a:t>Проблемы и их решения.</a:t>
          </a:r>
          <a:endParaRPr lang="ru-RU" sz="2800" kern="1200" dirty="0">
            <a:latin typeface="Archangelsk (Заголовки)"/>
          </a:endParaRPr>
        </a:p>
      </dsp:txBody>
      <dsp:txXfrm>
        <a:off x="82020" y="106026"/>
        <a:ext cx="6831154" cy="15161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EC6626-A76E-4849-8F55-ADB1A635A080}">
      <dsp:nvSpPr>
        <dsp:cNvPr id="0" name=""/>
        <dsp:cNvSpPr/>
      </dsp:nvSpPr>
      <dsp:spPr>
        <a:xfrm>
          <a:off x="0" y="1"/>
          <a:ext cx="6995194" cy="504053"/>
        </a:xfrm>
        <a:prstGeom prst="round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rgbClr val="3A3285"/>
              </a:solidFill>
              <a:latin typeface="Archangelsk (Заголовки)"/>
            </a:rPr>
            <a:t>Октябрь, 2012 г.</a:t>
          </a:r>
          <a:endParaRPr lang="ru-RU" sz="2100" kern="1200" dirty="0">
            <a:solidFill>
              <a:srgbClr val="3A3285"/>
            </a:solidFill>
            <a:latin typeface="Archangelsk (Заголовки)"/>
          </a:endParaRPr>
        </a:p>
      </dsp:txBody>
      <dsp:txXfrm>
        <a:off x="24606" y="24607"/>
        <a:ext cx="6945982" cy="4548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EC6626-A76E-4849-8F55-ADB1A635A080}">
      <dsp:nvSpPr>
        <dsp:cNvPr id="0" name=""/>
        <dsp:cNvSpPr/>
      </dsp:nvSpPr>
      <dsp:spPr>
        <a:xfrm>
          <a:off x="0" y="137060"/>
          <a:ext cx="8172982" cy="1053000"/>
        </a:xfrm>
        <a:prstGeom prst="roundRect">
          <a:avLst/>
        </a:prstGeom>
        <a:solidFill>
          <a:srgbClr val="3A328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>
              <a:latin typeface="Archangelsk (Заголовки)"/>
            </a:rPr>
            <a:t>Проверено на практике!</a:t>
          </a:r>
          <a:endParaRPr lang="ru-RU" sz="4500" kern="1200" dirty="0">
            <a:latin typeface="Archangelsk (Заголовки)"/>
          </a:endParaRPr>
        </a:p>
      </dsp:txBody>
      <dsp:txXfrm>
        <a:off x="51403" y="188463"/>
        <a:ext cx="8070176" cy="950194"/>
      </dsp:txXfrm>
    </dsp:sp>
    <dsp:sp modelId="{678F05F8-81F2-41E4-BBBC-ABA4BFFA145D}">
      <dsp:nvSpPr>
        <dsp:cNvPr id="0" name=""/>
        <dsp:cNvSpPr/>
      </dsp:nvSpPr>
      <dsp:spPr>
        <a:xfrm>
          <a:off x="0" y="1190060"/>
          <a:ext cx="8172982" cy="3353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9492" tIns="57150" rIns="320040" bIns="57150" numCol="1" spcCol="1270" anchor="t" anchorCtr="0">
          <a:noAutofit/>
        </a:bodyPr>
        <a:lstStyle/>
        <a:p>
          <a:pPr marL="285750" lvl="1" indent="-285750" algn="l" defTabSz="1555750" rtl="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3500" kern="1200" dirty="0" smtClean="0">
              <a:latin typeface="Archangelsk (Заголовки)"/>
            </a:rPr>
            <a:t>Грамотный консалтинг</a:t>
          </a:r>
          <a:endParaRPr lang="ru-RU" sz="3500" kern="1200" dirty="0">
            <a:latin typeface="Archangelsk (Заголовки)"/>
          </a:endParaRPr>
        </a:p>
        <a:p>
          <a:pPr marL="285750" lvl="1" indent="-285750" algn="l" defTabSz="1555750" rtl="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3500" kern="1200" dirty="0" smtClean="0">
              <a:latin typeface="Archangelsk (Заголовки)"/>
            </a:rPr>
            <a:t>Исключительное следование курсу </a:t>
          </a:r>
          <a:r>
            <a:rPr lang="ru-RU" sz="3500" kern="1200" dirty="0" err="1" smtClean="0">
              <a:latin typeface="Archangelsk (Заголовки)"/>
            </a:rPr>
            <a:t>МинКомСвязи</a:t>
          </a:r>
          <a:r>
            <a:rPr lang="ru-RU" sz="3500" kern="1200" dirty="0" smtClean="0">
              <a:latin typeface="Archangelsk (Заголовки)"/>
            </a:rPr>
            <a:t> и всем нормативным документам</a:t>
          </a:r>
          <a:endParaRPr lang="ru-RU" sz="3500" kern="1200" dirty="0">
            <a:latin typeface="Archangelsk (Заголовки)"/>
          </a:endParaRPr>
        </a:p>
        <a:p>
          <a:pPr marL="285750" lvl="1" indent="-285750" algn="l" defTabSz="1555750" rtl="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3500" kern="1200" dirty="0" smtClean="0">
              <a:latin typeface="Archangelsk (Заголовки)"/>
            </a:rPr>
            <a:t>Комплексный подход к разработке программного обеспечения</a:t>
          </a:r>
          <a:endParaRPr lang="ru-RU" sz="3500" kern="1200" dirty="0">
            <a:latin typeface="Archangelsk (Заголовки)"/>
          </a:endParaRPr>
        </a:p>
      </dsp:txBody>
      <dsp:txXfrm>
        <a:off x="0" y="1190060"/>
        <a:ext cx="8172982" cy="33533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DC77C8-E24E-4BA4-8487-8E9E41C3FE21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F8486-FD27-495A-8EB6-E6A2DF9464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422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F8486-FD27-495A-8EB6-E6A2DF94640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362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90D9-990C-4D9F-B902-EAA9F2B9EDC2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F740-F2FD-485F-8F9F-46B094AE3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320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90D9-990C-4D9F-B902-EAA9F2B9EDC2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F740-F2FD-485F-8F9F-46B094AE3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152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90D9-990C-4D9F-B902-EAA9F2B9EDC2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F740-F2FD-485F-8F9F-46B094AE3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73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90D9-990C-4D9F-B902-EAA9F2B9EDC2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F740-F2FD-485F-8F9F-46B094AE3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990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90D9-990C-4D9F-B902-EAA9F2B9EDC2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F740-F2FD-485F-8F9F-46B094AE3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563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90D9-990C-4D9F-B902-EAA9F2B9EDC2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F740-F2FD-485F-8F9F-46B094AE3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90D9-990C-4D9F-B902-EAA9F2B9EDC2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F740-F2FD-485F-8F9F-46B094AE3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628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90D9-990C-4D9F-B902-EAA9F2B9EDC2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F740-F2FD-485F-8F9F-46B094AE3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608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90D9-990C-4D9F-B902-EAA9F2B9EDC2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F740-F2FD-485F-8F9F-46B094AE3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55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90D9-990C-4D9F-B902-EAA9F2B9EDC2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F740-F2FD-485F-8F9F-46B094AE3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70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90D9-990C-4D9F-B902-EAA9F2B9EDC2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F740-F2FD-485F-8F9F-46B094AE3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810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E90D9-990C-4D9F-B902-EAA9F2B9EDC2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EF740-F2FD-485F-8F9F-46B094AE3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45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2bgroup.ru/" TargetMode="External"/><Relationship Id="rId4" Type="http://schemas.openxmlformats.org/officeDocument/2006/relationships/hyperlink" Target="mailto:Shovkun@2bgc.ru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лого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5929330"/>
            <a:ext cx="2139700" cy="347473"/>
          </a:xfrm>
          <a:prstGeom prst="rect">
            <a:avLst/>
          </a:prstGeom>
          <a:effectLst/>
        </p:spPr>
      </p:pic>
      <p:pic>
        <p:nvPicPr>
          <p:cNvPr id="6" name="Рисунок 5" descr="полоски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6085909"/>
            <a:ext cx="9143999" cy="700677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0" y="548680"/>
            <a:ext cx="9144000" cy="14287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853477137"/>
              </p:ext>
            </p:extLst>
          </p:nvPr>
        </p:nvGraphicFramePr>
        <p:xfrm>
          <a:off x="1609254" y="2852936"/>
          <a:ext cx="6995194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9" name="Рисунок 8" descr="лого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2276872"/>
            <a:ext cx="2139700" cy="347473"/>
          </a:xfrm>
          <a:prstGeom prst="rect">
            <a:avLst/>
          </a:prstGeom>
          <a:effectLst/>
        </p:spPr>
      </p:pic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438326926"/>
              </p:ext>
            </p:extLst>
          </p:nvPr>
        </p:nvGraphicFramePr>
        <p:xfrm>
          <a:off x="1601788" y="4725144"/>
          <a:ext cx="6995194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3019811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лого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5929330"/>
            <a:ext cx="2139700" cy="347473"/>
          </a:xfrm>
          <a:prstGeom prst="rect">
            <a:avLst/>
          </a:prstGeom>
          <a:effectLst/>
        </p:spPr>
      </p:pic>
      <p:pic>
        <p:nvPicPr>
          <p:cNvPr id="6" name="Рисунок 5" descr="полоски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6085909"/>
            <a:ext cx="9143999" cy="700677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2687192" y="3068960"/>
            <a:ext cx="34689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3A3285"/>
                </a:solidFill>
                <a:latin typeface="Archangelsk (Заголовки)"/>
              </a:rPr>
              <a:t>Россия, г</a:t>
            </a:r>
            <a:r>
              <a:rPr lang="ru-RU" sz="1400" dirty="0">
                <a:solidFill>
                  <a:srgbClr val="3A3285"/>
                </a:solidFill>
                <a:latin typeface="Archangelsk (Заголовки)"/>
              </a:rPr>
              <a:t>. </a:t>
            </a:r>
            <a:r>
              <a:rPr lang="ru-RU" sz="1400" dirty="0" smtClean="0">
                <a:solidFill>
                  <a:srgbClr val="3A3285"/>
                </a:solidFill>
                <a:latin typeface="Archangelsk (Заголовки)"/>
              </a:rPr>
              <a:t>Новосибирск</a:t>
            </a:r>
          </a:p>
          <a:p>
            <a:pPr algn="ctr"/>
            <a:r>
              <a:rPr lang="ru-RU" sz="1400" dirty="0" smtClean="0">
                <a:solidFill>
                  <a:srgbClr val="3A3285"/>
                </a:solidFill>
                <a:latin typeface="Archangelsk (Заголовки)"/>
              </a:rPr>
              <a:t>ул</a:t>
            </a:r>
            <a:r>
              <a:rPr lang="ru-RU" sz="1400" dirty="0">
                <a:solidFill>
                  <a:srgbClr val="3A3285"/>
                </a:solidFill>
                <a:latin typeface="Archangelsk (Заголовки)"/>
              </a:rPr>
              <a:t>. </a:t>
            </a:r>
            <a:r>
              <a:rPr lang="ru-RU" sz="1400" dirty="0" smtClean="0">
                <a:solidFill>
                  <a:srgbClr val="3A3285"/>
                </a:solidFill>
                <a:latin typeface="Archangelsk (Заголовки)"/>
              </a:rPr>
              <a:t>Щетинкина</a:t>
            </a:r>
            <a:r>
              <a:rPr lang="ru-RU" sz="1400" dirty="0">
                <a:solidFill>
                  <a:srgbClr val="3A3285"/>
                </a:solidFill>
                <a:latin typeface="Archangelsk (Заголовки)"/>
              </a:rPr>
              <a:t>,</a:t>
            </a:r>
            <a:r>
              <a:rPr lang="ru-RU" sz="1400" dirty="0" smtClean="0">
                <a:solidFill>
                  <a:srgbClr val="3A3285"/>
                </a:solidFill>
                <a:latin typeface="Archangelsk (Заголовки)"/>
              </a:rPr>
              <a:t> </a:t>
            </a:r>
            <a:r>
              <a:rPr lang="ru-RU" sz="1400" dirty="0">
                <a:solidFill>
                  <a:srgbClr val="3A3285"/>
                </a:solidFill>
                <a:latin typeface="Archangelsk (Заголовки)"/>
              </a:rPr>
              <a:t>49, 5 этаж</a:t>
            </a:r>
          </a:p>
          <a:p>
            <a:pPr algn="ctr"/>
            <a:r>
              <a:rPr lang="ru-RU" sz="1400" dirty="0">
                <a:solidFill>
                  <a:srgbClr val="3A3285"/>
                </a:solidFill>
                <a:latin typeface="Archangelsk (Заголовки)"/>
              </a:rPr>
              <a:t>тел./факс: </a:t>
            </a:r>
            <a:r>
              <a:rPr lang="ru-RU" sz="1400" dirty="0" smtClean="0">
                <a:solidFill>
                  <a:srgbClr val="3A3285"/>
                </a:solidFill>
                <a:latin typeface="Archangelsk (Заголовки)"/>
              </a:rPr>
              <a:t>+7</a:t>
            </a:r>
            <a:r>
              <a:rPr lang="en-US" sz="1400" dirty="0" smtClean="0">
                <a:solidFill>
                  <a:srgbClr val="3A3285"/>
                </a:solidFill>
                <a:latin typeface="Archangelsk (Заголовки)"/>
              </a:rPr>
              <a:t>(</a:t>
            </a:r>
            <a:r>
              <a:rPr lang="ru-RU" sz="1400" dirty="0" smtClean="0">
                <a:solidFill>
                  <a:srgbClr val="3A3285"/>
                </a:solidFill>
                <a:latin typeface="Archangelsk (Заголовки)"/>
              </a:rPr>
              <a:t>383</a:t>
            </a:r>
            <a:r>
              <a:rPr lang="en-US" sz="1400" dirty="0" smtClean="0">
                <a:solidFill>
                  <a:srgbClr val="3A3285"/>
                </a:solidFill>
                <a:latin typeface="Archangelsk (Заголовки)"/>
              </a:rPr>
              <a:t>)</a:t>
            </a:r>
            <a:r>
              <a:rPr lang="ru-RU" sz="1400" dirty="0" smtClean="0">
                <a:solidFill>
                  <a:srgbClr val="3A3285"/>
                </a:solidFill>
                <a:latin typeface="Archangelsk (Заголовки)"/>
              </a:rPr>
              <a:t>354</a:t>
            </a:r>
            <a:r>
              <a:rPr lang="en-US" sz="1400" dirty="0" smtClean="0">
                <a:solidFill>
                  <a:srgbClr val="3A3285"/>
                </a:solidFill>
                <a:latin typeface="Archangelsk (Заголовки)"/>
              </a:rPr>
              <a:t> </a:t>
            </a:r>
            <a:r>
              <a:rPr lang="ru-RU" sz="1400" dirty="0" smtClean="0">
                <a:solidFill>
                  <a:srgbClr val="3A3285"/>
                </a:solidFill>
                <a:latin typeface="Archangelsk (Заголовки)"/>
              </a:rPr>
              <a:t>1011</a:t>
            </a:r>
            <a:endParaRPr lang="ru-RU" sz="1400" dirty="0">
              <a:solidFill>
                <a:srgbClr val="3A3285"/>
              </a:solidFill>
              <a:latin typeface="Archangelsk (Заголовки)"/>
            </a:endParaRPr>
          </a:p>
          <a:p>
            <a:pPr algn="ctr"/>
            <a:r>
              <a:rPr lang="en-US" sz="1400" dirty="0" smtClean="0">
                <a:solidFill>
                  <a:srgbClr val="3A3285"/>
                </a:solidFill>
                <a:latin typeface="Archangelsk (Заголовки)"/>
              </a:rPr>
              <a:t>email: info@2bgroup.ru</a:t>
            </a:r>
            <a:endParaRPr lang="ru-RU" sz="1400" dirty="0">
              <a:solidFill>
                <a:srgbClr val="3A3285"/>
              </a:solidFill>
              <a:latin typeface="Archangelsk (Заголовки)"/>
            </a:endParaRPr>
          </a:p>
          <a:p>
            <a:pPr algn="ctr"/>
            <a:r>
              <a:rPr lang="en-US" sz="1400" dirty="0" smtClean="0">
                <a:solidFill>
                  <a:srgbClr val="3A3285"/>
                </a:solidFill>
                <a:latin typeface="Archangelsk (Заголовки)"/>
              </a:rPr>
              <a:t>www</a:t>
            </a:r>
            <a:r>
              <a:rPr lang="ru-RU" sz="1400" dirty="0">
                <a:solidFill>
                  <a:srgbClr val="3A3285"/>
                </a:solidFill>
                <a:latin typeface="Archangelsk (Заголовки)"/>
              </a:rPr>
              <a:t>.2</a:t>
            </a:r>
            <a:r>
              <a:rPr lang="en-US" sz="1400" dirty="0">
                <a:solidFill>
                  <a:srgbClr val="3A3285"/>
                </a:solidFill>
                <a:latin typeface="Archangelsk (Заголовки)"/>
              </a:rPr>
              <a:t>bgroup</a:t>
            </a:r>
            <a:r>
              <a:rPr lang="ru-RU" sz="1400" dirty="0">
                <a:solidFill>
                  <a:srgbClr val="3A3285"/>
                </a:solidFill>
                <a:latin typeface="Archangelsk (Заголовки)"/>
              </a:rPr>
              <a:t>.</a:t>
            </a:r>
            <a:r>
              <a:rPr lang="en-US" sz="1400" dirty="0">
                <a:solidFill>
                  <a:srgbClr val="3A3285"/>
                </a:solidFill>
                <a:latin typeface="Archangelsk (Заголовки)"/>
              </a:rPr>
              <a:t>ru</a:t>
            </a:r>
            <a:endParaRPr lang="ru-RU" sz="1400" dirty="0">
              <a:solidFill>
                <a:srgbClr val="3A3285"/>
              </a:solidFill>
              <a:latin typeface="Archangelsk (Заголовки)"/>
            </a:endParaRPr>
          </a:p>
          <a:p>
            <a:pPr algn="ctr"/>
            <a:endParaRPr lang="ru-RU" sz="1400" dirty="0">
              <a:solidFill>
                <a:srgbClr val="3A3285"/>
              </a:solidFill>
              <a:latin typeface="Archangelsk (Заголовки)"/>
            </a:endParaRPr>
          </a:p>
        </p:txBody>
      </p:sp>
      <p:pic>
        <p:nvPicPr>
          <p:cNvPr id="7" name="Рисунок 6" descr="лого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2564904"/>
            <a:ext cx="2139700" cy="347473"/>
          </a:xfrm>
          <a:prstGeom prst="rect">
            <a:avLst/>
          </a:prstGeom>
          <a:effectLst/>
        </p:spPr>
      </p:pic>
      <p:sp>
        <p:nvSpPr>
          <p:cNvPr id="9" name="Прямоугольник 8"/>
          <p:cNvSpPr/>
          <p:nvPr/>
        </p:nvSpPr>
        <p:spPr>
          <a:xfrm>
            <a:off x="0" y="548680"/>
            <a:ext cx="9144000" cy="14287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37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лого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5929330"/>
            <a:ext cx="2139700" cy="347473"/>
          </a:xfrm>
          <a:prstGeom prst="rect">
            <a:avLst/>
          </a:prstGeom>
          <a:effectLst/>
        </p:spPr>
      </p:pic>
      <p:pic>
        <p:nvPicPr>
          <p:cNvPr id="6" name="Рисунок 5" descr="полоски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6085909"/>
            <a:ext cx="9143999" cy="700677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0" y="691556"/>
            <a:ext cx="9143999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Алексей Шовкун</a:t>
            </a:r>
          </a:p>
          <a:p>
            <a:pPr algn="ctr"/>
            <a:r>
              <a:rPr lang="ru-RU" sz="2800" dirty="0"/>
              <a:t>Технический </a:t>
            </a:r>
            <a:r>
              <a:rPr lang="ru-RU" sz="2800" dirty="0" smtClean="0"/>
              <a:t>директор</a:t>
            </a:r>
            <a:r>
              <a:rPr lang="en-US" sz="2800" dirty="0" smtClean="0"/>
              <a:t> </a:t>
            </a:r>
            <a:r>
              <a:rPr lang="ru-RU" sz="2800" dirty="0" smtClean="0"/>
              <a:t>ГК </a:t>
            </a:r>
            <a:r>
              <a:rPr lang="en-US" sz="2800" dirty="0" smtClean="0"/>
              <a:t>2B Group</a:t>
            </a:r>
            <a:endParaRPr lang="ru-RU" sz="2800" dirty="0"/>
          </a:p>
          <a:p>
            <a:pPr algn="ctr"/>
            <a:endParaRPr lang="en-US" sz="2800" dirty="0" smtClean="0"/>
          </a:p>
          <a:p>
            <a:pPr algn="ctr"/>
            <a:r>
              <a:rPr lang="ru-RU" sz="2800" dirty="0" smtClean="0"/>
              <a:t>г</a:t>
            </a:r>
            <a:r>
              <a:rPr lang="ru-RU" sz="2800" dirty="0"/>
              <a:t>. Новосибирск, ул. </a:t>
            </a:r>
            <a:r>
              <a:rPr lang="ru-RU" sz="2800" dirty="0" err="1"/>
              <a:t>Щетинкина</a:t>
            </a:r>
            <a:r>
              <a:rPr lang="ru-RU" sz="2800" dirty="0"/>
              <a:t> 49, 7 этаж</a:t>
            </a:r>
          </a:p>
          <a:p>
            <a:pPr algn="ctr"/>
            <a:endParaRPr lang="en-US" sz="2800" dirty="0" smtClean="0"/>
          </a:p>
          <a:p>
            <a:pPr algn="ctr"/>
            <a:r>
              <a:rPr lang="ru-RU" sz="2800" dirty="0" smtClean="0"/>
              <a:t>тел./факс: [+7-383] 354-1011</a:t>
            </a:r>
          </a:p>
          <a:p>
            <a:pPr algn="ctr"/>
            <a:r>
              <a:rPr lang="ru-RU" sz="2800" dirty="0" smtClean="0"/>
              <a:t>моб</a:t>
            </a:r>
            <a:r>
              <a:rPr lang="ru-RU" sz="2800" dirty="0"/>
              <a:t>.: +</a:t>
            </a:r>
            <a:r>
              <a:rPr lang="ru-RU" sz="2800" dirty="0" smtClean="0"/>
              <a:t>7-923-222-1170</a:t>
            </a:r>
            <a:endParaRPr lang="en-US" sz="2800" dirty="0" smtClean="0"/>
          </a:p>
          <a:p>
            <a:pPr algn="ctr"/>
            <a:r>
              <a:rPr lang="en-US" sz="2800" dirty="0" smtClean="0"/>
              <a:t>           </a:t>
            </a:r>
            <a:endParaRPr lang="en-US" sz="2800" u="sng" dirty="0" smtClean="0">
              <a:hlinkClick r:id="rId4"/>
            </a:endParaRPr>
          </a:p>
          <a:p>
            <a:pPr algn="ctr"/>
            <a:r>
              <a:rPr lang="en-US" sz="2800" u="sng" dirty="0" smtClean="0">
                <a:hlinkClick r:id="rId4"/>
              </a:rPr>
              <a:t>Shovkun</a:t>
            </a:r>
            <a:r>
              <a:rPr lang="ru-RU" sz="2800" u="sng" dirty="0">
                <a:hlinkClick r:id="rId4"/>
              </a:rPr>
              <a:t>@2</a:t>
            </a:r>
            <a:r>
              <a:rPr lang="en-US" sz="2800" u="sng" dirty="0" err="1">
                <a:hlinkClick r:id="rId4"/>
              </a:rPr>
              <a:t>bgc</a:t>
            </a:r>
            <a:r>
              <a:rPr lang="ru-RU" sz="2800" u="sng" dirty="0">
                <a:hlinkClick r:id="rId4"/>
              </a:rPr>
              <a:t>.</a:t>
            </a:r>
            <a:r>
              <a:rPr lang="en-US" sz="2800" u="sng" dirty="0" err="1">
                <a:hlinkClick r:id="rId4"/>
              </a:rPr>
              <a:t>ru</a:t>
            </a:r>
            <a:endParaRPr lang="ru-RU" sz="2800" dirty="0"/>
          </a:p>
          <a:p>
            <a:pPr algn="ctr"/>
            <a:endParaRPr lang="en-US" sz="2800" u="sng" dirty="0" smtClean="0">
              <a:hlinkClick r:id="rId5"/>
            </a:endParaRPr>
          </a:p>
          <a:p>
            <a:pPr algn="ctr"/>
            <a:r>
              <a:rPr lang="en-US" sz="2800" u="sng" dirty="0" smtClean="0">
                <a:hlinkClick r:id="rId5"/>
              </a:rPr>
              <a:t>http</a:t>
            </a:r>
            <a:r>
              <a:rPr lang="ru-RU" sz="2800" u="sng" dirty="0">
                <a:hlinkClick r:id="rId5"/>
              </a:rPr>
              <a:t>://</a:t>
            </a:r>
            <a:r>
              <a:rPr lang="en-US" sz="2800" u="sng" dirty="0">
                <a:hlinkClick r:id="rId5"/>
              </a:rPr>
              <a:t>www</a:t>
            </a:r>
            <a:r>
              <a:rPr lang="ru-RU" sz="2800" u="sng" dirty="0">
                <a:hlinkClick r:id="rId5"/>
              </a:rPr>
              <a:t>.2</a:t>
            </a:r>
            <a:r>
              <a:rPr lang="en-US" sz="2800" u="sng" dirty="0" err="1">
                <a:hlinkClick r:id="rId5"/>
              </a:rPr>
              <a:t>bgroup</a:t>
            </a:r>
            <a:r>
              <a:rPr lang="ru-RU" sz="2800" u="sng" dirty="0">
                <a:hlinkClick r:id="rId5"/>
              </a:rPr>
              <a:t>.</a:t>
            </a:r>
            <a:r>
              <a:rPr lang="en-US" sz="2800" u="sng" dirty="0" err="1">
                <a:hlinkClick r:id="rId5"/>
              </a:rPr>
              <a:t>ru</a:t>
            </a:r>
            <a:endParaRPr lang="ru-RU" sz="2800" dirty="0"/>
          </a:p>
          <a:p>
            <a:pPr algn="ctr"/>
            <a:endParaRPr lang="ru-RU" sz="1400" dirty="0">
              <a:solidFill>
                <a:srgbClr val="3A3285"/>
              </a:solidFill>
              <a:latin typeface="Archangelsk (Заголовки)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548680"/>
            <a:ext cx="9144000" cy="14287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77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лого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5929330"/>
            <a:ext cx="2139700" cy="347473"/>
          </a:xfrm>
          <a:prstGeom prst="rect">
            <a:avLst/>
          </a:prstGeom>
          <a:effectLst/>
        </p:spPr>
      </p:pic>
      <p:pic>
        <p:nvPicPr>
          <p:cNvPr id="6" name="Рисунок 5" descr="полоски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6085909"/>
            <a:ext cx="9143999" cy="700677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0" y="548680"/>
            <a:ext cx="9144000" cy="14287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655368246"/>
              </p:ext>
            </p:extLst>
          </p:nvPr>
        </p:nvGraphicFramePr>
        <p:xfrm>
          <a:off x="467544" y="980728"/>
          <a:ext cx="817298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24193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097" y="836712"/>
            <a:ext cx="2911129" cy="2528007"/>
          </a:xfrm>
          <a:prstGeom prst="rect">
            <a:avLst/>
          </a:prstGeom>
        </p:spPr>
      </p:pic>
      <p:pic>
        <p:nvPicPr>
          <p:cNvPr id="5" name="Рисунок 4" descr="лого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0826" y="5929330"/>
            <a:ext cx="2139700" cy="347473"/>
          </a:xfrm>
          <a:prstGeom prst="rect">
            <a:avLst/>
          </a:prstGeom>
          <a:effectLst/>
        </p:spPr>
      </p:pic>
      <p:pic>
        <p:nvPicPr>
          <p:cNvPr id="6" name="Рисунок 5" descr="полоски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573955" y="6433594"/>
            <a:ext cx="9143999" cy="700677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0" y="548680"/>
            <a:ext cx="9144000" cy="14287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47490" y="971436"/>
            <a:ext cx="82449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3A3285"/>
                </a:solidFill>
                <a:latin typeface="Archangelsk (Заголовки)"/>
              </a:rPr>
              <a:t>Аналитическая работа</a:t>
            </a:r>
            <a:endParaRPr lang="ru-RU" sz="3200" b="1" dirty="0">
              <a:solidFill>
                <a:srgbClr val="3A3285"/>
              </a:solidFill>
              <a:latin typeface="Archangelsk (Заголовки)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5196" y="2204864"/>
            <a:ext cx="7956958" cy="373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 b="1">
                <a:solidFill>
                  <a:srgbClr val="290E6C"/>
                </a:solidFill>
              </a:defRPr>
            </a:lvl1pPr>
          </a:lstStyle>
          <a:p>
            <a:pPr marL="285750" indent="-285750">
              <a:spcBef>
                <a:spcPts val="300"/>
              </a:spcBef>
              <a:spcAft>
                <a:spcPts val="600"/>
              </a:spcAft>
              <a:buFontTx/>
              <a:buChar char="-"/>
            </a:pPr>
            <a:r>
              <a:rPr lang="ru-RU" sz="2000" b="0" dirty="0" smtClean="0">
                <a:solidFill>
                  <a:srgbClr val="3A3285"/>
                </a:solidFill>
                <a:latin typeface="Archangelsk (Заголовки)"/>
              </a:rPr>
              <a:t>Разработка регламентов, экспертиза их соответствия законодательству</a:t>
            </a:r>
            <a:r>
              <a:rPr lang="en-US" sz="2000" b="0" dirty="0" smtClean="0">
                <a:solidFill>
                  <a:srgbClr val="3A3285"/>
                </a:solidFill>
                <a:latin typeface="Archangelsk (Заголовки)"/>
              </a:rPr>
              <a:t>;</a:t>
            </a:r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Tx/>
              <a:buChar char="-"/>
            </a:pPr>
            <a:r>
              <a:rPr lang="ru-RU" sz="2000" b="0" dirty="0" smtClean="0">
                <a:solidFill>
                  <a:srgbClr val="3A3285"/>
                </a:solidFill>
                <a:latin typeface="Archangelsk (Заголовки)"/>
              </a:rPr>
              <a:t>Проектирование межведомственного взаимодействия</a:t>
            </a:r>
            <a:r>
              <a:rPr lang="en-US" sz="2000" b="0" dirty="0" smtClean="0">
                <a:solidFill>
                  <a:srgbClr val="3A3285"/>
                </a:solidFill>
                <a:latin typeface="Archangelsk (Заголовки)"/>
              </a:rPr>
              <a:t>;</a:t>
            </a:r>
            <a:endParaRPr lang="ru-RU" sz="2000" b="0" dirty="0" smtClean="0">
              <a:solidFill>
                <a:srgbClr val="3A3285"/>
              </a:solidFill>
              <a:latin typeface="Archangelsk (Заголовки)"/>
            </a:endParaRPr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Tx/>
              <a:buChar char="-"/>
            </a:pPr>
            <a:r>
              <a:rPr lang="ru-RU" sz="2000" b="0" dirty="0">
                <a:solidFill>
                  <a:srgbClr val="3A3285"/>
                </a:solidFill>
                <a:latin typeface="Archangelsk (Заголовки)"/>
              </a:rPr>
              <a:t>Типизация и унификация </a:t>
            </a:r>
            <a:r>
              <a:rPr lang="ru-RU" sz="2000" b="0" dirty="0" smtClean="0">
                <a:solidFill>
                  <a:srgbClr val="3A3285"/>
                </a:solidFill>
                <a:latin typeface="Archangelsk (Заголовки)"/>
              </a:rPr>
              <a:t>регламентов</a:t>
            </a:r>
            <a:r>
              <a:rPr lang="en-US" sz="2000" b="0" dirty="0" smtClean="0">
                <a:solidFill>
                  <a:srgbClr val="3A3285"/>
                </a:solidFill>
                <a:latin typeface="Archangelsk (Заголовки)"/>
              </a:rPr>
              <a:t>;</a:t>
            </a:r>
            <a:endParaRPr lang="en-US" sz="2000" b="0" dirty="0">
              <a:solidFill>
                <a:srgbClr val="3A3285"/>
              </a:solidFill>
              <a:latin typeface="Archangelsk (Заголовки)"/>
            </a:endParaRPr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Tx/>
              <a:buChar char="-"/>
            </a:pPr>
            <a:r>
              <a:rPr lang="ru-RU" sz="2000" b="0" dirty="0" smtClean="0">
                <a:solidFill>
                  <a:srgbClr val="3A3285"/>
                </a:solidFill>
                <a:latin typeface="Archangelsk (Заголовки)"/>
              </a:rPr>
              <a:t>Анализ требований к информационным системам</a:t>
            </a:r>
            <a:r>
              <a:rPr lang="en-US" sz="2000" b="0" dirty="0" smtClean="0">
                <a:solidFill>
                  <a:srgbClr val="3A3285"/>
                </a:solidFill>
                <a:latin typeface="Archangelsk (Заголовки)"/>
              </a:rPr>
              <a:t>;</a:t>
            </a:r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Tx/>
              <a:buChar char="-"/>
            </a:pPr>
            <a:r>
              <a:rPr lang="ru-RU" sz="2000" b="0" dirty="0" smtClean="0">
                <a:solidFill>
                  <a:srgbClr val="3A3285"/>
                </a:solidFill>
                <a:latin typeface="Archangelsk (Заголовки)"/>
              </a:rPr>
              <a:t>Проектирование информационных систем</a:t>
            </a:r>
            <a:r>
              <a:rPr lang="en-US" sz="2000" b="0" dirty="0" smtClean="0">
                <a:solidFill>
                  <a:srgbClr val="3A3285"/>
                </a:solidFill>
                <a:latin typeface="Archangelsk (Заголовки)"/>
              </a:rPr>
              <a:t>;</a:t>
            </a:r>
            <a:endParaRPr lang="ru-RU" sz="2000" b="0" dirty="0" smtClean="0">
              <a:solidFill>
                <a:srgbClr val="3A3285"/>
              </a:solidFill>
              <a:latin typeface="Archangelsk (Заголовки)"/>
            </a:endParaRPr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Tx/>
              <a:buChar char="-"/>
            </a:pPr>
            <a:r>
              <a:rPr lang="ru-RU" sz="2000" b="0" dirty="0">
                <a:solidFill>
                  <a:srgbClr val="3A3285"/>
                </a:solidFill>
                <a:latin typeface="Archangelsk (Заголовки)"/>
              </a:rPr>
              <a:t>Опыт работы – от Омской области до Забайкальского </a:t>
            </a:r>
            <a:r>
              <a:rPr lang="ru-RU" sz="2000" b="0" dirty="0" smtClean="0">
                <a:solidFill>
                  <a:srgbClr val="3A3285"/>
                </a:solidFill>
                <a:latin typeface="Archangelsk (Заголовки)"/>
              </a:rPr>
              <a:t>края.</a:t>
            </a:r>
            <a:endParaRPr lang="en-US" sz="2000" b="0" dirty="0" smtClean="0">
              <a:solidFill>
                <a:srgbClr val="3A3285"/>
              </a:solidFill>
              <a:latin typeface="Archangelsk (Заголовки)"/>
            </a:endParaRPr>
          </a:p>
          <a:p>
            <a:pPr>
              <a:spcBef>
                <a:spcPts val="300"/>
              </a:spcBef>
              <a:spcAft>
                <a:spcPts val="600"/>
              </a:spcAft>
            </a:pPr>
            <a:endParaRPr lang="en-US" sz="2000" b="0" dirty="0">
              <a:solidFill>
                <a:srgbClr val="3A3285"/>
              </a:solidFill>
              <a:latin typeface="Archangelsk (Заголовки)"/>
            </a:endParaRP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ru-RU" sz="2400" dirty="0" smtClean="0">
                <a:solidFill>
                  <a:srgbClr val="3A3285"/>
                </a:solidFill>
                <a:latin typeface="Archangelsk (Заголовки)"/>
              </a:rPr>
              <a:t>Цель – избежать автоматизации хаоса.</a:t>
            </a:r>
            <a:endParaRPr lang="en-US" sz="2400" dirty="0">
              <a:solidFill>
                <a:srgbClr val="3A3285"/>
              </a:solidFill>
              <a:latin typeface="Archangelsk (Заголовки)"/>
            </a:endParaRPr>
          </a:p>
        </p:txBody>
      </p:sp>
    </p:spTree>
    <p:extLst>
      <p:ext uri="{BB962C8B-B14F-4D97-AF65-F5344CB8AC3E}">
        <p14:creationId xmlns:p14="http://schemas.microsoft.com/office/powerpoint/2010/main" val="58921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лого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5929330"/>
            <a:ext cx="2139700" cy="347473"/>
          </a:xfrm>
          <a:prstGeom prst="rect">
            <a:avLst/>
          </a:prstGeom>
          <a:effectLst/>
        </p:spPr>
      </p:pic>
      <p:pic>
        <p:nvPicPr>
          <p:cNvPr id="6" name="Рисунок 5" descr="полоски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573955" y="6433594"/>
            <a:ext cx="9143999" cy="700677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0" y="548680"/>
            <a:ext cx="9144000" cy="14287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47490" y="971436"/>
            <a:ext cx="82449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3A3285"/>
                </a:solidFill>
                <a:latin typeface="Archangelsk (Заголовки)"/>
              </a:rPr>
              <a:t>Безусловное следование нормативной документации и рекомендациям</a:t>
            </a:r>
            <a:endParaRPr lang="ru-RU" sz="3200" b="1" dirty="0">
              <a:solidFill>
                <a:srgbClr val="3A3285"/>
              </a:solidFill>
              <a:latin typeface="Archangelsk (Заголовки)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5196" y="2204864"/>
            <a:ext cx="7956958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 b="1">
                <a:solidFill>
                  <a:srgbClr val="290E6C"/>
                </a:solidFill>
              </a:defRPr>
            </a:lvl1pPr>
          </a:lstStyle>
          <a:p>
            <a:pPr marL="285750" indent="-285750">
              <a:spcBef>
                <a:spcPts val="300"/>
              </a:spcBef>
              <a:spcAft>
                <a:spcPts val="600"/>
              </a:spcAft>
              <a:buFontTx/>
              <a:buChar char="-"/>
            </a:pPr>
            <a:r>
              <a:rPr lang="ru-RU" sz="2000" b="0" dirty="0" smtClean="0">
                <a:solidFill>
                  <a:srgbClr val="3A3285"/>
                </a:solidFill>
                <a:latin typeface="Archangelsk (Заголовки)"/>
              </a:rPr>
              <a:t>Исключительное следование букве закона</a:t>
            </a:r>
            <a:r>
              <a:rPr lang="en-US" sz="2000" b="0" dirty="0" smtClean="0">
                <a:solidFill>
                  <a:srgbClr val="3A3285"/>
                </a:solidFill>
                <a:latin typeface="Archangelsk (Заголовки)"/>
              </a:rPr>
              <a:t>;</a:t>
            </a:r>
            <a:endParaRPr lang="ru-RU" sz="2000" b="0" dirty="0" smtClean="0">
              <a:solidFill>
                <a:srgbClr val="3A3285"/>
              </a:solidFill>
              <a:latin typeface="Archangelsk (Заголовки)"/>
            </a:endParaRPr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Tx/>
              <a:buChar char="-"/>
            </a:pPr>
            <a:r>
              <a:rPr lang="ru-RU" sz="2000" b="0" dirty="0" smtClean="0">
                <a:solidFill>
                  <a:srgbClr val="3A3285"/>
                </a:solidFill>
                <a:latin typeface="Archangelsk (Заголовки)"/>
              </a:rPr>
              <a:t>Полное соответствие методическим </a:t>
            </a:r>
            <a:endParaRPr lang="en-US" sz="2000" b="0" dirty="0" smtClean="0">
              <a:solidFill>
                <a:srgbClr val="3A3285"/>
              </a:solidFill>
              <a:latin typeface="Archangelsk (Заголовки)"/>
            </a:endParaRP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ru-RU" sz="2000" b="0" dirty="0" smtClean="0">
                <a:solidFill>
                  <a:srgbClr val="3A3285"/>
                </a:solidFill>
                <a:latin typeface="Archangelsk (Заголовки)"/>
              </a:rPr>
              <a:t>рекомендациям</a:t>
            </a:r>
            <a:r>
              <a:rPr lang="en-US" sz="2000" b="0" dirty="0" smtClean="0">
                <a:solidFill>
                  <a:srgbClr val="3A3285"/>
                </a:solidFill>
                <a:latin typeface="Archangelsk (Заголовки)"/>
              </a:rPr>
              <a:t>;</a:t>
            </a:r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Tx/>
              <a:buChar char="-"/>
            </a:pPr>
            <a:r>
              <a:rPr lang="ru-RU" sz="2000" b="0" dirty="0" smtClean="0">
                <a:solidFill>
                  <a:srgbClr val="3A3285"/>
                </a:solidFill>
                <a:latin typeface="Archangelsk (Заголовки)"/>
              </a:rPr>
              <a:t>Активное использование продуктов и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ru-RU" sz="2000" b="0" dirty="0" smtClean="0">
                <a:solidFill>
                  <a:srgbClr val="3A3285"/>
                </a:solidFill>
                <a:latin typeface="Archangelsk (Заголовки)"/>
              </a:rPr>
              <a:t>технологических решений, предоставляемых </a:t>
            </a:r>
            <a:r>
              <a:rPr lang="ru-RU" sz="2000" b="0" dirty="0" err="1" smtClean="0">
                <a:solidFill>
                  <a:srgbClr val="3A3285"/>
                </a:solidFill>
                <a:latin typeface="Archangelsk (Заголовки)"/>
              </a:rPr>
              <a:t>МинКомСвязи</a:t>
            </a:r>
            <a:r>
              <a:rPr lang="en-US" sz="2000" b="0" dirty="0" smtClean="0">
                <a:solidFill>
                  <a:srgbClr val="3A3285"/>
                </a:solidFill>
                <a:latin typeface="Archangelsk (Заголовки)"/>
              </a:rPr>
              <a:t>;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endParaRPr lang="en-US" sz="2000" b="0" dirty="0">
              <a:solidFill>
                <a:srgbClr val="3A3285"/>
              </a:solidFill>
              <a:latin typeface="Archangelsk (Заголовки)"/>
            </a:endParaRP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ru-RU" sz="2400" dirty="0" smtClean="0">
                <a:solidFill>
                  <a:srgbClr val="3A3285"/>
                </a:solidFill>
                <a:latin typeface="Archangelsk (Заголовки)"/>
              </a:rPr>
              <a:t>Цель – полное соответствие решений требованиям</a:t>
            </a:r>
            <a:r>
              <a:rPr lang="en-US" sz="2400" dirty="0" smtClean="0">
                <a:solidFill>
                  <a:srgbClr val="3A3285"/>
                </a:solidFill>
                <a:latin typeface="Archangelsk (Заголовки)"/>
              </a:rPr>
              <a:t> </a:t>
            </a:r>
            <a:r>
              <a:rPr lang="ru-RU" sz="2400" dirty="0" smtClean="0">
                <a:solidFill>
                  <a:srgbClr val="3A3285"/>
                </a:solidFill>
                <a:latin typeface="Archangelsk (Заголовки)"/>
              </a:rPr>
              <a:t>отрасли.</a:t>
            </a:r>
            <a:endParaRPr lang="en-US" sz="2400" dirty="0">
              <a:solidFill>
                <a:srgbClr val="3A3285"/>
              </a:solidFill>
              <a:latin typeface="Archangelsk (Заголовки)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0292" y="2048654"/>
            <a:ext cx="2946642" cy="1876872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193134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198" y="836712"/>
            <a:ext cx="3707346" cy="3521979"/>
          </a:xfrm>
          <a:prstGeom prst="rect">
            <a:avLst/>
          </a:prstGeom>
        </p:spPr>
      </p:pic>
      <p:pic>
        <p:nvPicPr>
          <p:cNvPr id="5" name="Рисунок 4" descr="лого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0826" y="5929330"/>
            <a:ext cx="2139700" cy="347473"/>
          </a:xfrm>
          <a:prstGeom prst="rect">
            <a:avLst/>
          </a:prstGeom>
          <a:effectLst/>
        </p:spPr>
      </p:pic>
      <p:pic>
        <p:nvPicPr>
          <p:cNvPr id="6" name="Рисунок 5" descr="полоски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573955" y="6433594"/>
            <a:ext cx="9143999" cy="700677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0" y="548680"/>
            <a:ext cx="9144000" cy="14287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47490" y="971436"/>
            <a:ext cx="82449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3A3285"/>
                </a:solidFill>
                <a:latin typeface="Archangelsk (Заголовки)"/>
              </a:rPr>
              <a:t>Комплексный подход</a:t>
            </a:r>
            <a:endParaRPr lang="ru-RU" sz="3200" b="1" dirty="0">
              <a:solidFill>
                <a:srgbClr val="3A3285"/>
              </a:solidFill>
              <a:latin typeface="Archangelsk (Заголовки)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0508" y="1556211"/>
            <a:ext cx="7956958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 b="1">
                <a:solidFill>
                  <a:srgbClr val="290E6C"/>
                </a:solidFill>
              </a:defRPr>
            </a:lvl1pPr>
          </a:lstStyle>
          <a:p>
            <a:pPr marL="285750" indent="-285750">
              <a:spcBef>
                <a:spcPts val="300"/>
              </a:spcBef>
              <a:spcAft>
                <a:spcPts val="600"/>
              </a:spcAft>
              <a:buFontTx/>
              <a:buChar char="-"/>
            </a:pPr>
            <a:r>
              <a:rPr lang="ru-RU" sz="1600" b="0" dirty="0" smtClean="0">
                <a:solidFill>
                  <a:srgbClr val="3A3285"/>
                </a:solidFill>
                <a:latin typeface="Archangelsk (Заголовки)"/>
              </a:rPr>
              <a:t>Автоматизация процесса предоставления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ru-RU" sz="1600" b="0" dirty="0" smtClean="0">
                <a:solidFill>
                  <a:srgbClr val="3A3285"/>
                </a:solidFill>
                <a:latin typeface="Archangelsk (Заголовки)"/>
              </a:rPr>
              <a:t>муниципальных услуг</a:t>
            </a:r>
            <a:r>
              <a:rPr lang="en-US" sz="1600" b="0" dirty="0" smtClean="0">
                <a:solidFill>
                  <a:srgbClr val="3A3285"/>
                </a:solidFill>
                <a:latin typeface="Archangelsk (Заголовки)"/>
              </a:rPr>
              <a:t>;</a:t>
            </a:r>
            <a:endParaRPr lang="ru-RU" sz="1600" b="0" dirty="0" smtClean="0">
              <a:solidFill>
                <a:srgbClr val="3A3285"/>
              </a:solidFill>
              <a:latin typeface="Archangelsk (Заголовки)"/>
            </a:endParaRPr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Tx/>
              <a:buChar char="-"/>
            </a:pPr>
            <a:r>
              <a:rPr lang="ru-RU" sz="1600" b="0" dirty="0" smtClean="0">
                <a:solidFill>
                  <a:srgbClr val="3A3285"/>
                </a:solidFill>
                <a:latin typeface="Archangelsk (Заголовки)"/>
              </a:rPr>
              <a:t>Реализация необходимого межведомственного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ru-RU" sz="1600" b="0" dirty="0" smtClean="0">
                <a:solidFill>
                  <a:srgbClr val="3A3285"/>
                </a:solidFill>
                <a:latin typeface="Archangelsk (Заголовки)"/>
              </a:rPr>
              <a:t>взаимодействия</a:t>
            </a:r>
            <a:r>
              <a:rPr lang="en-US" sz="1600" b="0" dirty="0" smtClean="0">
                <a:solidFill>
                  <a:srgbClr val="3A3285"/>
                </a:solidFill>
                <a:latin typeface="Archangelsk (Заголовки)"/>
              </a:rPr>
              <a:t>;</a:t>
            </a:r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Tx/>
              <a:buChar char="-"/>
            </a:pPr>
            <a:r>
              <a:rPr lang="ru-RU" sz="1600" b="0" dirty="0" smtClean="0">
                <a:solidFill>
                  <a:srgbClr val="3A3285"/>
                </a:solidFill>
                <a:latin typeface="Archangelsk (Заголовки)"/>
              </a:rPr>
              <a:t>СЭД и электронный архив</a:t>
            </a:r>
            <a:r>
              <a:rPr lang="en-US" sz="1600" b="0" dirty="0" smtClean="0">
                <a:solidFill>
                  <a:srgbClr val="3A3285"/>
                </a:solidFill>
                <a:latin typeface="Archangelsk (Заголовки)"/>
              </a:rPr>
              <a:t>;</a:t>
            </a:r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Tx/>
              <a:buChar char="-"/>
            </a:pPr>
            <a:r>
              <a:rPr lang="ru-RU" sz="1600" b="0" dirty="0" smtClean="0">
                <a:solidFill>
                  <a:srgbClr val="3A3285"/>
                </a:solidFill>
                <a:latin typeface="Archangelsk (Заголовки)"/>
              </a:rPr>
              <a:t>Работа с текстами регламентов</a:t>
            </a:r>
            <a:r>
              <a:rPr lang="en-US" sz="1600" b="0" dirty="0" smtClean="0">
                <a:solidFill>
                  <a:srgbClr val="3A3285"/>
                </a:solidFill>
                <a:latin typeface="Archangelsk (Заголовки)"/>
              </a:rPr>
              <a:t>;</a:t>
            </a:r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Tx/>
              <a:buChar char="-"/>
            </a:pPr>
            <a:r>
              <a:rPr lang="ru-RU" sz="1600" b="0" dirty="0" smtClean="0">
                <a:solidFill>
                  <a:srgbClr val="3A3285"/>
                </a:solidFill>
                <a:latin typeface="Archangelsk (Заголовки)"/>
              </a:rPr>
              <a:t>Аналитика и отчетность</a:t>
            </a:r>
            <a:r>
              <a:rPr lang="en-US" sz="1600" b="0" dirty="0" smtClean="0">
                <a:solidFill>
                  <a:srgbClr val="3A3285"/>
                </a:solidFill>
                <a:latin typeface="Archangelsk (Заголовки)"/>
              </a:rPr>
              <a:t>;</a:t>
            </a:r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Tx/>
              <a:buChar char="-"/>
            </a:pPr>
            <a:r>
              <a:rPr lang="ru-RU" sz="1600" b="0" dirty="0" smtClean="0">
                <a:solidFill>
                  <a:srgbClr val="3A3285"/>
                </a:solidFill>
                <a:latin typeface="Archangelsk (Заголовки)"/>
              </a:rPr>
              <a:t>Информационная безопасность</a:t>
            </a:r>
            <a:r>
              <a:rPr lang="en-US" sz="1600" b="0" dirty="0" smtClean="0">
                <a:solidFill>
                  <a:srgbClr val="3A3285"/>
                </a:solidFill>
                <a:latin typeface="Archangelsk (Заголовки)"/>
              </a:rPr>
              <a:t>;</a:t>
            </a:r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Tx/>
              <a:buChar char="-"/>
            </a:pPr>
            <a:r>
              <a:rPr lang="ru-RU" sz="1600" b="0" dirty="0" smtClean="0">
                <a:solidFill>
                  <a:srgbClr val="3A3285"/>
                </a:solidFill>
                <a:latin typeface="Archangelsk (Заголовки)"/>
              </a:rPr>
              <a:t>Мониторинг предоставления услуг и работы электронных сервисов</a:t>
            </a:r>
            <a:r>
              <a:rPr lang="en-US" sz="1600" b="0" dirty="0" smtClean="0">
                <a:solidFill>
                  <a:srgbClr val="3A3285"/>
                </a:solidFill>
                <a:latin typeface="Archangelsk (Заголовки)"/>
              </a:rPr>
              <a:t>;</a:t>
            </a:r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Tx/>
              <a:buChar char="-"/>
            </a:pPr>
            <a:r>
              <a:rPr lang="ru-RU" sz="1600" b="0" dirty="0" smtClean="0">
                <a:solidFill>
                  <a:srgbClr val="3A3285"/>
                </a:solidFill>
                <a:latin typeface="Archangelsk (Заголовки)"/>
              </a:rPr>
              <a:t>Процедуры обжалования решений и действий (или бездействий) органа, предоставляющего муниципальную услугу</a:t>
            </a:r>
            <a:r>
              <a:rPr lang="en-US" sz="1600" b="0" dirty="0" smtClean="0">
                <a:solidFill>
                  <a:srgbClr val="3A3285"/>
                </a:solidFill>
                <a:latin typeface="Archangelsk (Заголовки)"/>
              </a:rPr>
              <a:t>.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ru-RU" sz="2400" dirty="0" smtClean="0">
                <a:solidFill>
                  <a:srgbClr val="3A3285"/>
                </a:solidFill>
                <a:latin typeface="Archangelsk (Заголовки)"/>
              </a:rPr>
              <a:t>Цель – повышение эффективности работы сотрудников муниципалитетов.</a:t>
            </a:r>
            <a:endParaRPr lang="en-US" sz="2400" dirty="0">
              <a:solidFill>
                <a:srgbClr val="3A3285"/>
              </a:solidFill>
              <a:latin typeface="Archangelsk (Заголовки)"/>
            </a:endParaRPr>
          </a:p>
        </p:txBody>
      </p:sp>
    </p:spTree>
    <p:extLst>
      <p:ext uri="{BB962C8B-B14F-4D97-AF65-F5344CB8AC3E}">
        <p14:creationId xmlns:p14="http://schemas.microsoft.com/office/powerpoint/2010/main" val="2624911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лого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5929330"/>
            <a:ext cx="2139700" cy="347473"/>
          </a:xfrm>
          <a:prstGeom prst="rect">
            <a:avLst/>
          </a:prstGeom>
          <a:effectLst/>
        </p:spPr>
      </p:pic>
      <p:pic>
        <p:nvPicPr>
          <p:cNvPr id="6" name="Рисунок 5" descr="полоски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6085909"/>
            <a:ext cx="9143999" cy="700677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0" y="548680"/>
            <a:ext cx="9144000" cy="14287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47490" y="971436"/>
            <a:ext cx="82449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3A3285"/>
                </a:solidFill>
                <a:latin typeface="Archangelsk (Заголовки)"/>
              </a:rPr>
              <a:t>Примеры экранных форм – оформление заявки на услугу</a:t>
            </a:r>
            <a:endParaRPr lang="ru-RU" b="1" dirty="0">
              <a:solidFill>
                <a:srgbClr val="3A3285"/>
              </a:solidFill>
              <a:latin typeface="Archangelsk (Заголовки)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0675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ropbox\2b\eb\screenshots\alfresco\1 Форма заявления для услуги Выписка из реестра лотерей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" y="1344712"/>
            <a:ext cx="4575226" cy="462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ropbox\2b\eb\screenshots\alfresco\1 Форма заявления для услуги Зачисление в ДОУ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288" y="1315717"/>
            <a:ext cx="3403872" cy="4961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ropbox\2b\eb\screenshots\alfresco\1 Форма заявления для услуги Предоставление информации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576" y="1628800"/>
            <a:ext cx="4654904" cy="3738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31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лого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5929330"/>
            <a:ext cx="2139700" cy="347473"/>
          </a:xfrm>
          <a:prstGeom prst="rect">
            <a:avLst/>
          </a:prstGeom>
          <a:effectLst/>
        </p:spPr>
      </p:pic>
      <p:pic>
        <p:nvPicPr>
          <p:cNvPr id="6" name="Рисунок 5" descr="полоски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6085909"/>
            <a:ext cx="9143999" cy="700677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0" y="548680"/>
            <a:ext cx="9144000" cy="14287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47490" y="971436"/>
            <a:ext cx="82449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3A3285"/>
                </a:solidFill>
                <a:latin typeface="Archangelsk (Заголовки)"/>
              </a:rPr>
              <a:t>Примеры экранных форм – АРМ сотрудников муниципалитета</a:t>
            </a:r>
            <a:endParaRPr lang="ru-RU" b="1" dirty="0">
              <a:solidFill>
                <a:srgbClr val="3A3285"/>
              </a:solidFill>
              <a:latin typeface="Archangelsk (Заголовки)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0675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Dropbox\2b\eb\screenshots\alfresco\2 АРМ сотрудника муниципалитета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922" y="1357649"/>
            <a:ext cx="4460221" cy="2423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ropbox\2b\eb\screenshots\alfresco\2.1 Определение исполнителя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700" y="1922170"/>
            <a:ext cx="3990976" cy="184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Dropbox\2b\eb\screenshots\alfresco\2.2 Обработка обращения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9985" y="3212976"/>
            <a:ext cx="400526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Dropbox\2b\eb\screenshots\alfresco\2.3 Визирование председателем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410" y="4398802"/>
            <a:ext cx="3673265" cy="1530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079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лого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5929330"/>
            <a:ext cx="2139700" cy="347473"/>
          </a:xfrm>
          <a:prstGeom prst="rect">
            <a:avLst/>
          </a:prstGeom>
          <a:effectLst/>
        </p:spPr>
      </p:pic>
      <p:pic>
        <p:nvPicPr>
          <p:cNvPr id="6" name="Рисунок 5" descr="полоски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6085909"/>
            <a:ext cx="9143999" cy="700677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0" y="548680"/>
            <a:ext cx="9144000" cy="14287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47490" y="971436"/>
            <a:ext cx="82449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3A3285"/>
                </a:solidFill>
                <a:latin typeface="Archangelsk (Заголовки)"/>
              </a:rPr>
              <a:t>Примеры экранных форм – Получение результата</a:t>
            </a:r>
            <a:endParaRPr lang="ru-RU" b="1" dirty="0">
              <a:solidFill>
                <a:srgbClr val="3A3285"/>
              </a:solidFill>
              <a:latin typeface="Archangelsk (Заголовки)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0675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Dropbox\2b\eb\screenshots\alfresco\2.4 Форма для просмотра заявки и загрузки документов сотрудником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349758"/>
            <a:ext cx="2527664" cy="473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0359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лого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0826" y="5929330"/>
            <a:ext cx="2139700" cy="347473"/>
          </a:xfrm>
          <a:prstGeom prst="rect">
            <a:avLst/>
          </a:prstGeom>
          <a:effectLst/>
        </p:spPr>
      </p:pic>
      <p:pic>
        <p:nvPicPr>
          <p:cNvPr id="6" name="Рисунок 5" descr="полоски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" y="6085909"/>
            <a:ext cx="9143999" cy="700677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0" y="548680"/>
            <a:ext cx="9144000" cy="14287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47490" y="971436"/>
            <a:ext cx="82449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3A3285"/>
                </a:solidFill>
                <a:latin typeface="Archangelsk (Заголовки)"/>
              </a:rPr>
              <a:t>Выводы</a:t>
            </a:r>
            <a:r>
              <a:rPr lang="en-US" b="1" dirty="0" smtClean="0">
                <a:solidFill>
                  <a:srgbClr val="3A3285"/>
                </a:solidFill>
                <a:latin typeface="Archangelsk (Заголовки)"/>
              </a:rPr>
              <a:t>:</a:t>
            </a:r>
            <a:endParaRPr lang="ru-RU" b="1" dirty="0">
              <a:solidFill>
                <a:srgbClr val="3A3285"/>
              </a:solidFill>
              <a:latin typeface="Archangelsk (Заголовки)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490" y="1413931"/>
            <a:ext cx="795695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 b="1">
                <a:solidFill>
                  <a:srgbClr val="290E6C"/>
                </a:solidFill>
              </a:defRPr>
            </a:lvl1pPr>
          </a:lstStyle>
          <a:p>
            <a:pPr marL="342900" lvl="0" indent="-342900">
              <a:buFont typeface="Arial" pitchFamily="34" charset="0"/>
              <a:buChar char="•"/>
            </a:pPr>
            <a:r>
              <a:rPr lang="ru-RU" sz="2000" dirty="0" smtClean="0"/>
              <a:t>Не важно, какая лицензия</a:t>
            </a:r>
            <a:r>
              <a:rPr lang="en-US" sz="2000" dirty="0" smtClean="0"/>
              <a:t>;</a:t>
            </a:r>
            <a:endParaRPr lang="ru-RU" sz="2000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 dirty="0" smtClean="0"/>
              <a:t>Не важно, </a:t>
            </a:r>
            <a:r>
              <a:rPr lang="en-US" sz="2000" dirty="0" err="1" smtClean="0"/>
              <a:t>SaaS</a:t>
            </a:r>
            <a:r>
              <a:rPr lang="ru-RU" sz="2000" dirty="0" smtClean="0"/>
              <a:t> или передача исключительных прав</a:t>
            </a:r>
            <a:r>
              <a:rPr lang="en-US" sz="2000" dirty="0" smtClean="0"/>
              <a:t>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 dirty="0" smtClean="0"/>
              <a:t>Не важна технологическая платформа</a:t>
            </a:r>
            <a:r>
              <a:rPr lang="en-US" sz="2000" dirty="0" smtClean="0"/>
              <a:t>;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n-US" sz="20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 dirty="0" smtClean="0"/>
              <a:t>Важно, сможет ли поставщик решения выполнить аналитическую работы или предоставит только программное решение</a:t>
            </a:r>
            <a:r>
              <a:rPr lang="en-US" sz="2000" dirty="0" smtClean="0"/>
              <a:t>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 dirty="0" smtClean="0"/>
              <a:t>Важно, будет ли это решение жизнеспособно и сможет ли взаимодействовать с другими компонентами инфраструктуры «Электронного правительства»</a:t>
            </a:r>
            <a:r>
              <a:rPr lang="en-US" sz="2000" dirty="0" smtClean="0"/>
              <a:t>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 dirty="0" smtClean="0"/>
              <a:t>Важно, насколько разработчики решения смотрят вперед и готовы решать не только сегодняшние, но и завтрашние задачи, стоящими перед органами исполнительной власти.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233180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353</Words>
  <Application>Microsoft Office PowerPoint</Application>
  <PresentationFormat>Экран (4:3)</PresentationFormat>
  <Paragraphs>67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Marina Kuzmina</dc:creator>
  <cp:lastModifiedBy>Alexey Shovkun</cp:lastModifiedBy>
  <cp:revision>99</cp:revision>
  <dcterms:created xsi:type="dcterms:W3CDTF">2011-06-16T09:22:04Z</dcterms:created>
  <dcterms:modified xsi:type="dcterms:W3CDTF">2012-10-18T01:57:17Z</dcterms:modified>
</cp:coreProperties>
</file>