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1"/>
  </p:notesMasterIdLst>
  <p:sldIdLst>
    <p:sldId id="256" r:id="rId2"/>
    <p:sldId id="285" r:id="rId3"/>
    <p:sldId id="273" r:id="rId4"/>
    <p:sldId id="274" r:id="rId5"/>
    <p:sldId id="287" r:id="rId6"/>
    <p:sldId id="289" r:id="rId7"/>
    <p:sldId id="292" r:id="rId8"/>
    <p:sldId id="260" r:id="rId9"/>
    <p:sldId id="275" r:id="rId10"/>
    <p:sldId id="276" r:id="rId11"/>
    <p:sldId id="277" r:id="rId12"/>
    <p:sldId id="280" r:id="rId13"/>
    <p:sldId id="284" r:id="rId14"/>
    <p:sldId id="278" r:id="rId15"/>
    <p:sldId id="258" r:id="rId16"/>
    <p:sldId id="286" r:id="rId17"/>
    <p:sldId id="262" r:id="rId18"/>
    <p:sldId id="279" r:id="rId19"/>
    <p:sldId id="282" r:id="rId20"/>
  </p:sldIdLst>
  <p:sldSz cx="9144000" cy="6858000" type="screen4x3"/>
  <p:notesSz cx="6794500" cy="9906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00FF"/>
    <a:srgbClr val="FFFFFF"/>
    <a:srgbClr val="48362C"/>
    <a:srgbClr val="2EA7C8"/>
    <a:srgbClr val="2588A3"/>
    <a:srgbClr val="0066FF"/>
    <a:srgbClr val="88F080"/>
    <a:srgbClr val="4CE840"/>
    <a:srgbClr val="5AD7F0"/>
  </p:clrMru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09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df-cifs\Users\&#1054;&#1073;&#1097;&#1072;&#1103;%20&#1087;&#1072;&#1087;&#1082;&#1072;%20&#1091;&#1087;&#1088;&#1072;&#1074;&#1083;&#1077;&#1085;&#1080;&#1103;\&#1040;&#1057;&#1044;&#1043;\2019\&#1050;&#1086;&#1085;&#1092;&#1077;&#1088;&#1077;&#1085;&#1094;&#1080;&#1103;%2018-19%20&#1072;&#1087;&#1088;&#1077;&#1083;&#1103;%202019\&#1088;&#1072;&#1073;&#1086;&#1095;&#1072;&#1103;\&#1075;&#1088;&#1072;&#1092;&#1080;&#1082;&#1080;%20&#1076;&#1086;&#1093;&#1086;&#1076;&#1099;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Batrak\Desktop\&#1057;&#1074;&#1086;&#1076;%20&#1087;&#1086;&#1082;&#1072;&#1079;&#1072;&#1090;&#1077;&#1083;&#1077;&#1081;%202016-2017%20&#1076;&#1083;&#1103;%20&#1089;&#1083;&#1072;&#1076;&#1081;&#1086;&#1074;.xls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\\df-cifs\Users\&#1054;&#1073;&#1097;&#1072;&#1103;%20&#1087;&#1072;&#1087;&#1082;&#1072;%20&#1091;&#1087;&#1088;&#1072;&#1074;&#1083;&#1077;&#1085;&#1080;&#1103;\&#1041;&#1102;&#1076;&#1078;&#1077;&#1090;%202018-2020\&#1086;&#1090;&#1095;&#1077;&#1090;%20&#1076;&#1083;&#1103;%20&#1044;&#1043;&#1058;\&#1055;&#1091;&#1073;&#1083;&#1080;&#1095;&#1085;&#1099;&#1077;%20&#1089;&#1083;&#1091;&#1096;&#1072;&#1085;&#1080;&#1103;\&#1044;&#1086;&#1082;&#1083;&#1072;&#1076;&#1099;%20&#1080;%20&#1089;&#1083;&#1072;&#1081;&#1076;&#1099;\&#1089;&#1087;&#1088;&#1072;&#1074;&#1086;&#1095;&#1085;&#1099;&#1081;%20&#1076;&#1086;&#1093;&#1086;&#1076;&#1099;\&#1084;&#1091;&#1085;.&#1076;&#1086;&#1083;&#1075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df-cifs\Users\&#1054;&#1073;&#1097;&#1072;&#1103;%20&#1087;&#1072;&#1087;&#1082;&#1072;%20&#1091;&#1087;&#1088;&#1072;&#1074;&#1083;&#1077;&#1085;&#1080;&#1103;\&#1041;&#1102;&#1076;&#1078;&#1077;&#1090;%202018-2020\&#1086;&#1090;&#1095;&#1077;&#1090;%20&#1076;&#1083;&#1103;%20&#1044;&#1043;&#1058;\&#1055;&#1091;&#1073;&#1083;&#1080;&#1095;&#1085;&#1099;&#1077;%20&#1089;&#1083;&#1091;&#1096;&#1072;&#1085;&#1080;&#1103;\&#1044;&#1086;&#1082;&#1083;&#1072;&#1076;&#1099;%20&#1080;%20&#1089;&#1083;&#1072;&#1081;&#1076;&#1099;\&#1089;&#1087;&#1088;&#1072;&#1074;&#1086;&#1095;&#1085;&#1099;&#1081;%20&#1076;&#1086;&#1093;&#1086;&#1076;&#1099;\&#1084;&#1091;&#1085;.&#1076;&#1086;&#1083;&#1075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df-cifs\Users\&#1054;&#1073;&#1097;&#1072;&#1103;%20&#1087;&#1072;&#1087;&#1082;&#1072;%20&#1091;&#1087;&#1088;&#1072;&#1074;&#1083;&#1077;&#1085;&#1080;&#1103;\&#1041;&#1102;&#1076;&#1078;&#1077;&#1090;%202018-2020\&#1086;&#1090;&#1095;&#1077;&#1090;%20&#1076;&#1083;&#1103;%20&#1044;&#1043;&#1058;\&#1055;&#1091;&#1073;&#1083;&#1080;&#1095;&#1085;&#1099;&#1077;%20&#1089;&#1083;&#1091;&#1096;&#1072;&#1085;&#1080;&#1103;\&#1044;&#1086;&#1082;&#1083;&#1072;&#1076;&#1099;%20&#1080;%20&#1089;&#1083;&#1072;&#1081;&#1076;&#1099;\&#1089;&#1087;&#1088;&#1072;&#1074;&#1086;&#1095;&#1085;&#1099;&#1081;%20&#1076;&#1086;&#1093;&#1086;&#1076;&#1099;\&#1084;&#1091;&#1085;.&#1076;&#1086;&#1083;&#1075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lrMapOvr bg1="lt1" tx1="dk1" bg2="lt2" tx2="dk2" accent1="accent1" accent2="accent2" accent3="accent3" accent4="accent4" accent5="accent5" accent6="accent6" hlink="hlink" folHlink="folHlink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9.7095777548918627E-2"/>
          <c:y val="2.0186598812553011E-2"/>
          <c:w val="0.88779951939581647"/>
          <c:h val="0.78623149205585963"/>
        </c:manualLayout>
      </c:layout>
      <c:bar3DChart>
        <c:barDir val="col"/>
        <c:grouping val="clustered"/>
        <c:ser>
          <c:idx val="0"/>
          <c:order val="0"/>
          <c:tx>
            <c:strRef>
              <c:f>Лист1!$A$3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dLbls>
            <c:dLbl>
              <c:idx val="0"/>
              <c:layout>
                <c:manualLayout>
                  <c:x val="-1.5104703055269519E-2"/>
                  <c:y val="-1.097034602326085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 5 764,7</a:t>
                    </a:r>
                    <a:endParaRPr lang="ru-RU"/>
                  </a:p>
                  <a:p>
                    <a:r>
                      <a:rPr lang="ru-RU"/>
                      <a:t>43,9 %</a:t>
                    </a:r>
                    <a:r>
                      <a:rPr lang="en-US"/>
                      <a:t>   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-1.3731548232063262E-2"/>
                  <c:y val="-1.137831394928844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 5 858,1</a:t>
                    </a:r>
                    <a:endParaRPr lang="ru-RU"/>
                  </a:p>
                  <a:p>
                    <a:r>
                      <a:rPr lang="ru-RU"/>
                      <a:t>49,7 %</a:t>
                    </a:r>
                    <a:r>
                      <a:rPr lang="en-US"/>
                      <a:t>   </a:t>
                    </a:r>
                  </a:p>
                </c:rich>
              </c:tx>
              <c:showVal val="1"/>
            </c:dLbl>
            <c:dLbl>
              <c:idx val="2"/>
              <c:layout>
                <c:manualLayout>
                  <c:x val="-1.3731656354490189E-2"/>
                  <c:y val="-1.436303546919024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 6 189,2</a:t>
                    </a:r>
                    <a:endParaRPr lang="ru-RU"/>
                  </a:p>
                  <a:p>
                    <a:r>
                      <a:rPr lang="ru-RU"/>
                      <a:t>44,6 %</a:t>
                    </a:r>
                    <a:r>
                      <a:rPr lang="en-US"/>
                      <a:t>   </a:t>
                    </a:r>
                  </a:p>
                </c:rich>
              </c:tx>
              <c:showVal val="1"/>
            </c:dLbl>
            <c:dLbl>
              <c:idx val="3"/>
              <c:layout>
                <c:manualLayout>
                  <c:x val="-1.3731548232063262E-2"/>
                  <c:y val="-1.461496785378891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 6 784,1</a:t>
                    </a:r>
                    <a:endParaRPr lang="ru-RU"/>
                  </a:p>
                  <a:p>
                    <a:r>
                      <a:rPr lang="ru-RU"/>
                      <a:t>45,6 %</a:t>
                    </a:r>
                    <a:r>
                      <a:rPr lang="en-US"/>
                      <a:t>   </a:t>
                    </a:r>
                  </a:p>
                </c:rich>
              </c:tx>
              <c:showVal val="1"/>
            </c:dLbl>
            <c:dLbl>
              <c:idx val="4"/>
              <c:layout>
                <c:manualLayout>
                  <c:x val="-1.5104703055269519E-2"/>
                  <c:y val="-1.332496568662866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 7 162,7</a:t>
                    </a:r>
                    <a:endParaRPr lang="ru-RU"/>
                  </a:p>
                  <a:p>
                    <a:r>
                      <a:rPr lang="ru-RU"/>
                      <a:t>43,7 %</a:t>
                    </a:r>
                    <a:r>
                      <a:rPr lang="en-US"/>
                      <a:t>   </a:t>
                    </a:r>
                  </a:p>
                </c:rich>
              </c:tx>
              <c:showVal val="1"/>
            </c:dLbl>
            <c:spPr>
              <a:solidFill>
                <a:srgbClr val="FFFFFF">
                  <a:alpha val="63922"/>
                </a:srgbClr>
              </a:solidFill>
            </c:spPr>
            <c:showVal val="1"/>
          </c:dLbls>
          <c:cat>
            <c:strRef>
              <c:f>Лист1!$B$1:$F$1</c:f>
              <c:strCache>
                <c:ptCount val="5"/>
                <c:pt idx="0">
                  <c:v>2014 год</c:v>
                </c:pt>
                <c:pt idx="1">
                  <c:v>2015 год </c:v>
                </c:pt>
                <c:pt idx="2">
                  <c:v>2016 год </c:v>
                </c:pt>
                <c:pt idx="3">
                  <c:v>2017 год </c:v>
                </c:pt>
                <c:pt idx="4">
                  <c:v>2018 год</c:v>
                </c:pt>
              </c:strCache>
            </c:strRef>
          </c:cat>
          <c:val>
            <c:numRef>
              <c:f>Лист1!$B$3:$F$3</c:f>
              <c:numCache>
                <c:formatCode>_-* #,##0.0\ _₽_-;\-* #,##0.0\ _₽_-;_-* "-"??\ _₽_-;_-@_-</c:formatCode>
                <c:ptCount val="5"/>
                <c:pt idx="0">
                  <c:v>5764.7</c:v>
                </c:pt>
                <c:pt idx="1">
                  <c:v>5858.1</c:v>
                </c:pt>
                <c:pt idx="2">
                  <c:v>6189.2</c:v>
                </c:pt>
                <c:pt idx="3">
                  <c:v>6784.1</c:v>
                </c:pt>
                <c:pt idx="4">
                  <c:v>7162.7</c:v>
                </c:pt>
              </c:numCache>
            </c:numRef>
          </c:val>
        </c:ser>
        <c:ser>
          <c:idx val="1"/>
          <c:order val="1"/>
          <c:tx>
            <c:strRef>
              <c:f>Лист1!$A$4</c:f>
              <c:strCache>
                <c:ptCount val="1"/>
                <c:pt idx="0">
                  <c:v>Безвозмездные поступления от других бюджетов бюджетной системы Российской Федерации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6.8657741160315887E-3"/>
                  <c:y val="-1.191161597919526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 7 562,1</a:t>
                    </a:r>
                    <a:endParaRPr lang="ru-RU" dirty="0"/>
                  </a:p>
                  <a:p>
                    <a:r>
                      <a:rPr lang="ru-RU" dirty="0" smtClean="0"/>
                      <a:t>56,0 </a:t>
                    </a:r>
                    <a:r>
                      <a:rPr lang="ru-RU" dirty="0"/>
                      <a:t>%</a:t>
                    </a:r>
                    <a:r>
                      <a:rPr lang="en-US" dirty="0"/>
                      <a:t>   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1.3731548232063262E-2"/>
                  <c:y val="-2.334519251607333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 5 994,8</a:t>
                    </a:r>
                    <a:endParaRPr lang="ru-RU" dirty="0"/>
                  </a:p>
                  <a:p>
                    <a:r>
                      <a:rPr lang="ru-RU" dirty="0" smtClean="0"/>
                      <a:t>50,3%</a:t>
                    </a:r>
                    <a:r>
                      <a:rPr lang="en-US" dirty="0" smtClean="0"/>
                      <a:t>   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1.5104703055269507E-2"/>
                  <c:y val="-5.5342050133641756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 7 776,3</a:t>
                    </a:r>
                    <a:endParaRPr lang="ru-RU" dirty="0"/>
                  </a:p>
                  <a:p>
                    <a:r>
                      <a:rPr lang="ru-RU" dirty="0" smtClean="0"/>
                      <a:t>55,3%</a:t>
                    </a:r>
                    <a:r>
                      <a:rPr lang="en-US" dirty="0" smtClean="0"/>
                      <a:t>   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2.7462988341699406E-2"/>
                  <c:y val="-1.640648703315766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 8 166,1</a:t>
                    </a:r>
                    <a:endParaRPr lang="ru-RU" dirty="0"/>
                  </a:p>
                  <a:p>
                    <a:r>
                      <a:rPr lang="ru-RU" dirty="0" smtClean="0"/>
                      <a:t>54,4%</a:t>
                    </a:r>
                    <a:r>
                      <a:rPr lang="en-US" dirty="0" smtClean="0"/>
                      <a:t>   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2.1970369048874207E-2"/>
                  <c:y val="-1.524651448385466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 9 384,8</a:t>
                    </a:r>
                    <a:endParaRPr lang="ru-RU" dirty="0"/>
                  </a:p>
                  <a:p>
                    <a:r>
                      <a:rPr lang="ru-RU" dirty="0" smtClean="0"/>
                      <a:t>56,2%</a:t>
                    </a:r>
                    <a:r>
                      <a:rPr lang="en-US" dirty="0" smtClean="0"/>
                      <a:t>   </a:t>
                    </a:r>
                    <a:endParaRPr lang="en-US" dirty="0"/>
                  </a:p>
                </c:rich>
              </c:tx>
              <c:showVal val="1"/>
            </c:dLbl>
            <c:spPr>
              <a:solidFill>
                <a:srgbClr val="FFFFFF">
                  <a:alpha val="67843"/>
                </a:srgbClr>
              </a:solidFill>
            </c:spPr>
            <c:showVal val="1"/>
          </c:dLbls>
          <c:cat>
            <c:strRef>
              <c:f>Лист1!$B$1:$F$1</c:f>
              <c:strCache>
                <c:ptCount val="5"/>
                <c:pt idx="0">
                  <c:v>2014 год</c:v>
                </c:pt>
                <c:pt idx="1">
                  <c:v>2015 год </c:v>
                </c:pt>
                <c:pt idx="2">
                  <c:v>2016 год </c:v>
                </c:pt>
                <c:pt idx="3">
                  <c:v>2017 год </c:v>
                </c:pt>
                <c:pt idx="4">
                  <c:v>2018 год</c:v>
                </c:pt>
              </c:strCache>
            </c:strRef>
          </c:cat>
          <c:val>
            <c:numRef>
              <c:f>Лист1!$B$4:$F$4</c:f>
              <c:numCache>
                <c:formatCode>_-* #,##0.0\ _₽_-;\-* #,##0.0\ _₽_-;_-* "-"??\ _₽_-;_-@_-</c:formatCode>
                <c:ptCount val="5"/>
                <c:pt idx="0">
                  <c:v>7562.1</c:v>
                </c:pt>
                <c:pt idx="1">
                  <c:v>5994.8</c:v>
                </c:pt>
                <c:pt idx="2">
                  <c:v>7776.3</c:v>
                </c:pt>
                <c:pt idx="3">
                  <c:v>8166.1</c:v>
                </c:pt>
                <c:pt idx="4">
                  <c:v>9384.7999999999811</c:v>
                </c:pt>
              </c:numCache>
            </c:numRef>
          </c:val>
        </c:ser>
        <c:shape val="box"/>
        <c:axId val="100917632"/>
        <c:axId val="100919168"/>
        <c:axId val="0"/>
      </c:bar3DChart>
      <c:catAx>
        <c:axId val="100917632"/>
        <c:scaling>
          <c:orientation val="minMax"/>
        </c:scaling>
        <c:axPos val="b"/>
        <c:majorTickMark val="none"/>
        <c:tickLblPos val="nextTo"/>
        <c:crossAx val="100919168"/>
        <c:crosses val="autoZero"/>
        <c:auto val="1"/>
        <c:lblAlgn val="ctr"/>
        <c:lblOffset val="100"/>
      </c:catAx>
      <c:valAx>
        <c:axId val="100919168"/>
        <c:scaling>
          <c:orientation val="minMax"/>
          <c:min val="0"/>
        </c:scaling>
        <c:axPos val="l"/>
        <c:numFmt formatCode="_-* #,##0.0\ _₽_-;\-* #,##0.0\ _₽_-;_-* &quot;-&quot;??\ _₽_-;_-@_-" sourceLinked="1"/>
        <c:majorTickMark val="none"/>
        <c:tickLblPos val="nextTo"/>
        <c:txPr>
          <a:bodyPr/>
          <a:lstStyle/>
          <a:p>
            <a:pPr>
              <a:defRPr sz="1400">
                <a:latin typeface="Gabriola" pitchFamily="82" charset="0"/>
              </a:defRPr>
            </a:pPr>
            <a:endParaRPr lang="ru-RU"/>
          </a:p>
        </c:txPr>
        <c:crossAx val="100917632"/>
        <c:crosses val="autoZero"/>
        <c:crossBetween val="between"/>
        <c:majorUnit val="2500"/>
      </c:valAx>
    </c:plotArea>
    <c:legend>
      <c:legendPos val="b"/>
      <c:layout>
        <c:manualLayout>
          <c:xMode val="edge"/>
          <c:yMode val="edge"/>
          <c:x val="0.15141086251963179"/>
          <c:y val="0.87991764790869065"/>
          <c:w val="0.77956745623069124"/>
          <c:h val="0.11320161814635571"/>
        </c:manualLayout>
      </c:layout>
      <c:spPr>
        <a:solidFill>
          <a:srgbClr val="FFFFFF">
            <a:alpha val="74118"/>
          </a:srgbClr>
        </a:solidFill>
      </c:spPr>
      <c:txPr>
        <a:bodyPr/>
        <a:lstStyle/>
        <a:p>
          <a:pPr>
            <a:defRPr sz="1600">
              <a:latin typeface="Gabriola" pitchFamily="82" charset="0"/>
            </a:defRPr>
          </a:pPr>
          <a:endParaRPr lang="ru-RU"/>
        </a:p>
      </c:txPr>
    </c:legend>
    <c:plotVisOnly val="1"/>
  </c:chart>
  <c:txPr>
    <a:bodyPr/>
    <a:lstStyle/>
    <a:p>
      <a:pPr>
        <a:defRPr sz="14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2"/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5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8.1345662180920264E-2"/>
          <c:y val="9.6687914010748499E-2"/>
          <c:w val="0.84044962577558036"/>
          <c:h val="0.8212761866305176"/>
        </c:manualLayout>
      </c:layout>
      <c:pie3DChart>
        <c:varyColors val="1"/>
        <c:ser>
          <c:idx val="0"/>
          <c:order val="0"/>
          <c:spPr>
            <a:ln>
              <a:solidFill>
                <a:srgbClr val="2DA2BF"/>
              </a:solidFill>
            </a:ln>
            <a:effectLst>
              <a:outerShdw blurRad="50800" dist="38100" dir="5400000" rotWithShape="0">
                <a:srgbClr val="2EA7C8">
                  <a:alpha val="35000"/>
                </a:srgbClr>
              </a:outerShdw>
            </a:effectLst>
          </c:spPr>
          <c:dPt>
            <c:idx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rgbClr val="2DA2BF"/>
                </a:solidFill>
              </a:ln>
              <a:effectLst>
                <a:outerShdw blurRad="50800" dist="38100" dir="5400000" rotWithShape="0">
                  <a:srgbClr val="2EA7C8">
                    <a:alpha val="35000"/>
                  </a:srgbClr>
                </a:outerShdw>
              </a:effectLst>
            </c:spPr>
          </c:dPt>
          <c:dPt>
            <c:idx val="1"/>
            <c:spPr>
              <a:solidFill>
                <a:schemeClr val="bg2">
                  <a:lumMod val="25000"/>
                </a:schemeClr>
              </a:solidFill>
              <a:ln>
                <a:solidFill>
                  <a:srgbClr val="2DA2BF"/>
                </a:solidFill>
              </a:ln>
              <a:effectLst>
                <a:outerShdw blurRad="50800" dist="38100" dir="5400000" rotWithShape="0">
                  <a:srgbClr val="2EA7C8">
                    <a:alpha val="35000"/>
                  </a:srgbClr>
                </a:outerShdw>
              </a:effectLst>
            </c:spPr>
          </c:dPt>
          <c:dPt>
            <c:idx val="2"/>
            <c:spPr>
              <a:solidFill>
                <a:schemeClr val="accent1"/>
              </a:solidFill>
              <a:ln>
                <a:solidFill>
                  <a:srgbClr val="2DA2BF"/>
                </a:solidFill>
              </a:ln>
              <a:effectLst>
                <a:outerShdw blurRad="50800" dist="38100" dir="5400000" rotWithShape="0">
                  <a:srgbClr val="2EA7C8">
                    <a:alpha val="35000"/>
                  </a:srgbClr>
                </a:outerShdw>
              </a:effectLst>
            </c:spPr>
          </c:dPt>
          <c:dLbls>
            <c:dLbl>
              <c:idx val="0"/>
              <c:layout>
                <c:manualLayout>
                  <c:x val="-3.8120499955173436E-2"/>
                  <c:y val="-0.11271341082364708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Выплата заработной платы </a:t>
                    </a:r>
                    <a:r>
                      <a:rPr lang="ru-RU" dirty="0" smtClean="0"/>
                      <a:t> (33,6 %)</a:t>
                    </a:r>
                  </a:p>
                </c:rich>
              </c:tx>
              <c:showVal val="1"/>
              <c:showCatName val="1"/>
            </c:dLbl>
            <c:dLbl>
              <c:idx val="1"/>
              <c:layout>
                <c:manualLayout>
                  <c:x val="0.13645461504811907"/>
                  <c:y val="-3.9331375287609488E-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Обеспечение деятельности муниципальных учреждений (за исключением расходов на оплату труда</a:t>
                    </a:r>
                    <a:r>
                      <a:rPr lang="ru-RU" dirty="0" smtClean="0"/>
                      <a:t>) (23,1%)</a:t>
                    </a:r>
                  </a:p>
                </c:rich>
              </c:tx>
              <c:showVal val="1"/>
              <c:showCatName val="1"/>
            </c:dLbl>
            <c:dLbl>
              <c:idx val="2"/>
              <c:layout>
                <c:manualLayout>
                  <c:x val="0.12053149606299213"/>
                  <c:y val="7.295069562743782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Капитальный ремонт и строительство объектов, имеющих первоочередную </a:t>
                    </a:r>
                    <a:r>
                      <a:rPr lang="ru-RU" dirty="0" smtClean="0"/>
                      <a:t>значимость (10,0%)</a:t>
                    </a:r>
                  </a:p>
                </c:rich>
              </c:tx>
              <c:showVal val="1"/>
              <c:showCatName val="1"/>
            </c:dLbl>
            <c:dLbl>
              <c:idx val="3"/>
              <c:layout>
                <c:manualLayout>
                  <c:x val="0"/>
                  <c:y val="0.13929519714832508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Оказание социальной поддержки </a:t>
                    </a:r>
                    <a:r>
                      <a:rPr lang="ru-RU" dirty="0" smtClean="0"/>
                      <a:t>граждан (5,8%)</a:t>
                    </a:r>
                  </a:p>
                </c:rich>
              </c:tx>
              <c:showVal val="1"/>
              <c:showCatName val="1"/>
            </c:dLbl>
            <c:dLbl>
              <c:idx val="4"/>
              <c:layout>
                <c:manualLayout>
                  <c:x val="1.0849081364829401E-2"/>
                  <c:y val="-0.33840029524967596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Обслуживание муниципального </a:t>
                    </a:r>
                    <a:r>
                      <a:rPr lang="ru-RU" dirty="0" smtClean="0"/>
                      <a:t>долга (3,0%)</a:t>
                    </a:r>
                  </a:p>
                </c:rich>
              </c:tx>
              <c:showVal val="1"/>
              <c:showCatName val="1"/>
            </c:dLbl>
            <c:dLbl>
              <c:idx val="5"/>
              <c:layout>
                <c:manualLayout>
                  <c:x val="6.4370310601634173E-2"/>
                  <c:y val="-5.601395979348735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Иное</a:t>
                    </a:r>
                    <a:r>
                      <a:rPr lang="ru-RU" baseline="0" dirty="0" smtClean="0"/>
                      <a:t> (</a:t>
                    </a:r>
                    <a:r>
                      <a:rPr lang="ru-RU" dirty="0" smtClean="0"/>
                      <a:t>24,5%)</a:t>
                    </a:r>
                  </a:p>
                </c:rich>
              </c:tx>
              <c:showVal val="1"/>
              <c:showCatName val="1"/>
            </c:dLbl>
            <c:txPr>
              <a:bodyPr/>
              <a:lstStyle/>
              <a:p>
                <a:pPr>
                  <a:lnSpc>
                    <a:spcPct val="60000"/>
                  </a:lnSpc>
                  <a:defRPr sz="1600" b="1">
                    <a:solidFill>
                      <a:schemeClr val="accent6">
                        <a:lumMod val="50000"/>
                      </a:schemeClr>
                    </a:solidFill>
                    <a:latin typeface="Gabriola" pitchFamily="82" charset="0"/>
                  </a:defRPr>
                </a:pPr>
                <a:endParaRPr lang="ru-RU"/>
              </a:p>
            </c:txPr>
            <c:showVal val="1"/>
            <c:showCatName val="1"/>
            <c:showLeaderLines val="1"/>
          </c:dLbls>
          <c:cat>
            <c:strRef>
              <c:f>Диаграммы!$B$3:$B$8</c:f>
              <c:strCache>
                <c:ptCount val="6"/>
                <c:pt idx="0">
                  <c:v>Выплата заработной платы </c:v>
                </c:pt>
                <c:pt idx="1">
                  <c:v>Обеспечение деятельности муниципальных учреждений (за исключением расходов на оплату труда)</c:v>
                </c:pt>
                <c:pt idx="2">
                  <c:v>Капитальный ремонт и строительство объектов, имеющих первоочередную значимость</c:v>
                </c:pt>
                <c:pt idx="3">
                  <c:v>Оказание социальной поддержки граждан</c:v>
                </c:pt>
                <c:pt idx="4">
                  <c:v>Обслуживание муниципального долга</c:v>
                </c:pt>
                <c:pt idx="5">
                  <c:v>Иное</c:v>
                </c:pt>
              </c:strCache>
            </c:strRef>
          </c:cat>
          <c:val>
            <c:numRef>
              <c:f>Диаграммы!$D$3:$D$8</c:f>
              <c:numCache>
                <c:formatCode>0.0%</c:formatCode>
                <c:ptCount val="6"/>
                <c:pt idx="0">
                  <c:v>0.33600000000000191</c:v>
                </c:pt>
                <c:pt idx="1">
                  <c:v>0.23100000000000001</c:v>
                </c:pt>
                <c:pt idx="2">
                  <c:v>0.1</c:v>
                </c:pt>
                <c:pt idx="3">
                  <c:v>5.8000000000000072E-2</c:v>
                </c:pt>
                <c:pt idx="4">
                  <c:v>3.0000000000000051E-2</c:v>
                </c:pt>
                <c:pt idx="5">
                  <c:v>0.24600000000000041</c:v>
                </c:pt>
              </c:numCache>
            </c:numRef>
          </c:val>
        </c:ser>
        <c:dLbls>
          <c:showVal val="1"/>
          <c:showCatName val="1"/>
        </c:dLbls>
      </c:pie3DChart>
      <c:spPr>
        <a:noFill/>
        <a:ln w="25400">
          <a:noFill/>
        </a:ln>
      </c:spPr>
    </c:plotArea>
    <c:plotVisOnly val="1"/>
    <c:dispBlanksAs val="zero"/>
  </c:chart>
  <c:spPr>
    <a:noFill/>
    <a:ln>
      <a:noFill/>
    </a:ln>
  </c:sp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6.9499815402870188E-2"/>
          <c:y val="2.3626137712515406E-2"/>
          <c:w val="0.9292880860902164"/>
          <c:h val="0.91595072788542509"/>
        </c:manualLayout>
      </c:layout>
      <c:barChart>
        <c:barDir val="col"/>
        <c:grouping val="clustered"/>
        <c:ser>
          <c:idx val="0"/>
          <c:order val="0"/>
          <c:tx>
            <c:strRef>
              <c:f>Лист1!$A$4</c:f>
              <c:strCache>
                <c:ptCount val="1"/>
                <c:pt idx="0">
                  <c:v>объем муниципального долга</c:v>
                </c:pt>
              </c:strCache>
            </c:strRef>
          </c:tx>
          <c:dLbls>
            <c:showVal val="1"/>
          </c:dLbls>
          <c:cat>
            <c:numRef>
              <c:f>Лист1!$B$3:$F$3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Лист1!$B$4:$F$4</c:f>
              <c:numCache>
                <c:formatCode>General</c:formatCode>
                <c:ptCount val="5"/>
                <c:pt idx="0">
                  <c:v>3095.8</c:v>
                </c:pt>
                <c:pt idx="1">
                  <c:v>3419</c:v>
                </c:pt>
                <c:pt idx="2" formatCode="#,##0.0">
                  <c:v>3550.1</c:v>
                </c:pt>
                <c:pt idx="3" formatCode="#,##0.0">
                  <c:v>3523</c:v>
                </c:pt>
                <c:pt idx="4" formatCode="#,##0.0">
                  <c:v>3392</c:v>
                </c:pt>
              </c:numCache>
            </c:numRef>
          </c:val>
        </c:ser>
        <c:ser>
          <c:idx val="2"/>
          <c:order val="1"/>
          <c:tx>
            <c:strRef>
              <c:f>Лист1!$A$5</c:f>
              <c:strCache>
                <c:ptCount val="1"/>
                <c:pt idx="0">
                  <c:v>расходы на обслуживание муниципального долга</c:v>
                </c:pt>
              </c:strCache>
            </c:strRef>
          </c:tx>
          <c:dLbls>
            <c:showVal val="1"/>
          </c:dLbls>
          <c:cat>
            <c:numRef>
              <c:f>Лист1!$B$3:$F$3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Лист1!$B$5:$F$5</c:f>
              <c:numCache>
                <c:formatCode>General</c:formatCode>
                <c:ptCount val="5"/>
                <c:pt idx="0">
                  <c:v>196.7</c:v>
                </c:pt>
                <c:pt idx="1">
                  <c:v>194.7</c:v>
                </c:pt>
                <c:pt idx="2" formatCode="0.0">
                  <c:v>243.55</c:v>
                </c:pt>
                <c:pt idx="3">
                  <c:v>255.4</c:v>
                </c:pt>
                <c:pt idx="4">
                  <c:v>233.8</c:v>
                </c:pt>
              </c:numCache>
            </c:numRef>
          </c:val>
        </c:ser>
        <c:axId val="100948224"/>
        <c:axId val="100954112"/>
      </c:barChart>
      <c:catAx>
        <c:axId val="100948224"/>
        <c:scaling>
          <c:orientation val="minMax"/>
        </c:scaling>
        <c:axPos val="b"/>
        <c:numFmt formatCode="General" sourceLinked="1"/>
        <c:tickLblPos val="nextTo"/>
        <c:crossAx val="100954112"/>
        <c:crosses val="autoZero"/>
        <c:auto val="1"/>
        <c:lblAlgn val="ctr"/>
        <c:lblOffset val="100"/>
      </c:catAx>
      <c:valAx>
        <c:axId val="100954112"/>
        <c:scaling>
          <c:orientation val="minMax"/>
          <c:max val="3700"/>
          <c:min val="0"/>
        </c:scaling>
        <c:axPos val="l"/>
        <c:majorGridlines/>
        <c:numFmt formatCode="General" sourceLinked="1"/>
        <c:tickLblPos val="nextTo"/>
        <c:crossAx val="100948224"/>
        <c:crosses val="autoZero"/>
        <c:crossBetween val="between"/>
      </c:valAx>
    </c:plotArea>
    <c:plotVisOnly val="1"/>
  </c:chart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7"/>
  <c:chart>
    <c:autoTitleDeleted val="1"/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Лист1!$A$29</c:f>
              <c:strCache>
                <c:ptCount val="1"/>
                <c:pt idx="0">
                  <c:v>отношение объема муниципального долга к собственным доходам бюджета, %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Lbls>
            <c:showVal val="1"/>
          </c:dLbls>
          <c:cat>
            <c:numRef>
              <c:f>Лист1!$B$28:$F$28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Лист1!$B$29:$F$29</c:f>
              <c:numCache>
                <c:formatCode>General</c:formatCode>
                <c:ptCount val="5"/>
                <c:pt idx="0">
                  <c:v>53.7</c:v>
                </c:pt>
                <c:pt idx="1">
                  <c:v>58.4</c:v>
                </c:pt>
                <c:pt idx="2" formatCode="0.0">
                  <c:v>57.36</c:v>
                </c:pt>
                <c:pt idx="3" formatCode="0.0">
                  <c:v>51.9</c:v>
                </c:pt>
                <c:pt idx="4" formatCode="0.0">
                  <c:v>47.4</c:v>
                </c:pt>
              </c:numCache>
            </c:numRef>
          </c:val>
        </c:ser>
        <c:shape val="box"/>
        <c:axId val="103219968"/>
        <c:axId val="103221504"/>
        <c:axId val="0"/>
      </c:bar3DChart>
      <c:catAx>
        <c:axId val="103219968"/>
        <c:scaling>
          <c:orientation val="minMax"/>
        </c:scaling>
        <c:axPos val="l"/>
        <c:numFmt formatCode="General" sourceLinked="1"/>
        <c:tickLblPos val="nextTo"/>
        <c:crossAx val="103221504"/>
        <c:crosses val="autoZero"/>
        <c:auto val="1"/>
        <c:lblAlgn val="ctr"/>
        <c:lblOffset val="100"/>
      </c:catAx>
      <c:valAx>
        <c:axId val="103221504"/>
        <c:scaling>
          <c:orientation val="minMax"/>
        </c:scaling>
        <c:delete val="1"/>
        <c:axPos val="b"/>
        <c:numFmt formatCode="General" sourceLinked="1"/>
        <c:tickLblPos val="none"/>
        <c:crossAx val="103219968"/>
        <c:crosses val="autoZero"/>
        <c:crossBetween val="between"/>
      </c:valAx>
    </c:plotArea>
    <c:legend>
      <c:legendPos val="t"/>
      <c:layout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chart>
    <c:autoTitleDeleted val="1"/>
    <c:view3D>
      <c:rAngAx val="1"/>
    </c:view3D>
    <c:floor>
      <c:spPr>
        <a:noFill/>
        <a:ln>
          <a:noFill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/>
      <c:bar3DChart>
        <c:barDir val="bar"/>
        <c:grouping val="clustered"/>
        <c:ser>
          <c:idx val="0"/>
          <c:order val="0"/>
          <c:tx>
            <c:strRef>
              <c:f>Лист1!$A$30</c:f>
              <c:strCache>
                <c:ptCount val="1"/>
                <c:pt idx="0">
                  <c:v>отношение расходов на обслуживание муниципального долга к расходам бюджета, %</c:v>
                </c:pt>
              </c:strCache>
            </c:strRef>
          </c:tx>
          <c:spPr>
            <a:solidFill>
              <a:schemeClr val="bg2">
                <a:lumMod val="10000"/>
              </a:schemeClr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2</a:t>
                    </a:r>
                    <a:r>
                      <a:rPr lang="ru-RU" smtClean="0"/>
                      <a:t>,0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numRef>
              <c:f>Лист1!$B$28:$F$28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Лист1!$B$30:$F$30</c:f>
              <c:numCache>
                <c:formatCode>General</c:formatCode>
                <c:ptCount val="5"/>
                <c:pt idx="0">
                  <c:v>2</c:v>
                </c:pt>
                <c:pt idx="1">
                  <c:v>2.1</c:v>
                </c:pt>
                <c:pt idx="2" formatCode="0.0">
                  <c:v>2.2999999999999998</c:v>
                </c:pt>
                <c:pt idx="3" formatCode="0.0">
                  <c:v>2.2999999999999998</c:v>
                </c:pt>
                <c:pt idx="4" formatCode="0.0">
                  <c:v>2</c:v>
                </c:pt>
              </c:numCache>
            </c:numRef>
          </c:val>
        </c:ser>
        <c:shape val="box"/>
        <c:axId val="97396992"/>
        <c:axId val="97402880"/>
        <c:axId val="0"/>
      </c:bar3DChart>
      <c:catAx>
        <c:axId val="97396992"/>
        <c:scaling>
          <c:orientation val="minMax"/>
        </c:scaling>
        <c:axPos val="l"/>
        <c:numFmt formatCode="General" sourceLinked="1"/>
        <c:tickLblPos val="nextTo"/>
        <c:crossAx val="97402880"/>
        <c:crosses val="autoZero"/>
        <c:auto val="1"/>
        <c:lblAlgn val="ctr"/>
        <c:lblOffset val="100"/>
      </c:catAx>
      <c:valAx>
        <c:axId val="97402880"/>
        <c:scaling>
          <c:orientation val="minMax"/>
        </c:scaling>
        <c:delete val="1"/>
        <c:axPos val="b"/>
        <c:numFmt formatCode="General" sourceLinked="1"/>
        <c:tickLblPos val="none"/>
        <c:crossAx val="97396992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/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>
        <c:manualLayout>
          <c:layoutTarget val="inner"/>
          <c:xMode val="edge"/>
          <c:yMode val="edge"/>
          <c:x val="6.1758853497266876E-2"/>
          <c:y val="3.2661095124116052E-2"/>
          <c:w val="0.680310743430527"/>
          <c:h val="0.84415895705026489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Оптимизация расходов</c:v>
                </c:pt>
              </c:strCache>
            </c:strRef>
          </c:tx>
          <c:dLbls>
            <c:txPr>
              <a:bodyPr/>
              <a:lstStyle/>
              <a:p>
                <a:pPr>
                  <a:defRPr>
                    <a:solidFill>
                      <a:schemeClr val="accent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  <c:pt idx="3">
                  <c:v>2017 год</c:v>
                </c:pt>
                <c:pt idx="4">
                  <c:v>2018 год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376.9</c:v>
                </c:pt>
                <c:pt idx="1">
                  <c:v>869.9</c:v>
                </c:pt>
                <c:pt idx="2">
                  <c:v>572.4</c:v>
                </c:pt>
                <c:pt idx="3">
                  <c:v>295.7</c:v>
                </c:pt>
                <c:pt idx="4">
                  <c:v>304.3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Экономия от конкурсов</c:v>
                </c:pt>
              </c:strCache>
            </c:strRef>
          </c:tx>
          <c:dLbls>
            <c:dLbl>
              <c:idx val="0"/>
              <c:layout>
                <c:manualLayout>
                  <c:x val="2.7951685457768011E-2"/>
                  <c:y val="0"/>
                </c:manualLayout>
              </c:layout>
              <c:showVal val="1"/>
            </c:dLbl>
            <c:dLbl>
              <c:idx val="1"/>
              <c:layout>
                <c:manualLayout>
                  <c:x val="2.581140928165505E-2"/>
                  <c:y val="7.8271872782546294E-17"/>
                </c:manualLayout>
              </c:layout>
              <c:showVal val="1"/>
            </c:dLbl>
            <c:dLbl>
              <c:idx val="2"/>
              <c:layout>
                <c:manualLayout>
                  <c:x val="3.5008321223070682E-2"/>
                  <c:y val="-1.680875668988539E-7"/>
                </c:manualLayout>
              </c:layout>
              <c:showVal val="1"/>
            </c:dLbl>
            <c:dLbl>
              <c:idx val="3"/>
              <c:layout>
                <c:manualLayout>
                  <c:x val="2.581140928165505E-2"/>
                  <c:y val="2.1347120996154192E-3"/>
                </c:manualLayout>
              </c:layout>
              <c:showVal val="1"/>
            </c:dLbl>
            <c:dLbl>
              <c:idx val="4"/>
              <c:layout>
                <c:manualLayout>
                  <c:x val="3.072786819244646E-2"/>
                  <c:y val="4.2694241992309104E-3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  <c:pt idx="3">
                  <c:v>2017 год</c:v>
                </c:pt>
                <c:pt idx="4">
                  <c:v>2018 год</c:v>
                </c:pt>
              </c:strCache>
            </c:strRef>
          </c:cat>
          <c:val>
            <c:numRef>
              <c:f>Лист1!$C$2:$C$6</c:f>
              <c:numCache>
                <c:formatCode>0.0</c:formatCode>
                <c:ptCount val="5"/>
                <c:pt idx="0" formatCode="General">
                  <c:v>146.19999999999999</c:v>
                </c:pt>
                <c:pt idx="1">
                  <c:v>88</c:v>
                </c:pt>
                <c:pt idx="2">
                  <c:v>72</c:v>
                </c:pt>
                <c:pt idx="3" formatCode="General">
                  <c:v>101.9</c:v>
                </c:pt>
                <c:pt idx="4" formatCode="General">
                  <c:v>103.5</c:v>
                </c:pt>
              </c:numCache>
            </c:numRef>
          </c:val>
        </c:ser>
        <c:shape val="box"/>
        <c:axId val="151272064"/>
        <c:axId val="151282048"/>
        <c:axId val="0"/>
      </c:bar3DChart>
      <c:catAx>
        <c:axId val="151272064"/>
        <c:scaling>
          <c:orientation val="minMax"/>
        </c:scaling>
        <c:axPos val="b"/>
        <c:tickLblPos val="nextTo"/>
        <c:txPr>
          <a:bodyPr/>
          <a:lstStyle/>
          <a:p>
            <a:pPr>
              <a:defRPr b="1" i="1">
                <a:latin typeface="Gabriola" pitchFamily="82" charset="0"/>
              </a:defRPr>
            </a:pPr>
            <a:endParaRPr lang="ru-RU"/>
          </a:p>
        </c:txPr>
        <c:crossAx val="151282048"/>
        <c:crosses val="autoZero"/>
        <c:auto val="1"/>
        <c:lblAlgn val="ctr"/>
        <c:lblOffset val="100"/>
      </c:catAx>
      <c:valAx>
        <c:axId val="15128204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 i="1">
                <a:latin typeface="Gabriola" pitchFamily="82" charset="0"/>
              </a:defRPr>
            </a:pPr>
            <a:endParaRPr lang="ru-RU"/>
          </a:p>
        </c:txPr>
        <c:crossAx val="1512720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460475308859135"/>
          <c:y val="2.6255277949598251E-4"/>
          <c:w val="0.2230321630929897"/>
          <c:h val="0.65391406632387861"/>
        </c:manualLayout>
      </c:layout>
      <c:txPr>
        <a:bodyPr/>
        <a:lstStyle/>
        <a:p>
          <a:pPr>
            <a:lnSpc>
              <a:spcPct val="60000"/>
            </a:lnSpc>
            <a:defRPr sz="2600" b="1" i="1">
              <a:solidFill>
                <a:schemeClr val="tx1">
                  <a:lumMod val="95000"/>
                  <a:lumOff val="5000"/>
                </a:schemeClr>
              </a:solidFill>
              <a:latin typeface="Gabriola" pitchFamily="82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государственных полномочий</c:v>
                </c:pt>
              </c:strCache>
            </c:strRef>
          </c:tx>
          <c:spPr>
            <a:ln w="12700"/>
            <a:scene3d>
              <a:camera prst="orthographicFront"/>
              <a:lightRig rig="threePt" dir="t"/>
            </a:scene3d>
            <a:sp3d>
              <a:bevelT w="31750"/>
            </a:sp3d>
          </c:spPr>
          <c:dLbls>
            <c:dLbl>
              <c:idx val="0"/>
              <c:layout>
                <c:manualLayout>
                  <c:x val="-2.4376243651337746E-2"/>
                  <c:y val="6.2582652106755163E-2"/>
                </c:manualLayout>
              </c:layout>
              <c:showVal val="1"/>
            </c:dLbl>
            <c:dLbl>
              <c:idx val="1"/>
              <c:layout>
                <c:manualLayout>
                  <c:x val="-4.3016900561184323E-3"/>
                  <c:y val="7.6805982131017719E-2"/>
                </c:manualLayout>
              </c:layout>
              <c:showVal val="1"/>
            </c:dLbl>
            <c:dLbl>
              <c:idx val="2"/>
              <c:layout>
                <c:manualLayout>
                  <c:x val="1.8640656909846513E-2"/>
                  <c:y val="-1.1378664019410081E-2"/>
                </c:manualLayout>
              </c:layout>
              <c:showVal val="1"/>
            </c:dLbl>
            <c:txPr>
              <a:bodyPr/>
              <a:lstStyle/>
              <a:p>
                <a:pPr algn="ctr">
                  <a:defRPr lang="ru-RU" sz="1500" b="0" i="0" u="none" strike="noStrike" kern="1200" baseline="0">
                    <a:solidFill>
                      <a:prstClr val="black"/>
                    </a:solidFill>
                    <a:latin typeface="Century Schoolbook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2008 год</c:v>
                </c:pt>
                <c:pt idx="1">
                  <c:v>2018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15</c:v>
                </c:pt>
                <c:pt idx="1">
                  <c:v>20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Количество субвенций на их администрирование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 w="76200"/>
          </c:spPr>
          <c:dLbls>
            <c:dLbl>
              <c:idx val="0"/>
              <c:layout>
                <c:manualLayout>
                  <c:x val="1.4338966853728007E-2"/>
                  <c:y val="-2.2541178220341275E-2"/>
                </c:manualLayout>
              </c:layout>
              <c:showVal val="1"/>
            </c:dLbl>
            <c:dLbl>
              <c:idx val="1"/>
              <c:layout>
                <c:manualLayout>
                  <c:x val="1.5772863539100897E-2"/>
                  <c:y val="-8.5339980145575211E-3"/>
                </c:manualLayout>
              </c:layout>
              <c:showVal val="1"/>
            </c:dLbl>
            <c:dLbl>
              <c:idx val="2"/>
              <c:layout>
                <c:manualLayout>
                  <c:x val="1.0037276797609658E-2"/>
                  <c:y val="-6.542731811160768E-2"/>
                </c:manualLayout>
              </c:layout>
              <c:showVal val="1"/>
            </c:dLbl>
            <c:dLbl>
              <c:idx val="10"/>
              <c:layout>
                <c:manualLayout>
                  <c:x val="2.8677933707456399E-3"/>
                  <c:y val="-2.0092704186173416E-2"/>
                </c:manualLayout>
              </c:layout>
              <c:spPr>
                <a:ln w="76200"/>
                <a:scene3d>
                  <a:camera prst="orthographicFront"/>
                  <a:lightRig rig="threePt" dir="t"/>
                </a:scene3d>
                <a:sp3d>
                  <a:bevelT w="6350"/>
                </a:sp3d>
              </c:spPr>
              <c:txPr>
                <a:bodyPr/>
                <a:lstStyle/>
                <a:p>
                  <a:pPr>
                    <a:defRPr sz="1500">
                      <a:latin typeface="Century Schoolbook" pitchFamily="18" charset="0"/>
                    </a:defRPr>
                  </a:pPr>
                  <a:endParaRPr lang="ru-RU"/>
                </a:p>
              </c:txPr>
              <c:showVal val="1"/>
            </c:dLbl>
            <c:txPr>
              <a:bodyPr/>
              <a:lstStyle/>
              <a:p>
                <a:pPr>
                  <a:defRPr sz="1500">
                    <a:latin typeface="Century Schoolbook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2008 год</c:v>
                </c:pt>
                <c:pt idx="1">
                  <c:v>2018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6</c:v>
                </c:pt>
                <c:pt idx="1">
                  <c:v>14</c:v>
                </c:pt>
              </c:numCache>
            </c:numRef>
          </c:val>
        </c:ser>
        <c:shape val="cylinder"/>
        <c:axId val="116864512"/>
        <c:axId val="116866048"/>
        <c:axId val="0"/>
      </c:bar3DChart>
      <c:catAx>
        <c:axId val="116864512"/>
        <c:scaling>
          <c:orientation val="minMax"/>
        </c:scaling>
        <c:axPos val="l"/>
        <c:tickLblPos val="nextTo"/>
        <c:txPr>
          <a:bodyPr/>
          <a:lstStyle/>
          <a:p>
            <a:pPr>
              <a:defRPr b="1">
                <a:latin typeface="Gabriola" pitchFamily="82" charset="0"/>
              </a:defRPr>
            </a:pPr>
            <a:endParaRPr lang="ru-RU"/>
          </a:p>
        </c:txPr>
        <c:crossAx val="116866048"/>
        <c:crosses val="autoZero"/>
        <c:auto val="1"/>
        <c:lblAlgn val="ctr"/>
        <c:lblOffset val="100"/>
      </c:catAx>
      <c:valAx>
        <c:axId val="116866048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b="1">
                <a:latin typeface="Gabriola" pitchFamily="82" charset="0"/>
              </a:defRPr>
            </a:pPr>
            <a:endParaRPr lang="ru-RU"/>
          </a:p>
        </c:txPr>
        <c:crossAx val="116864512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lnSpc>
                <a:spcPct val="60000"/>
              </a:lnSpc>
              <a:defRPr b="1" i="1">
                <a:latin typeface="Gabriola" pitchFamily="82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lnSpc>
                <a:spcPct val="60000"/>
              </a:lnSpc>
              <a:defRPr b="1" i="1">
                <a:latin typeface="Gabriola" pitchFamily="82" charset="0"/>
              </a:defRPr>
            </a:pPr>
            <a:endParaRPr lang="ru-RU"/>
          </a:p>
        </c:txPr>
      </c:legendEntry>
      <c:layout/>
      <c:txPr>
        <a:bodyPr/>
        <a:lstStyle/>
        <a:p>
          <a:pPr>
            <a:defRPr b="1" i="1">
              <a:latin typeface="Gabriola" pitchFamily="82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E93857-CAC0-4AA2-9EAE-9FA8F185BEE6}" type="doc">
      <dgm:prSet loTypeId="urn:microsoft.com/office/officeart/2005/8/layout/vList2" loCatId="list" qsTypeId="urn:microsoft.com/office/officeart/2005/8/quickstyle/3d4" qsCatId="3D" csTypeId="urn:microsoft.com/office/officeart/2005/8/colors/accent6_1" csCatId="accent6" phldr="1"/>
      <dgm:spPr/>
      <dgm:t>
        <a:bodyPr/>
        <a:lstStyle/>
        <a:p>
          <a:endParaRPr lang="ru-RU"/>
        </a:p>
      </dgm:t>
    </dgm:pt>
    <dgm:pt modelId="{660C1126-43C5-4936-BEDF-805A12E999EC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 prst="relaxedInset"/>
        </a:sp3d>
      </dgm:spPr>
      <dgm:t>
        <a:bodyPr/>
        <a:lstStyle/>
        <a:p>
          <a:pPr rtl="0">
            <a:lnSpc>
              <a:spcPts val="2700"/>
            </a:lnSpc>
            <a:spcAft>
              <a:spcPts val="0"/>
            </a:spcAft>
          </a:pPr>
          <a:r>
            <a:rPr lang="ru-RU" sz="3000" b="0" i="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Gabriola" pitchFamily="82" charset="0"/>
            </a:rPr>
            <a:t>- Отмену налоговой льготы организациям и учреждениям уголовно-исполнительной системы Министерства юстиции Российской Федерации в виде освобождения от уплаты земельного налога в отношении земельных участков, предоставленных для непосредственного выполнения возложенных на эти организации и учреждения функций; </a:t>
          </a:r>
          <a:endParaRPr kumimoji="0" lang="ru-RU" sz="3000" b="0" i="0" u="none" strike="noStrike" kern="1200" cap="none" spc="0" normalizeH="0" noProof="0" dirty="0" smtClean="0">
            <a:ln>
              <a:noFill/>
            </a:ln>
            <a:solidFill>
              <a:schemeClr val="tx1">
                <a:lumMod val="95000"/>
                <a:lumOff val="5000"/>
              </a:schemeClr>
            </a:solidFill>
            <a:effectLst>
              <a:outerShdw blurRad="31750" dist="25400" dir="5400000" algn="tl" rotWithShape="0">
                <a:srgbClr val="000000">
                  <a:alpha val="25000"/>
                </a:srgbClr>
              </a:outerShdw>
            </a:effectLst>
            <a:uLnTx/>
            <a:uFillTx/>
            <a:latin typeface="Gabriola" pitchFamily="82" charset="0"/>
            <a:ea typeface="+mj-ea"/>
            <a:cs typeface="+mj-cs"/>
          </a:endParaRPr>
        </a:p>
      </dgm:t>
    </dgm:pt>
    <dgm:pt modelId="{1020F5A9-28E7-4C0E-8587-C09A2014046F}" type="parTrans" cxnId="{AD23588D-DA80-45CB-960E-2EE21F8D7BC9}">
      <dgm:prSet/>
      <dgm:spPr/>
      <dgm:t>
        <a:bodyPr/>
        <a:lstStyle/>
        <a:p>
          <a:endParaRPr lang="ru-RU" sz="1200"/>
        </a:p>
      </dgm:t>
    </dgm:pt>
    <dgm:pt modelId="{4720D71D-13AD-4A1B-9197-0F109A6130AA}" type="sibTrans" cxnId="{AD23588D-DA80-45CB-960E-2EE21F8D7BC9}">
      <dgm:prSet/>
      <dgm:spPr/>
      <dgm:t>
        <a:bodyPr/>
        <a:lstStyle/>
        <a:p>
          <a:endParaRPr lang="ru-RU" sz="1200"/>
        </a:p>
      </dgm:t>
    </dgm:pt>
    <dgm:pt modelId="{5CAB63A0-7B5F-4154-AAA1-8B41A6D529E0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 prst="relaxedInset"/>
        </a:sp3d>
      </dgm:spPr>
      <dgm:t>
        <a:bodyPr/>
        <a:lstStyle/>
        <a:p>
          <a:pPr rtl="0">
            <a:lnSpc>
              <a:spcPts val="2700"/>
            </a:lnSpc>
            <a:spcAft>
              <a:spcPts val="0"/>
            </a:spcAft>
          </a:pPr>
          <a:r>
            <a:rPr lang="ru-RU" sz="3000" b="0" i="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Gabriola" pitchFamily="82" charset="0"/>
            </a:rPr>
            <a:t>- Установление в отношении таких земельных участков ставки земельного налога, не превышающей 0,3 процента их кадастровой стоимости.</a:t>
          </a:r>
          <a:endParaRPr kumimoji="0" lang="ru-RU" sz="3000" b="0" i="0" u="none" strike="noStrike" kern="1200" cap="none" spc="0" normalizeH="0" noProof="0" dirty="0">
            <a:ln>
              <a:noFill/>
            </a:ln>
            <a:solidFill>
              <a:schemeClr val="tx1">
                <a:lumMod val="95000"/>
                <a:lumOff val="5000"/>
              </a:schemeClr>
            </a:solidFill>
            <a:effectLst>
              <a:outerShdw blurRad="31750" dist="25400" dir="5400000" algn="tl" rotWithShape="0">
                <a:srgbClr val="000000">
                  <a:alpha val="25000"/>
                </a:srgbClr>
              </a:outerShdw>
            </a:effectLst>
            <a:uLnTx/>
            <a:uFillTx/>
            <a:latin typeface="Gabriola" pitchFamily="82" charset="0"/>
            <a:ea typeface="+mj-ea"/>
            <a:cs typeface="+mj-cs"/>
          </a:endParaRPr>
        </a:p>
      </dgm:t>
    </dgm:pt>
    <dgm:pt modelId="{69EE1B75-B066-47F2-A55E-EF52948C891E}" type="parTrans" cxnId="{CFA53E2A-D008-4D47-9978-CB799CA36217}">
      <dgm:prSet/>
      <dgm:spPr/>
      <dgm:t>
        <a:bodyPr/>
        <a:lstStyle/>
        <a:p>
          <a:endParaRPr lang="ru-RU" sz="1200"/>
        </a:p>
      </dgm:t>
    </dgm:pt>
    <dgm:pt modelId="{B84F195F-05AB-421F-9413-9540B8A6C239}" type="sibTrans" cxnId="{CFA53E2A-D008-4D47-9978-CB799CA36217}">
      <dgm:prSet/>
      <dgm:spPr/>
      <dgm:t>
        <a:bodyPr/>
        <a:lstStyle/>
        <a:p>
          <a:endParaRPr lang="ru-RU" sz="1200"/>
        </a:p>
      </dgm:t>
    </dgm:pt>
    <dgm:pt modelId="{130EF5C4-3291-42AE-9F3C-B364986F68D7}" type="pres">
      <dgm:prSet presAssocID="{A7E93857-CAC0-4AA2-9EAE-9FA8F185BEE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A926DEF-2592-4B44-A01F-3E8FBCF8FB6A}" type="pres">
      <dgm:prSet presAssocID="{660C1126-43C5-4936-BEDF-805A12E999EC}" presName="parentText" presStyleLbl="node1" presStyleIdx="0" presStyleCnt="2" custScaleY="102551" custLinFactY="-7398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689D25-C14E-4425-A009-EFE497E2C802}" type="pres">
      <dgm:prSet presAssocID="{4720D71D-13AD-4A1B-9197-0F109A6130AA}" presName="spacer" presStyleCnt="0"/>
      <dgm:spPr/>
    </dgm:pt>
    <dgm:pt modelId="{53CD138F-7823-4AEB-A2AC-502C0DAD342B}" type="pres">
      <dgm:prSet presAssocID="{5CAB63A0-7B5F-4154-AAA1-8B41A6D529E0}" presName="parentText" presStyleLbl="node1" presStyleIdx="1" presStyleCnt="2" custScaleY="79867" custLinFactY="-8618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DCC2469-42E9-4320-8288-B48DB0FFFB69}" type="presOf" srcId="{5CAB63A0-7B5F-4154-AAA1-8B41A6D529E0}" destId="{53CD138F-7823-4AEB-A2AC-502C0DAD342B}" srcOrd="0" destOrd="0" presId="urn:microsoft.com/office/officeart/2005/8/layout/vList2"/>
    <dgm:cxn modelId="{AD23588D-DA80-45CB-960E-2EE21F8D7BC9}" srcId="{A7E93857-CAC0-4AA2-9EAE-9FA8F185BEE6}" destId="{660C1126-43C5-4936-BEDF-805A12E999EC}" srcOrd="0" destOrd="0" parTransId="{1020F5A9-28E7-4C0E-8587-C09A2014046F}" sibTransId="{4720D71D-13AD-4A1B-9197-0F109A6130AA}"/>
    <dgm:cxn modelId="{CFA53E2A-D008-4D47-9978-CB799CA36217}" srcId="{A7E93857-CAC0-4AA2-9EAE-9FA8F185BEE6}" destId="{5CAB63A0-7B5F-4154-AAA1-8B41A6D529E0}" srcOrd="1" destOrd="0" parTransId="{69EE1B75-B066-47F2-A55E-EF52948C891E}" sibTransId="{B84F195F-05AB-421F-9413-9540B8A6C239}"/>
    <dgm:cxn modelId="{B4FD37A4-D73C-4BFA-9809-B42595DF4E8C}" type="presOf" srcId="{A7E93857-CAC0-4AA2-9EAE-9FA8F185BEE6}" destId="{130EF5C4-3291-42AE-9F3C-B364986F68D7}" srcOrd="0" destOrd="0" presId="urn:microsoft.com/office/officeart/2005/8/layout/vList2"/>
    <dgm:cxn modelId="{BEF8EDF8-8C01-4BAD-81BD-2D377764A0BD}" type="presOf" srcId="{660C1126-43C5-4936-BEDF-805A12E999EC}" destId="{4A926DEF-2592-4B44-A01F-3E8FBCF8FB6A}" srcOrd="0" destOrd="0" presId="urn:microsoft.com/office/officeart/2005/8/layout/vList2"/>
    <dgm:cxn modelId="{6BEA2E92-4C6C-4A9D-9D5A-AC09B91289A1}" type="presParOf" srcId="{130EF5C4-3291-42AE-9F3C-B364986F68D7}" destId="{4A926DEF-2592-4B44-A01F-3E8FBCF8FB6A}" srcOrd="0" destOrd="0" presId="urn:microsoft.com/office/officeart/2005/8/layout/vList2"/>
    <dgm:cxn modelId="{7B3A157E-1CEF-40E4-A63C-6222BE82B400}" type="presParOf" srcId="{130EF5C4-3291-42AE-9F3C-B364986F68D7}" destId="{15689D25-C14E-4425-A009-EFE497E2C802}" srcOrd="1" destOrd="0" presId="urn:microsoft.com/office/officeart/2005/8/layout/vList2"/>
    <dgm:cxn modelId="{8FECD214-40BF-4C46-9DEF-CBC9E16906D2}" type="presParOf" srcId="{130EF5C4-3291-42AE-9F3C-B364986F68D7}" destId="{53CD138F-7823-4AEB-A2AC-502C0DAD342B}" srcOrd="2" destOrd="0" presId="urn:microsoft.com/office/officeart/2005/8/layout/vList2"/>
  </dgm:cxnLst>
  <dgm:bg>
    <a:effectLst>
      <a:outerShdw blurRad="63500" sx="102000" sy="102000" algn="ctr" rotWithShape="0">
        <a:prstClr val="black">
          <a:alpha val="40000"/>
        </a:prstClr>
      </a:outerShdw>
    </a:effectLst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A926DEF-2592-4B44-A01F-3E8FBCF8FB6A}">
      <dsp:nvSpPr>
        <dsp:cNvPr id="0" name=""/>
        <dsp:cNvSpPr/>
      </dsp:nvSpPr>
      <dsp:spPr>
        <a:xfrm>
          <a:off x="0" y="13834"/>
          <a:ext cx="8520693" cy="2651661"/>
        </a:xfrm>
        <a:prstGeom prst="roundRect">
          <a:avLst/>
        </a:prstGeom>
        <a:gradFill rotWithShape="1">
          <a:gsLst>
            <a:gs pos="0">
              <a:schemeClr val="accent1">
                <a:tint val="62000"/>
                <a:satMod val="180000"/>
              </a:schemeClr>
            </a:gs>
            <a:gs pos="65000">
              <a:schemeClr val="accent1">
                <a:tint val="32000"/>
                <a:satMod val="250000"/>
              </a:schemeClr>
            </a:gs>
            <a:gs pos="100000">
              <a:schemeClr val="accent1">
                <a:tint val="23000"/>
                <a:satMod val="300000"/>
              </a:schemeClr>
            </a:gs>
          </a:gsLst>
          <a:lin ang="16200000" scaled="0"/>
        </a:gradFill>
        <a:ln w="9525" cap="flat" cmpd="sng" algn="ctr">
          <a:noFill/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 prst="relaxedInset"/>
        </a:sp3d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ts val="2700"/>
            </a:lnSpc>
            <a:spcBef>
              <a:spcPct val="0"/>
            </a:spcBef>
            <a:spcAft>
              <a:spcPts val="0"/>
            </a:spcAft>
          </a:pPr>
          <a:r>
            <a:rPr lang="ru-RU" sz="3000" b="0" i="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Gabriola" pitchFamily="82" charset="0"/>
            </a:rPr>
            <a:t>- Отмену налоговой льготы организациям и учреждениям уголовно-исполнительной системы Министерства юстиции Российской Федерации в виде освобождения от уплаты земельного налога в отношении земельных участков, предоставленных для непосредственного выполнения возложенных на эти организации и учреждения функций; </a:t>
          </a:r>
          <a:endParaRPr kumimoji="0" lang="ru-RU" sz="3000" b="0" i="0" u="none" strike="noStrike" kern="1200" cap="none" spc="0" normalizeH="0" noProof="0" dirty="0" smtClean="0">
            <a:ln>
              <a:noFill/>
            </a:ln>
            <a:solidFill>
              <a:schemeClr val="tx1">
                <a:lumMod val="95000"/>
                <a:lumOff val="5000"/>
              </a:schemeClr>
            </a:solidFill>
            <a:effectLst>
              <a:outerShdw blurRad="31750" dist="25400" dir="5400000" algn="tl" rotWithShape="0">
                <a:srgbClr val="000000">
                  <a:alpha val="25000"/>
                </a:srgbClr>
              </a:outerShdw>
            </a:effectLst>
            <a:uLnTx/>
            <a:uFillTx/>
            <a:latin typeface="Gabriola" pitchFamily="82" charset="0"/>
            <a:ea typeface="+mj-ea"/>
            <a:cs typeface="+mj-cs"/>
          </a:endParaRPr>
        </a:p>
      </dsp:txBody>
      <dsp:txXfrm>
        <a:off x="0" y="13834"/>
        <a:ext cx="8520693" cy="2651661"/>
      </dsp:txXfrm>
    </dsp:sp>
    <dsp:sp modelId="{53CD138F-7823-4AEB-A2AC-502C0DAD342B}">
      <dsp:nvSpPr>
        <dsp:cNvPr id="0" name=""/>
        <dsp:cNvSpPr/>
      </dsp:nvSpPr>
      <dsp:spPr>
        <a:xfrm>
          <a:off x="0" y="2821150"/>
          <a:ext cx="8520693" cy="2065121"/>
        </a:xfrm>
        <a:prstGeom prst="roundRect">
          <a:avLst/>
        </a:prstGeom>
        <a:gradFill rotWithShape="1">
          <a:gsLst>
            <a:gs pos="0">
              <a:schemeClr val="accent1">
                <a:tint val="62000"/>
                <a:satMod val="180000"/>
              </a:schemeClr>
            </a:gs>
            <a:gs pos="65000">
              <a:schemeClr val="accent1">
                <a:tint val="32000"/>
                <a:satMod val="250000"/>
              </a:schemeClr>
            </a:gs>
            <a:gs pos="100000">
              <a:schemeClr val="accent1">
                <a:tint val="23000"/>
                <a:satMod val="300000"/>
              </a:schemeClr>
            </a:gs>
          </a:gsLst>
          <a:lin ang="16200000" scaled="0"/>
        </a:gradFill>
        <a:ln w="9525" cap="flat" cmpd="sng" algn="ctr">
          <a:noFill/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 prst="relaxedInset"/>
        </a:sp3d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ts val="2700"/>
            </a:lnSpc>
            <a:spcBef>
              <a:spcPct val="0"/>
            </a:spcBef>
            <a:spcAft>
              <a:spcPts val="0"/>
            </a:spcAft>
          </a:pPr>
          <a:r>
            <a:rPr lang="ru-RU" sz="3000" b="0" i="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Gabriola" pitchFamily="82" charset="0"/>
            </a:rPr>
            <a:t>- Установление в отношении таких земельных участков ставки земельного налога, не превышающей 0,3 процента их кадастровой стоимости.</a:t>
          </a:r>
          <a:endParaRPr kumimoji="0" lang="ru-RU" sz="3000" b="0" i="0" u="none" strike="noStrike" kern="1200" cap="none" spc="0" normalizeH="0" noProof="0" dirty="0">
            <a:ln>
              <a:noFill/>
            </a:ln>
            <a:solidFill>
              <a:schemeClr val="tx1">
                <a:lumMod val="95000"/>
                <a:lumOff val="5000"/>
              </a:schemeClr>
            </a:solidFill>
            <a:effectLst>
              <a:outerShdw blurRad="31750" dist="25400" dir="5400000" algn="tl" rotWithShape="0">
                <a:srgbClr val="000000">
                  <a:alpha val="25000"/>
                </a:srgbClr>
              </a:outerShdw>
            </a:effectLst>
            <a:uLnTx/>
            <a:uFillTx/>
            <a:latin typeface="Gabriola" pitchFamily="82" charset="0"/>
            <a:ea typeface="+mj-ea"/>
            <a:cs typeface="+mj-cs"/>
          </a:endParaRPr>
        </a:p>
      </dsp:txBody>
      <dsp:txXfrm>
        <a:off x="0" y="2821150"/>
        <a:ext cx="8520693" cy="20651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0.1903</cdr:x>
      <cdr:y>0.35953</cdr:y>
    </cdr:from>
    <cdr:to>
      <cdr:x>0.84738</cdr:x>
      <cdr:y>0.41638</cdr:y>
    </cdr:to>
    <cdr:sp macro="" textlink="">
      <cdr:nvSpPr>
        <cdr:cNvPr id="4" name="Стрелка вправо 3"/>
        <cdr:cNvSpPr/>
      </cdr:nvSpPr>
      <cdr:spPr>
        <a:xfrm xmlns:a="http://schemas.openxmlformats.org/drawingml/2006/main" rot="21052451">
          <a:off x="1760081" y="1990773"/>
          <a:ext cx="6077105" cy="314829"/>
        </a:xfrm>
        <a:prstGeom xmlns:a="http://schemas.openxmlformats.org/drawingml/2006/main" prst="rightArrow">
          <a:avLst>
            <a:gd name="adj1" fmla="val 16973"/>
            <a:gd name="adj2" fmla="val 65040"/>
          </a:avLst>
        </a:prstGeom>
        <a:solidFill xmlns:a="http://schemas.openxmlformats.org/drawingml/2006/main">
          <a:srgbClr val="800000"/>
        </a:solidFill>
        <a:ln xmlns:a="http://schemas.openxmlformats.org/drawingml/2006/main"/>
      </cdr:spPr>
      <cdr:style>
        <a:lnRef xmlns:a="http://schemas.openxmlformats.org/drawingml/2006/main" idx="0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3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0.26118</cdr:x>
      <cdr:y>0.10061</cdr:y>
    </cdr:from>
    <cdr:to>
      <cdr:x>0.87978</cdr:x>
      <cdr:y>0.15263</cdr:y>
    </cdr:to>
    <cdr:sp macro="" textlink="">
      <cdr:nvSpPr>
        <cdr:cNvPr id="7" name="Стрелка вправо 6"/>
        <cdr:cNvSpPr/>
      </cdr:nvSpPr>
      <cdr:spPr>
        <a:xfrm xmlns:a="http://schemas.openxmlformats.org/drawingml/2006/main" rot="21052451">
          <a:off x="2415567" y="557094"/>
          <a:ext cx="5721279" cy="288045"/>
        </a:xfrm>
        <a:prstGeom xmlns:a="http://schemas.openxmlformats.org/drawingml/2006/main" prst="rightArrow">
          <a:avLst>
            <a:gd name="adj1" fmla="val 16973"/>
            <a:gd name="adj2" fmla="val 65040"/>
          </a:avLst>
        </a:prstGeom>
        <a:solidFill xmlns:a="http://schemas.openxmlformats.org/drawingml/2006/main">
          <a:srgbClr val="800000"/>
        </a:solidFill>
        <a:ln xmlns:a="http://schemas.openxmlformats.org/drawingml/2006/main"/>
      </cdr:spPr>
      <cdr:style>
        <a:lnRef xmlns:a="http://schemas.openxmlformats.org/drawingml/2006/main" idx="0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3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endParaRPr lang="ru-RU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0.61812</cdr:x>
      <cdr:y>0.27601</cdr:y>
    </cdr:from>
    <cdr:to>
      <cdr:x>0.77562</cdr:x>
      <cdr:y>0.33842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5652120" y="1592213"/>
          <a:ext cx="1440149" cy="36002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600" dirty="0" smtClean="0">
              <a:solidFill>
                <a:schemeClr val="tx1"/>
              </a:solidFill>
            </a:rPr>
            <a:t>2 656,5 </a:t>
          </a:r>
          <a:endParaRPr lang="ru-RU" sz="1600" dirty="0" smtClean="0">
            <a:solidFill>
              <a:schemeClr val="accent5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0.12988</cdr:x>
      <cdr:y>0.42441</cdr:y>
    </cdr:from>
    <cdr:to>
      <cdr:x>0.23434</cdr:x>
      <cdr:y>0.48682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1187624" y="2448272"/>
          <a:ext cx="955182" cy="36002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55000" cap="flat" cmpd="thickThin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1pPr>
          <a:lvl2pPr marL="45720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2pPr>
          <a:lvl3pPr marL="91440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3pPr>
          <a:lvl4pPr marL="137160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4pPr>
          <a:lvl5pPr marL="182880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5pPr>
          <a:lvl6pPr marL="228600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6pPr>
          <a:lvl7pPr marL="274320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7pPr>
          <a:lvl8pPr marL="320040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8pPr>
          <a:lvl9pPr marL="365760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r>
            <a:rPr lang="ru-RU" sz="1600" dirty="0" smtClean="0">
              <a:solidFill>
                <a:schemeClr val="tx1"/>
              </a:solidFill>
            </a:rPr>
            <a:t>455,8</a:t>
          </a:r>
          <a:endParaRPr lang="ru-RU" sz="1600" dirty="0">
            <a:solidFill>
              <a:srgbClr val="002060"/>
            </a:solidFill>
          </a:endParaRPr>
        </a:p>
      </cdr:txBody>
    </cdr:sp>
  </cdr:relSizeAnchor>
  <cdr:relSizeAnchor xmlns:cdr="http://schemas.openxmlformats.org/drawingml/2006/chartDrawing">
    <cdr:from>
      <cdr:x>0.35038</cdr:x>
      <cdr:y>0.16227</cdr:y>
    </cdr:from>
    <cdr:to>
      <cdr:x>0.45484</cdr:x>
      <cdr:y>0.22469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3203848" y="936104"/>
          <a:ext cx="955178" cy="36004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55000" cap="flat" cmpd="thickThin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1pPr>
          <a:lvl2pPr marL="45720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2pPr>
          <a:lvl3pPr marL="91440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3pPr>
          <a:lvl4pPr marL="137160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4pPr>
          <a:lvl5pPr marL="182880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5pPr>
          <a:lvl6pPr marL="228600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6pPr>
          <a:lvl7pPr marL="274320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7pPr>
          <a:lvl8pPr marL="320040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8pPr>
          <a:lvl9pPr marL="365760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r>
            <a:rPr lang="ru-RU" sz="1600" dirty="0" smtClean="0">
              <a:solidFill>
                <a:schemeClr val="tx1"/>
              </a:solidFill>
            </a:rPr>
            <a:t>1943,6</a:t>
          </a:r>
          <a:endParaRPr lang="ru-RU" sz="1600" dirty="0">
            <a:solidFill>
              <a:schemeClr val="accent6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0.10626</cdr:x>
      <cdr:y>0.36199</cdr:y>
    </cdr:from>
    <cdr:to>
      <cdr:x>0.21072</cdr:x>
      <cdr:y>0.4244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971600" y="2088232"/>
          <a:ext cx="955183" cy="36002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55000" cap="flat" cmpd="thickThin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r>
            <a:rPr lang="ru-RU" sz="1600" dirty="0" smtClean="0">
              <a:solidFill>
                <a:schemeClr val="tx2">
                  <a:lumMod val="50000"/>
                </a:schemeClr>
              </a:solidFill>
            </a:rPr>
            <a:t>233,8</a:t>
          </a:r>
          <a:endParaRPr lang="ru-RU" sz="1600" dirty="0">
            <a:solidFill>
              <a:schemeClr val="tx2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0.20863</cdr:x>
      <cdr:y>0.54923</cdr:y>
    </cdr:from>
    <cdr:to>
      <cdr:x>0.31309</cdr:x>
      <cdr:y>0.61165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1907704" y="3168352"/>
          <a:ext cx="955182" cy="36008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55000" cap="flat" cmpd="thickThin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r>
            <a:rPr lang="ru-RU" sz="1600" dirty="0" smtClean="0">
              <a:solidFill>
                <a:schemeClr val="tx1"/>
              </a:solidFill>
            </a:rPr>
            <a:t>791,8</a:t>
          </a:r>
          <a:endParaRPr lang="ru-RU" sz="16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0.07476</cdr:x>
      <cdr:y>0.22469</cdr:y>
    </cdr:from>
    <cdr:to>
      <cdr:x>0.10626</cdr:x>
      <cdr:y>0.37448</cdr:y>
    </cdr:to>
    <cdr:sp macro="" textlink="">
      <cdr:nvSpPr>
        <cdr:cNvPr id="10" name="Прямая соединительная линия 9"/>
        <cdr:cNvSpPr/>
      </cdr:nvSpPr>
      <cdr:spPr>
        <a:xfrm xmlns:a="http://schemas.openxmlformats.org/drawingml/2006/main">
          <a:off x="683568" y="1296144"/>
          <a:ext cx="288073" cy="86411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</cdr:x>
      <cdr:y>0</cdr:y>
    </cdr:from>
    <cdr:to>
      <cdr:x>0.10626</cdr:x>
      <cdr:y>0.06936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0" y="0"/>
          <a:ext cx="971600" cy="4001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Lucida Sans Unicode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Lucida Sans Unicode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Lucida Sans Unicode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Lucida Sans Unicode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Lucida Sans Unicode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Lucida Sans Unicode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Lucida Sans Unicode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Lucida Sans Unicode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Lucida Sans Unicode"/>
            </a:defRPr>
          </a:lvl9pPr>
        </a:lstStyle>
        <a:p xmlns:a="http://schemas.openxmlformats.org/drawingml/2006/main">
          <a:pPr algn="ctr"/>
          <a:r>
            <a:rPr lang="ru-RU" sz="2000" b="1" i="1" dirty="0" err="1" smtClean="0">
              <a:solidFill>
                <a:srgbClr val="2DA2BF">
                  <a:lumMod val="50000"/>
                </a:srgbClr>
              </a:solidFill>
              <a:latin typeface="Gabriola" pitchFamily="82" charset="0"/>
              <a:cs typeface="Times New Roman" pitchFamily="18" charset="0"/>
            </a:rPr>
            <a:t>млн</a:t>
          </a:r>
          <a:r>
            <a:rPr lang="ru-RU" sz="2000" b="1" i="1" dirty="0" smtClean="0">
              <a:solidFill>
                <a:srgbClr val="2DA2BF">
                  <a:lumMod val="50000"/>
                </a:srgbClr>
              </a:solidFill>
              <a:latin typeface="Gabriola" pitchFamily="82" charset="0"/>
              <a:cs typeface="Times New Roman" pitchFamily="18" charset="0"/>
            </a:rPr>
            <a:t> р.</a:t>
          </a:r>
          <a:endParaRPr lang="ru-RU" sz="2000" b="1" i="1" dirty="0">
            <a:solidFill>
              <a:srgbClr val="2DA2BF">
                <a:lumMod val="50000"/>
              </a:srgbClr>
            </a:solidFill>
            <a:latin typeface="Gabriola" pitchFamily="82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0.13253</cdr:x>
      <cdr:y>0.0339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0" y="0"/>
          <a:ext cx="792088" cy="14401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55000" cap="flat" cmpd="thickThin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1pPr>
          <a:lvl2pPr marL="45720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2pPr>
          <a:lvl3pPr marL="91440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3pPr>
          <a:lvl4pPr marL="137160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4pPr>
          <a:lvl5pPr marL="182880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5pPr>
          <a:lvl6pPr marL="228600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6pPr>
          <a:lvl7pPr marL="274320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7pPr>
          <a:lvl8pPr marL="320040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8pPr>
          <a:lvl9pPr marL="365760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pPr algn="ctr"/>
          <a:r>
            <a:rPr lang="ru-RU" sz="1600" b="0" dirty="0" err="1" smtClean="0">
              <a:solidFill>
                <a:sysClr val="windowText" lastClr="000000"/>
              </a:solidFill>
              <a:latin typeface="Gabriola" pitchFamily="82" charset="0"/>
            </a:rPr>
            <a:t>Млн</a:t>
          </a:r>
          <a:r>
            <a:rPr lang="ru-RU" sz="1600" b="0" dirty="0" smtClean="0">
              <a:solidFill>
                <a:sysClr val="windowText" lastClr="000000"/>
              </a:solidFill>
              <a:latin typeface="Gabriola" pitchFamily="82" charset="0"/>
            </a:rPr>
            <a:t> р.</a:t>
          </a:r>
          <a:endParaRPr lang="ru-RU" sz="1600" b="0" dirty="0">
            <a:solidFill>
              <a:sysClr val="windowText" lastClr="000000"/>
            </a:solidFill>
            <a:latin typeface="Gabriola" pitchFamily="82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4283" cy="495300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8646" y="0"/>
            <a:ext cx="2944283" cy="495300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r">
              <a:defRPr sz="1200"/>
            </a:lvl1pPr>
          </a:lstStyle>
          <a:p>
            <a:fld id="{67DBDDD3-CF6C-492F-8052-90F9660370D6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85" tIns="45642" rIns="91285" bIns="4564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285" tIns="45642" rIns="91285" bIns="45642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08981"/>
            <a:ext cx="2944283" cy="495300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8646" y="9408981"/>
            <a:ext cx="2944283" cy="495300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r">
              <a:defRPr sz="1200"/>
            </a:lvl1pPr>
          </a:lstStyle>
          <a:p>
            <a:fld id="{F3E265FF-E9EE-4C43-B8E4-5B882CA11BD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1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5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4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8C0FBF5-9D4D-4F77-B82D-481944079481}" type="datetime1">
              <a:rPr lang="ru-RU" smtClean="0"/>
              <a:pPr/>
              <a:t>16.04.2019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53140C3-D190-440A-B019-9762B373B5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32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EDE44F-1D5B-43B5-A294-C2503D582EB8}" type="datetime1">
              <a:rPr lang="ru-RU" smtClean="0"/>
              <a:pPr/>
              <a:t>16.04.2019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3140C3-D190-440A-B019-9762B373B5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3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8FF024-8C80-47CE-91FF-6633511C31D7}" type="datetime1">
              <a:rPr lang="ru-RU" smtClean="0"/>
              <a:pPr/>
              <a:t>16.04.2019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3140C3-D190-440A-B019-9762B373B5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E373EA-F831-4644-9C47-7C00EA64A079}" type="datetime1">
              <a:rPr lang="ru-RU" smtClean="0"/>
              <a:pPr/>
              <a:t>16.04.2019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3140C3-D190-440A-B019-9762B373B5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43D424-3557-4401-89D4-43877F6292E8}" type="datetime1">
              <a:rPr lang="ru-RU" smtClean="0"/>
              <a:pPr/>
              <a:t>16.04.2019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3140C3-D190-440A-B019-9762B373B5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3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3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B555D1-C9E9-491A-B2BD-EB2A69F6FC86}" type="datetime1">
              <a:rPr lang="ru-RU" smtClean="0"/>
              <a:pPr/>
              <a:t>16.04.2019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3140C3-D190-440A-B019-9762B373B5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1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9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6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8" y="1444296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37ED53-8165-4DD5-A04C-299A60DD4BF8}" type="datetime1">
              <a:rPr lang="ru-RU" smtClean="0"/>
              <a:pPr/>
              <a:t>16.04.2019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3140C3-D190-440A-B019-9762B373B5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01150E-5D0E-4356-B3A0-A945D4C42B81}" type="datetime1">
              <a:rPr lang="ru-RU" smtClean="0"/>
              <a:pPr/>
              <a:t>16.04.2019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3140C3-D190-440A-B019-9762B373B5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C2534A-2D23-44A9-99F9-7924E361E411}" type="datetime1">
              <a:rPr lang="ru-RU" smtClean="0"/>
              <a:pPr/>
              <a:t>16.04.2019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3140C3-D190-440A-B019-9762B373B5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3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2A59212-3C78-4F56-98B5-2DFED7A50CE1}" type="datetime1">
              <a:rPr lang="ru-RU" smtClean="0"/>
              <a:pPr/>
              <a:t>16.04.2019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3140C3-D190-440A-B019-9762B373B5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3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2D73528-4668-43F1-9F05-6DAEE81DDFFD}" type="datetime1">
              <a:rPr lang="ru-RU" smtClean="0"/>
              <a:pPr/>
              <a:t>16.04.2019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5" y="6407947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53140C3-D190-440A-B019-9762B373B5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1" y="4865123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1" y="5791254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5" y="5787742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1" y="5791254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5" y="5787742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31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5C61BB0-6EFF-43B3-9CC2-482B25EF1714}" type="datetime1">
              <a:rPr lang="ru-RU" smtClean="0"/>
              <a:pPr/>
              <a:t>16.04.2019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5" y="6407947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7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53140C3-D190-440A-B019-9762B373B53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med"/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908720"/>
            <a:ext cx="8458200" cy="2304256"/>
          </a:xfrm>
        </p:spPr>
        <p:txBody>
          <a:bodyPr>
            <a:noAutofit/>
          </a:bodyPr>
          <a:lstStyle/>
          <a:p>
            <a:pPr algn="ctr">
              <a:lnSpc>
                <a:spcPct val="60000"/>
              </a:lnSpc>
            </a:pPr>
            <a:r>
              <a:rPr lang="ru-RU" sz="5000" b="1" dirty="0" smtClean="0">
                <a:solidFill>
                  <a:srgbClr val="48362C"/>
                </a:solidFill>
                <a:latin typeface="Gabriola" pitchFamily="82" charset="0"/>
              </a:rPr>
              <a:t/>
            </a:r>
            <a:br>
              <a:rPr lang="ru-RU" sz="5000" b="1" dirty="0" smtClean="0">
                <a:solidFill>
                  <a:srgbClr val="48362C"/>
                </a:solidFill>
                <a:latin typeface="Gabriola" pitchFamily="82" charset="0"/>
              </a:rPr>
            </a:br>
            <a:r>
              <a:rPr lang="ru-RU" sz="5000" b="1" dirty="0" smtClean="0">
                <a:solidFill>
                  <a:srgbClr val="48362C"/>
                </a:solidFill>
                <a:latin typeface="Gabriola" pitchFamily="82" charset="0"/>
              </a:rPr>
              <a:t>Некоторые проблемы мобилизации доходов, финансирования полномочий и пути их решения на примере муниципального образования «Город Томск»</a:t>
            </a:r>
            <a:endParaRPr lang="ru-RU" sz="5000" b="1" dirty="0">
              <a:solidFill>
                <a:srgbClr val="48362C"/>
              </a:solidFill>
              <a:latin typeface="Gabriola" pitchFamily="82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2987825" y="4149080"/>
            <a:ext cx="6012160" cy="864096"/>
          </a:xfrm>
          <a:prstGeom prst="rect">
            <a:avLst/>
          </a:prstGeom>
        </p:spPr>
        <p:txBody>
          <a:bodyPr vert="horz" anchor="b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>
              <a:lnSpc>
                <a:spcPct val="60000"/>
              </a:lnSpc>
              <a:spcBef>
                <a:spcPct val="0"/>
              </a:spcBef>
              <a:defRPr/>
            </a:pPr>
            <a:r>
              <a:rPr lang="ru-RU" sz="2200" b="1" i="1" dirty="0" smtClean="0">
                <a:solidFill>
                  <a:srgbClr val="48362C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abriola" pitchFamily="82" charset="0"/>
              </a:rPr>
              <a:t>Кандидат  экономических наук, </a:t>
            </a:r>
            <a:r>
              <a:rPr lang="ru-RU" sz="2200" b="1" i="1" dirty="0" smtClean="0">
                <a:solidFill>
                  <a:srgbClr val="48362C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abriola" pitchFamily="82" charset="0"/>
                <a:ea typeface="+mj-ea"/>
                <a:cs typeface="+mj-cs"/>
              </a:rPr>
              <a:t>председатель правления секции АСДГ  «Экономика и финансы»,  заместитель  Мэра Города Томска – начальник </a:t>
            </a:r>
            <a:r>
              <a:rPr kumimoji="0" lang="ru-RU" sz="2200" b="1" i="1" u="none" strike="noStrike" kern="1200" cap="none" spc="0" normalizeH="0" noProof="0" dirty="0" smtClean="0">
                <a:ln>
                  <a:noFill/>
                </a:ln>
                <a:solidFill>
                  <a:srgbClr val="48362C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Gabriola" pitchFamily="82" charset="0"/>
                <a:ea typeface="+mj-ea"/>
                <a:cs typeface="+mj-cs"/>
              </a:rPr>
              <a:t>департамента финансов администраци</a:t>
            </a:r>
            <a:r>
              <a:rPr lang="ru-RU" sz="2200" b="1" i="1" noProof="0" dirty="0" smtClean="0">
                <a:solidFill>
                  <a:srgbClr val="48362C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abriola" pitchFamily="82" charset="0"/>
                <a:ea typeface="+mj-ea"/>
                <a:cs typeface="+mj-cs"/>
              </a:rPr>
              <a:t>и Города Томска                                                                </a:t>
            </a:r>
          </a:p>
          <a:p>
            <a:pPr lvl="0">
              <a:lnSpc>
                <a:spcPct val="60000"/>
              </a:lnSpc>
              <a:spcBef>
                <a:spcPct val="0"/>
              </a:spcBef>
              <a:defRPr/>
            </a:pPr>
            <a:r>
              <a:rPr kumimoji="0" lang="ru-RU" sz="2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48362C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Gabriola" pitchFamily="82" charset="0"/>
                <a:ea typeface="+mj-ea"/>
                <a:cs typeface="+mj-cs"/>
              </a:rPr>
              <a:t>И.Ю. Ярцева</a:t>
            </a:r>
            <a:endParaRPr kumimoji="0" lang="ru-RU" sz="2200" b="1" i="1" u="none" strike="noStrike" kern="1200" cap="none" spc="0" normalizeH="0" baseline="0" noProof="0" dirty="0">
              <a:ln>
                <a:noFill/>
              </a:ln>
              <a:solidFill>
                <a:srgbClr val="48362C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Gabriola" pitchFamily="82" charset="0"/>
              <a:ea typeface="+mj-ea"/>
              <a:cs typeface="+mj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140C3-D190-440A-B019-9762B373B537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B9584F-76A4-448E-9186-545F6AC43587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79513" y="1474352"/>
          <a:ext cx="8784976" cy="2365632"/>
        </p:xfrm>
        <a:graphic>
          <a:graphicData uri="http://schemas.openxmlformats.org/drawingml/2006/table">
            <a:tbl>
              <a:tblPr/>
              <a:tblGrid>
                <a:gridCol w="2685784"/>
                <a:gridCol w="2033064"/>
                <a:gridCol w="2033064"/>
                <a:gridCol w="2033064"/>
              </a:tblGrid>
              <a:tr h="64224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2017 год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3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Gabriola" pitchFamily="82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2018 год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3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Gabriola" pitchFamily="82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44576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7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Средства федерального/</a:t>
                      </a:r>
                    </a:p>
                    <a:p>
                      <a:pPr marL="0" marR="0" lvl="0" indent="0" algn="ctr" defTabSz="914400" rtl="0" eaLnBrk="0" fontAlgn="b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7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областного бюджетов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7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Средства местного бюджета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7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Средства федерального/</a:t>
                      </a:r>
                    </a:p>
                    <a:p>
                      <a:pPr marL="0" marR="0" lvl="0" indent="0" algn="ctr" defTabSz="914400" rtl="0" eaLnBrk="0" fontAlgn="b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7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областного бюджетов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7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Средства местного бюджета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422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160,9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0,8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194,5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1,0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-36512" y="44627"/>
            <a:ext cx="9289032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4836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Федеральный проект </a:t>
            </a:r>
          </a:p>
          <a:p>
            <a:pPr algn="ctr">
              <a:lnSpc>
                <a:spcPct val="60000"/>
              </a:lnSpc>
            </a:pPr>
            <a:r>
              <a:rPr lang="ru-RU" sz="3600" b="1" i="1" dirty="0" smtClean="0">
                <a:solidFill>
                  <a:srgbClr val="4836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«Формирование комфортной городской среды»</a:t>
            </a:r>
            <a:endParaRPr lang="ru-RU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180527" y="1114316"/>
            <a:ext cx="7848872" cy="92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70000"/>
              </a:lnSpc>
            </a:pP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     1. Средства из бюджетов всех уровней</a:t>
            </a:r>
            <a:endParaRPr lang="ru-RU" sz="3200" b="1" dirty="0" smtClean="0">
              <a:solidFill>
                <a:schemeClr val="accent1">
                  <a:lumMod val="50000"/>
                </a:schemeClr>
              </a:solidFill>
              <a:latin typeface="Gabriola" pitchFamily="82" charset="0"/>
            </a:endParaRPr>
          </a:p>
          <a:p>
            <a:pPr algn="just"/>
            <a:endParaRPr lang="ru-RU" sz="3200" b="1" dirty="0">
              <a:solidFill>
                <a:schemeClr val="accent1">
                  <a:lumMod val="50000"/>
                </a:schemeClr>
              </a:solidFill>
              <a:latin typeface="Gabriola" pitchFamily="82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812360" y="1114312"/>
            <a:ext cx="17281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err="1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млн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 р.</a:t>
            </a:r>
            <a:endParaRPr lang="ru-RU" sz="2000" b="1" i="1" dirty="0">
              <a:solidFill>
                <a:schemeClr val="accent1">
                  <a:lumMod val="50000"/>
                </a:schemeClr>
              </a:solidFill>
              <a:latin typeface="Gabriola" pitchFamily="82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180527" y="3861052"/>
            <a:ext cx="7848872" cy="92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70000"/>
              </a:lnSpc>
            </a:pP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     2. Участие жителей</a:t>
            </a:r>
            <a:endParaRPr lang="ru-RU" sz="3200" b="1" dirty="0" smtClean="0">
              <a:solidFill>
                <a:schemeClr val="accent1">
                  <a:lumMod val="50000"/>
                </a:schemeClr>
              </a:solidFill>
              <a:latin typeface="Gabriola" pitchFamily="82" charset="0"/>
            </a:endParaRPr>
          </a:p>
          <a:p>
            <a:pPr algn="just"/>
            <a:endParaRPr lang="ru-RU" sz="3200" b="1" dirty="0">
              <a:solidFill>
                <a:schemeClr val="accent1">
                  <a:lumMod val="50000"/>
                </a:schemeClr>
              </a:solidFill>
              <a:latin typeface="Gabriola" pitchFamily="82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812360" y="3892985"/>
            <a:ext cx="17281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err="1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млн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 р.</a:t>
            </a:r>
            <a:endParaRPr lang="ru-RU" sz="2000" b="1" i="1" dirty="0">
              <a:solidFill>
                <a:schemeClr val="accent1">
                  <a:lumMod val="50000"/>
                </a:schemeClr>
              </a:solidFill>
              <a:latin typeface="Gabriola" pitchFamily="82" charset="0"/>
              <a:cs typeface="Times New Roman" pitchFamily="18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179513" y="4293096"/>
          <a:ext cx="8784976" cy="1284480"/>
        </p:xfrm>
        <a:graphic>
          <a:graphicData uri="http://schemas.openxmlformats.org/drawingml/2006/table">
            <a:tbl>
              <a:tblPr/>
              <a:tblGrid>
                <a:gridCol w="4718848"/>
                <a:gridCol w="4066128"/>
              </a:tblGrid>
              <a:tr h="6422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2017 год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2018 год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422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0,1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0,5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2627784" y="5640806"/>
            <a:ext cx="6840760" cy="81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60000"/>
              </a:lnSpc>
            </a:pPr>
            <a:r>
              <a:rPr lang="ru-RU" sz="2600" b="1" i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</a:rPr>
              <a:t>Кроме того, в 2018 году инициировано и проведено рейтинговое голосование  по отбору общественных пространств, предложенных непосредственно жителями.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4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одержимое 15"/>
          <p:cNvSpPr>
            <a:spLocks noGrp="1"/>
          </p:cNvSpPr>
          <p:nvPr>
            <p:ph sz="quarter" idx="2"/>
          </p:nvPr>
        </p:nvSpPr>
        <p:spPr>
          <a:xfrm>
            <a:off x="-180528" y="1268760"/>
            <a:ext cx="4608512" cy="5616624"/>
          </a:xfrm>
        </p:spPr>
        <p:txBody>
          <a:bodyPr/>
          <a:lstStyle/>
          <a:p>
            <a:pPr lvl="0" algn="ctr">
              <a:lnSpc>
                <a:spcPct val="90000"/>
              </a:lnSpc>
              <a:buNone/>
            </a:pPr>
            <a:r>
              <a:rPr lang="ru-RU" altLang="ru-RU" sz="4200" b="1" i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2017 год</a:t>
            </a:r>
          </a:p>
          <a:p>
            <a:pPr marL="0" lvl="0" indent="0" algn="ctr" eaLnBrk="0" fontAlgn="b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defRPr/>
            </a:pPr>
            <a:r>
              <a:rPr lang="ru-RU" altLang="ru-RU" sz="3300" b="1" i="1" dirty="0" smtClean="0">
                <a:solidFill>
                  <a:schemeClr val="accent6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74</a:t>
            </a:r>
            <a:r>
              <a:rPr lang="ru-RU" altLang="ru-RU" sz="3300" b="1" i="1" dirty="0" smtClean="0">
                <a:solidFill>
                  <a:schemeClr val="bg2">
                    <a:lumMod val="25000"/>
                  </a:schemeClr>
                </a:solidFill>
                <a:latin typeface="Gabriola" pitchFamily="82" charset="0"/>
                <a:cs typeface="Times New Roman" pitchFamily="18" charset="0"/>
              </a:rPr>
              <a:t> дворовых территории;</a:t>
            </a:r>
          </a:p>
          <a:p>
            <a:pPr marL="0" lvl="0" indent="0" algn="ctr" eaLnBrk="0" fontAlgn="b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altLang="ru-RU" sz="3300" b="1" i="1" dirty="0" smtClean="0">
                <a:solidFill>
                  <a:schemeClr val="accent6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6 </a:t>
            </a:r>
            <a:r>
              <a:rPr lang="ru-RU" altLang="ru-RU" sz="3300" b="1" i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общественных пространств:</a:t>
            </a:r>
          </a:p>
          <a:p>
            <a:pPr marL="0" lvl="0" indent="0" algn="ctr" eaLnBrk="0" fontAlgn="b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defRPr/>
            </a:pPr>
            <a:r>
              <a:rPr lang="ru-RU" altLang="ru-RU" sz="3300" b="1" i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2 сквера;</a:t>
            </a:r>
          </a:p>
          <a:p>
            <a:pPr marL="0" lvl="0" indent="0" algn="ctr" eaLnBrk="0" fontAlgn="b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defRPr/>
            </a:pPr>
            <a:r>
              <a:rPr lang="ru-RU" altLang="ru-RU" sz="3300" b="1" i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Парк;</a:t>
            </a:r>
          </a:p>
          <a:p>
            <a:pPr marL="0" lvl="0" indent="0" algn="ctr" eaLnBrk="0" fontAlgn="b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defRPr/>
            </a:pPr>
            <a:r>
              <a:rPr lang="ru-RU" altLang="ru-RU" sz="3300" b="1" i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Центральная площадь;</a:t>
            </a:r>
          </a:p>
          <a:p>
            <a:pPr marL="0" lvl="0" indent="0" algn="ctr" eaLnBrk="0" fontAlgn="b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defRPr/>
            </a:pPr>
            <a:r>
              <a:rPr lang="ru-RU" altLang="ru-RU" sz="3300" b="1" i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Сад На «Белом озере»;</a:t>
            </a:r>
          </a:p>
          <a:p>
            <a:pPr marL="0" lvl="0" indent="0" algn="ctr" eaLnBrk="0" fontAlgn="b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defRPr/>
            </a:pPr>
            <a:r>
              <a:rPr lang="ru-RU" altLang="ru-RU" sz="3300" b="1" i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Улица Красноармейская.</a:t>
            </a:r>
          </a:p>
          <a:p>
            <a:pPr>
              <a:lnSpc>
                <a:spcPct val="90000"/>
              </a:lnSpc>
              <a:buNone/>
            </a:pPr>
            <a:endParaRPr lang="ru-RU" sz="3300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4"/>
          </p:nvPr>
        </p:nvSpPr>
        <p:spPr>
          <a:xfrm>
            <a:off x="3960439" y="1268760"/>
            <a:ext cx="5436097" cy="5157193"/>
          </a:xfrm>
        </p:spPr>
        <p:txBody>
          <a:bodyPr>
            <a:noAutofit/>
          </a:bodyPr>
          <a:lstStyle/>
          <a:p>
            <a:pPr lvl="0" algn="ctr">
              <a:lnSpc>
                <a:spcPct val="90000"/>
              </a:lnSpc>
              <a:buNone/>
            </a:pPr>
            <a:r>
              <a:rPr lang="ru-RU" altLang="ru-RU" sz="4200" b="1" i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2018 год</a:t>
            </a:r>
          </a:p>
          <a:p>
            <a:pPr lvl="0" algn="ctr">
              <a:lnSpc>
                <a:spcPct val="90000"/>
              </a:lnSpc>
              <a:buFont typeface="Wingdings" pitchFamily="2" charset="2"/>
              <a:buChar char="ü"/>
            </a:pPr>
            <a:r>
              <a:rPr lang="ru-RU" altLang="ru-RU" sz="3300" b="1" i="1" dirty="0" smtClean="0">
                <a:solidFill>
                  <a:schemeClr val="accent6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38 </a:t>
            </a:r>
            <a:r>
              <a:rPr lang="ru-RU" altLang="ru-RU" sz="3300" b="1" i="1" dirty="0" smtClean="0">
                <a:solidFill>
                  <a:schemeClr val="bg2">
                    <a:lumMod val="25000"/>
                  </a:schemeClr>
                </a:solidFill>
                <a:latin typeface="Gabriola" pitchFamily="82" charset="0"/>
                <a:cs typeface="Times New Roman" pitchFamily="18" charset="0"/>
              </a:rPr>
              <a:t>дворовых территории;</a:t>
            </a:r>
          </a:p>
          <a:p>
            <a:pPr lvl="0" algn="ctr">
              <a:lnSpc>
                <a:spcPct val="90000"/>
              </a:lnSpc>
              <a:buNone/>
            </a:pPr>
            <a:r>
              <a:rPr lang="ru-RU" altLang="ru-RU" sz="3300" b="1" i="1" dirty="0" smtClean="0">
                <a:solidFill>
                  <a:schemeClr val="accent6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5 </a:t>
            </a:r>
            <a:r>
              <a:rPr lang="ru-RU" altLang="ru-RU" sz="3300" b="1" i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общественных пространств:</a:t>
            </a:r>
          </a:p>
          <a:p>
            <a:pPr lvl="0" algn="ctr">
              <a:lnSpc>
                <a:spcPct val="90000"/>
              </a:lnSpc>
              <a:buFont typeface="Wingdings" pitchFamily="2" charset="2"/>
              <a:buChar char="ü"/>
            </a:pPr>
            <a:r>
              <a:rPr lang="ru-RU" altLang="ru-RU" sz="3300" b="1" i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Нижняя терраса «Лагерного </a:t>
            </a:r>
          </a:p>
          <a:p>
            <a:pPr lvl="0" algn="ctr">
              <a:lnSpc>
                <a:spcPct val="90000"/>
              </a:lnSpc>
              <a:buNone/>
            </a:pPr>
            <a:r>
              <a:rPr lang="ru-RU" altLang="ru-RU" sz="3300" b="1" i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сада»;</a:t>
            </a:r>
          </a:p>
          <a:p>
            <a:pPr lvl="0" algn="ctr">
              <a:lnSpc>
                <a:spcPct val="90000"/>
              </a:lnSpc>
              <a:buFont typeface="Wingdings" pitchFamily="2" charset="2"/>
              <a:buChar char="ü"/>
            </a:pPr>
            <a:r>
              <a:rPr lang="ru-RU" altLang="ru-RU" sz="3300" b="1" i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Бульвар пр. Кирова;</a:t>
            </a:r>
          </a:p>
          <a:p>
            <a:pPr lvl="0" algn="ctr">
              <a:lnSpc>
                <a:spcPct val="90000"/>
              </a:lnSpc>
              <a:buFont typeface="Wingdings" pitchFamily="2" charset="2"/>
              <a:buChar char="ü"/>
            </a:pPr>
            <a:r>
              <a:rPr lang="ru-RU" altLang="ru-RU" sz="3300" b="1" i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Пешеходная зона </a:t>
            </a:r>
          </a:p>
          <a:p>
            <a:pPr lvl="0" algn="ctr">
              <a:lnSpc>
                <a:spcPct val="90000"/>
              </a:lnSpc>
              <a:buNone/>
            </a:pPr>
            <a:r>
              <a:rPr lang="ru-RU" altLang="ru-RU" sz="3300" b="1" i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пл. </a:t>
            </a:r>
            <a:r>
              <a:rPr lang="ru-RU" altLang="ru-RU" sz="3300" b="1" i="1" dirty="0" err="1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Новособорной</a:t>
            </a:r>
            <a:r>
              <a:rPr lang="ru-RU" altLang="ru-RU" sz="3300" b="1" i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;</a:t>
            </a:r>
          </a:p>
          <a:p>
            <a:pPr lvl="0" algn="ctr">
              <a:lnSpc>
                <a:spcPct val="90000"/>
              </a:lnSpc>
              <a:buFont typeface="Wingdings" pitchFamily="2" charset="2"/>
              <a:buChar char="ü"/>
            </a:pPr>
            <a:r>
              <a:rPr lang="ru-RU" altLang="ru-RU" sz="3300" b="1" i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Рекреационный парк «Михайловская роща»;</a:t>
            </a:r>
          </a:p>
          <a:p>
            <a:pPr lvl="0" algn="ctr">
              <a:lnSpc>
                <a:spcPct val="90000"/>
              </a:lnSpc>
              <a:buFont typeface="Wingdings" pitchFamily="2" charset="2"/>
              <a:buChar char="ü"/>
            </a:pPr>
            <a:r>
              <a:rPr lang="ru-RU" altLang="ru-RU" sz="3300" b="1" i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Территория детского городка.</a:t>
            </a:r>
          </a:p>
          <a:p>
            <a:pPr>
              <a:lnSpc>
                <a:spcPct val="90000"/>
              </a:lnSpc>
              <a:buNone/>
            </a:pPr>
            <a:endParaRPr lang="ru-RU" sz="33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B9584F-76A4-448E-9186-545F6AC43587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0" y="195840"/>
            <a:ext cx="9252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60000"/>
              </a:lnSpc>
            </a:pPr>
            <a:r>
              <a:rPr lang="ru-RU" sz="4000" b="1" i="1" dirty="0" smtClean="0">
                <a:solidFill>
                  <a:srgbClr val="4836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Результаты реализации федерального проекта «Формирование комфортной городской среды» </a:t>
            </a:r>
          </a:p>
          <a:p>
            <a:pPr algn="ctr">
              <a:lnSpc>
                <a:spcPct val="60000"/>
              </a:lnSpc>
            </a:pPr>
            <a:r>
              <a:rPr lang="ru-RU" sz="4000" b="1" i="1" dirty="0" smtClean="0">
                <a:solidFill>
                  <a:srgbClr val="4836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в муниципальном образовании «Город Томск»</a:t>
            </a:r>
            <a:endParaRPr lang="ru-RU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/>
      <p:bldP spid="18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-99392"/>
            <a:ext cx="9144000" cy="1224136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smtClean="0">
                <a:ln>
                  <a:noFill/>
                </a:ln>
                <a:solidFill>
                  <a:srgbClr val="4836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abriola" pitchFamily="82" charset="0"/>
                <a:ea typeface="+mj-ea"/>
                <a:cs typeface="Times New Roman" pitchFamily="18" charset="0"/>
              </a:rPr>
              <a:t>Объем муниципального долга муниципального образования «Город Томск» в 2014-2018 гг. и расходы на его обслуживание</a:t>
            </a: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rgbClr val="48362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abriola" pitchFamily="82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0" y="980728"/>
          <a:ext cx="558011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6" name="Группа 5"/>
          <p:cNvGrpSpPr/>
          <p:nvPr/>
        </p:nvGrpSpPr>
        <p:grpSpPr>
          <a:xfrm>
            <a:off x="105834" y="5445228"/>
            <a:ext cx="7198941" cy="836913"/>
            <a:chOff x="683568" y="5805264"/>
            <a:chExt cx="7198941" cy="836913"/>
          </a:xfrm>
          <a:noFill/>
        </p:grpSpPr>
        <p:sp>
          <p:nvSpPr>
            <p:cNvPr id="7" name="Прямоугольник 6"/>
            <p:cNvSpPr/>
            <p:nvPr/>
          </p:nvSpPr>
          <p:spPr>
            <a:xfrm>
              <a:off x="1693353" y="6237312"/>
              <a:ext cx="6189156" cy="40486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sz="1400" dirty="0" smtClean="0">
                  <a:solidFill>
                    <a:schemeClr val="tx1"/>
                  </a:solidFill>
                  <a:latin typeface="+mj-lt"/>
                </a:rPr>
                <a:t>       </a:t>
              </a:r>
              <a:r>
                <a:rPr lang="ru-RU" sz="1400" b="1" i="1" dirty="0" smtClean="0">
                  <a:solidFill>
                    <a:schemeClr val="tx1"/>
                  </a:solidFill>
                  <a:latin typeface="+mj-lt"/>
                </a:rPr>
                <a:t>- расходы на обслуживание </a:t>
              </a:r>
            </a:p>
            <a:p>
              <a:r>
                <a:rPr lang="ru-RU" sz="1400" b="1" i="1" dirty="0" smtClean="0">
                  <a:solidFill>
                    <a:schemeClr val="tx1"/>
                  </a:solidFill>
                  <a:latin typeface="+mj-lt"/>
                </a:rPr>
                <a:t>            муниципального долга</a:t>
              </a:r>
              <a:endParaRPr lang="ru-RU" sz="1400" b="1" i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683568" y="5805264"/>
              <a:ext cx="6482393" cy="55098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sz="1400" b="1" i="1" dirty="0" smtClean="0">
                  <a:solidFill>
                    <a:schemeClr val="tx1"/>
                  </a:solidFill>
                  <a:latin typeface="+mj-lt"/>
                </a:rPr>
                <a:t>       - объем муниципального долга</a:t>
              </a:r>
              <a:endParaRPr lang="ru-RU" sz="1400" b="1" i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829257" y="5923503"/>
              <a:ext cx="293076" cy="293078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1835465" y="6165304"/>
              <a:ext cx="289936" cy="304798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 b="1" dirty="0">
                <a:solidFill>
                  <a:schemeClr val="tx1"/>
                </a:solidFill>
                <a:latin typeface="+mj-lt"/>
              </a:endParaRPr>
            </a:p>
          </p:txBody>
        </p:sp>
      </p:grpSp>
      <p:graphicFrame>
        <p:nvGraphicFramePr>
          <p:cNvPr id="11" name="Диаграмма 10"/>
          <p:cNvGraphicFramePr/>
          <p:nvPr/>
        </p:nvGraphicFramePr>
        <p:xfrm>
          <a:off x="5508105" y="836712"/>
          <a:ext cx="3635896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/>
          <p:cNvGraphicFramePr/>
          <p:nvPr/>
        </p:nvGraphicFramePr>
        <p:xfrm>
          <a:off x="5652120" y="3933057"/>
          <a:ext cx="3491880" cy="2924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140C3-D190-440A-B019-9762B373B537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B9584F-76A4-448E-9186-545F6AC43587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-36512" y="-171398"/>
            <a:ext cx="92890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4836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Оптимизация расходов бюджета муниципального образования «Город Томск»</a:t>
            </a:r>
            <a:endParaRPr lang="ru-RU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7504" y="836712"/>
            <a:ext cx="17281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err="1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млн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 р.</a:t>
            </a:r>
            <a:endParaRPr lang="ru-RU" sz="2000" b="1" i="1" dirty="0">
              <a:solidFill>
                <a:schemeClr val="accent1">
                  <a:lumMod val="50000"/>
                </a:schemeClr>
              </a:solidFill>
              <a:latin typeface="Gabriola" pitchFamily="82" charset="0"/>
              <a:cs typeface="Times New Roman" pitchFamily="18" charset="0"/>
            </a:endParaRPr>
          </a:p>
        </p:txBody>
      </p:sp>
      <p:graphicFrame>
        <p:nvGraphicFramePr>
          <p:cNvPr id="12" name="Диаграмма 11"/>
          <p:cNvGraphicFramePr/>
          <p:nvPr/>
        </p:nvGraphicFramePr>
        <p:xfrm>
          <a:off x="-396552" y="908720"/>
          <a:ext cx="10729192" cy="594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179513" y="478952"/>
            <a:ext cx="8784976" cy="285752"/>
          </a:xfrm>
        </p:spPr>
        <p:txBody>
          <a:bodyPr>
            <a:noAutofit/>
          </a:bodyPr>
          <a:lstStyle/>
          <a:p>
            <a:pPr algn="ctr">
              <a:lnSpc>
                <a:spcPct val="60000"/>
              </a:lnSpc>
              <a:defRPr/>
            </a:pPr>
            <a:r>
              <a:rPr lang="ru-RU" sz="4000" i="1" dirty="0" smtClean="0">
                <a:solidFill>
                  <a:srgbClr val="48362C"/>
                </a:solidFill>
                <a:latin typeface="Gabriola" pitchFamily="82" charset="0"/>
              </a:rPr>
              <a:t>Основные  проблемы, стоящие перед муниципальным образованием «Город Томск»: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140C3-D190-440A-B019-9762B373B537}" type="slidenum">
              <a:rPr lang="ru-RU" smtClean="0"/>
              <a:pPr/>
              <a:t>14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0" y="2275272"/>
          <a:ext cx="9144000" cy="3767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9992"/>
                <a:gridCol w="4644008"/>
              </a:tblGrid>
              <a:tr h="8978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5600" b="1" i="1" u="none" strike="noStrike" kern="1200" cap="none" spc="0" normalizeH="0" noProof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1750" dist="25400" dir="5400000" algn="tl" rotWithShape="0">
                            <a:srgbClr val="000000">
                              <a:alpha val="25000"/>
                            </a:srgbClr>
                          </a:outerShdw>
                        </a:effectLst>
                        <a:uLnTx/>
                        <a:uFillTx/>
                        <a:latin typeface="Gabriola" pitchFamily="82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60000"/>
                        </a:lnSpc>
                      </a:pPr>
                      <a:endParaRPr lang="ru-RU" sz="5600" b="1" i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5600" b="1" i="1" u="none" strike="noStrike" kern="1200" cap="none" spc="0" normalizeH="0" noProof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1750" dist="25400" dir="5400000" algn="tl" rotWithShape="0">
                            <a:srgbClr val="000000">
                              <a:alpha val="25000"/>
                            </a:srgbClr>
                          </a:outerShdw>
                        </a:effectLst>
                        <a:uLnTx/>
                        <a:uFillTx/>
                        <a:latin typeface="Gabriola" pitchFamily="8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5600" b="1" i="1" kern="1200" noProof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1750" dist="25400" dir="5400000" algn="tl" rotWithShape="0">
                            <a:srgbClr val="000000">
                              <a:alpha val="25000"/>
                            </a:srgbClr>
                          </a:outerShdw>
                        </a:effectLst>
                        <a:latin typeface="Gabriola" pitchFamily="82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60000"/>
                        </a:lnSpc>
                      </a:pPr>
                      <a:endParaRPr lang="ru-RU" sz="5600" b="1" i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116630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5600" b="1" i="1" u="none" strike="noStrike" kern="1200" cap="none" spc="0" normalizeH="0" noProof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1750" dist="25400" dir="5400000" algn="tl" rotWithShape="0">
                            <a:srgbClr val="000000">
                              <a:alpha val="25000"/>
                            </a:srgbClr>
                          </a:outerShdw>
                        </a:effectLst>
                        <a:uLnTx/>
                        <a:uFillTx/>
                        <a:latin typeface="Gabriola" pitchFamily="8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kumimoji="0" lang="ru-RU" sz="5600" b="1" i="1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1750" dist="25400" dir="5400000" algn="tl" rotWithShape="0">
                              <a:srgbClr val="000000">
                                <a:alpha val="25000"/>
                              </a:srgbClr>
                            </a:outerShdw>
                          </a:effectLst>
                          <a:uLnTx/>
                          <a:uFillTx/>
                          <a:latin typeface="Gabriola" pitchFamily="82" charset="0"/>
                          <a:ea typeface="+mn-ea"/>
                          <a:cs typeface="+mn-cs"/>
                        </a:rPr>
                        <a:t>Отсутствие собственных источников доходов.</a:t>
                      </a:r>
                    </a:p>
                    <a:p>
                      <a:pPr algn="ctr">
                        <a:lnSpc>
                          <a:spcPct val="60000"/>
                        </a:lnSpc>
                      </a:pPr>
                      <a:endParaRPr lang="ru-RU" sz="5600" b="1" i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4500" b="0" i="0" u="none" strike="noStrike" kern="1200" cap="none" spc="0" normalizeH="0" noProof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1750" dist="25400" dir="5400000" algn="tl" rotWithShape="0">
                            <a:srgbClr val="000000">
                              <a:alpha val="25000"/>
                            </a:srgbClr>
                          </a:outerShdw>
                        </a:effectLst>
                        <a:uLnTx/>
                        <a:uFillTx/>
                        <a:latin typeface="Gabriola" pitchFamily="82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-108520" y="1556792"/>
            <a:ext cx="4572000" cy="219175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lnSpc>
                <a:spcPct val="60000"/>
              </a:lnSpc>
              <a:defRPr/>
            </a:pPr>
            <a:endParaRPr lang="ru-RU" sz="5600" b="1" i="1" dirty="0" smtClean="0">
              <a:solidFill>
                <a:schemeClr val="accent1">
                  <a:lumMod val="50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abriola" pitchFamily="82" charset="0"/>
            </a:endParaRPr>
          </a:p>
          <a:p>
            <a:pPr marL="0" lvl="7" algn="ctr">
              <a:lnSpc>
                <a:spcPct val="60000"/>
              </a:lnSpc>
              <a:buFont typeface="Wingdings" pitchFamily="2" charset="2"/>
              <a:buChar char="ü"/>
              <a:defRPr/>
            </a:pPr>
            <a:r>
              <a:rPr lang="ru-RU" sz="56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abriola" pitchFamily="82" charset="0"/>
              </a:rPr>
              <a:t>Увеличение муниципального долга;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602644" y="2001497"/>
            <a:ext cx="4541356" cy="164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60000"/>
              </a:lnSpc>
              <a:buFont typeface="Wingdings" pitchFamily="2" charset="2"/>
              <a:buChar char="ü"/>
              <a:defRPr/>
            </a:pPr>
            <a:r>
              <a:rPr lang="ru-RU" sz="56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abriola" pitchFamily="82" charset="0"/>
              </a:rPr>
              <a:t>Рост переданных полномочий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abriola" pitchFamily="82" charset="0"/>
              </a:rPr>
              <a:t>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9"/>
          <p:cNvSpPr txBox="1">
            <a:spLocks/>
          </p:cNvSpPr>
          <p:nvPr/>
        </p:nvSpPr>
        <p:spPr bwMode="auto">
          <a:xfrm>
            <a:off x="0" y="0"/>
            <a:ext cx="9036496" cy="8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ts val="25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4000" b="1" i="1" dirty="0" smtClean="0">
                <a:solidFill>
                  <a:srgbClr val="4836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+mj-ea"/>
                <a:cs typeface="+mj-cs"/>
              </a:rPr>
              <a:t>Рост переданных полномочий</a:t>
            </a:r>
          </a:p>
        </p:txBody>
      </p:sp>
      <p:graphicFrame>
        <p:nvGraphicFramePr>
          <p:cNvPr id="21" name="Диаграмма 20"/>
          <p:cNvGraphicFramePr/>
          <p:nvPr/>
        </p:nvGraphicFramePr>
        <p:xfrm>
          <a:off x="107504" y="692696"/>
          <a:ext cx="885698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" name="Заголовок 9"/>
          <p:cNvSpPr txBox="1">
            <a:spLocks/>
          </p:cNvSpPr>
          <p:nvPr/>
        </p:nvSpPr>
        <p:spPr bwMode="auto">
          <a:xfrm>
            <a:off x="1547665" y="5184576"/>
            <a:ext cx="7569224" cy="119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just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dirty="0" smtClean="0">
                <a:latin typeface="Gabriola" pitchFamily="82" charset="0"/>
              </a:rPr>
              <a:t>	Муниципальным образованием «Город Томск» подготовлена соответствующая законодательная инициатива, предусматривающая предоставление права органам местного самоуправления возможности отказа от исполнения переданных им отдельных полномочий, в случае недостаточного финансового обеспечения в порядке, утвержденном субъектом РФ. </a:t>
            </a:r>
          </a:p>
          <a:p>
            <a:pPr lvl="0" algn="just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ru-RU" sz="2000" b="1" dirty="0" smtClean="0">
              <a:solidFill>
                <a:srgbClr val="48362C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abriola" pitchFamily="82" charset="0"/>
              <a:ea typeface="+mj-ea"/>
              <a:cs typeface="+mj-cs"/>
            </a:endParaRPr>
          </a:p>
        </p:txBody>
      </p:sp>
      <p:sp>
        <p:nvSpPr>
          <p:cNvPr id="24" name="Номер слайда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140C3-D190-440A-B019-9762B373B537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179513" y="478952"/>
            <a:ext cx="8784976" cy="285752"/>
          </a:xfrm>
        </p:spPr>
        <p:txBody>
          <a:bodyPr>
            <a:noAutofit/>
          </a:bodyPr>
          <a:lstStyle/>
          <a:p>
            <a:pPr algn="ctr" hangingPunct="0">
              <a:lnSpc>
                <a:spcPct val="60000"/>
              </a:lnSpc>
            </a:pPr>
            <a:r>
              <a:rPr lang="ru-RU" sz="3400" i="1" dirty="0" smtClean="0">
                <a:solidFill>
                  <a:srgbClr val="48362C"/>
                </a:solidFill>
                <a:latin typeface="Gabriola" pitchFamily="82" charset="0"/>
              </a:rPr>
              <a:t>Законодательная инициатива по внесению изменений в главу 31 части второй Налогового кодекса Российской Федерации, предусматривающих: </a:t>
            </a:r>
            <a:endParaRPr lang="ru-RU" sz="3400" i="1" dirty="0">
              <a:solidFill>
                <a:srgbClr val="48362C"/>
              </a:solidFill>
              <a:latin typeface="Gabriola" pitchFamily="82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140C3-D190-440A-B019-9762B373B537}" type="slidenum">
              <a:rPr lang="ru-RU" smtClean="0"/>
              <a:pPr/>
              <a:t>16</a:t>
            </a:fld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0" y="3502884"/>
          <a:ext cx="9144000" cy="1872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9992"/>
                <a:gridCol w="4644008"/>
              </a:tblGrid>
              <a:tr h="18722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endParaRPr lang="ru-RU" sz="3600" dirty="0">
                        <a:solidFill>
                          <a:srgbClr val="48362C"/>
                        </a:solidFill>
                        <a:latin typeface="Gabriola" pitchFamily="82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60000"/>
                        </a:lnSpc>
                      </a:pPr>
                      <a:endParaRPr lang="ru-RU" sz="3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Gabriola" pitchFamily="82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Содержимое 14"/>
          <p:cNvGraphicFramePr>
            <a:graphicFrameLocks noGrp="1"/>
          </p:cNvGraphicFramePr>
          <p:nvPr>
            <p:ph idx="1"/>
          </p:nvPr>
        </p:nvGraphicFramePr>
        <p:xfrm>
          <a:off x="323529" y="1268760"/>
          <a:ext cx="8520694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0"/>
            <a:ext cx="9144000" cy="7245424"/>
          </a:xfrm>
        </p:spPr>
        <p:txBody>
          <a:bodyPr>
            <a:noAutofit/>
          </a:bodyPr>
          <a:lstStyle/>
          <a:p>
            <a:pPr algn="ctr">
              <a:lnSpc>
                <a:spcPct val="60000"/>
              </a:lnSpc>
              <a:buNone/>
            </a:pPr>
            <a:r>
              <a:rPr lang="ru-RU" sz="3600" b="1" dirty="0" smtClean="0">
                <a:solidFill>
                  <a:srgbClr val="48362C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abriola" pitchFamily="82" charset="0"/>
                <a:ea typeface="+mj-ea"/>
                <a:cs typeface="+mj-cs"/>
              </a:rPr>
              <a:t>РЕКОМЕНДОВАТЬ   </a:t>
            </a:r>
          </a:p>
          <a:p>
            <a:pPr algn="ctr">
              <a:lnSpc>
                <a:spcPct val="60000"/>
              </a:lnSpc>
              <a:buNone/>
            </a:pPr>
            <a:r>
              <a:rPr lang="ru-RU" sz="3600" b="1" i="1" dirty="0" smtClean="0">
                <a:solidFill>
                  <a:srgbClr val="48362C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abriola" pitchFamily="82" charset="0"/>
                <a:ea typeface="+mj-ea"/>
                <a:cs typeface="+mj-cs"/>
              </a:rPr>
              <a:t>Обращение в Конгресс муниципальных образований и в Правительство Российской Федерации о рассмотрении следующих вопросов:</a:t>
            </a:r>
            <a:endParaRPr lang="ru-RU" sz="3600" b="1" dirty="0" smtClean="0">
              <a:solidFill>
                <a:srgbClr val="48362C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abriola" pitchFamily="82" charset="0"/>
              <a:ea typeface="+mj-ea"/>
              <a:cs typeface="+mj-cs"/>
            </a:endParaRPr>
          </a:p>
          <a:p>
            <a:pPr>
              <a:lnSpc>
                <a:spcPct val="70000"/>
              </a:lnSpc>
              <a:buFont typeface="Wingdings" pitchFamily="2" charset="2"/>
              <a:buChar char="ü"/>
            </a:pPr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abriola" pitchFamily="82" charset="0"/>
                <a:ea typeface="+mj-ea"/>
                <a:cs typeface="+mj-cs"/>
              </a:rPr>
              <a:t>Передача в местные бюджеты субъектами РФ от 50% до 100% доходов от налога, взимаемого в связи с применением упрощенной системы налогообложения;</a:t>
            </a:r>
          </a:p>
          <a:p>
            <a:pPr>
              <a:lnSpc>
                <a:spcPct val="70000"/>
              </a:lnSpc>
              <a:buNone/>
            </a:pPr>
            <a:endParaRPr lang="ru-RU" sz="3200" b="1" dirty="0" smtClean="0">
              <a:solidFill>
                <a:schemeClr val="bg2">
                  <a:lumMod val="2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abriola" pitchFamily="82" charset="0"/>
              <a:ea typeface="+mj-ea"/>
              <a:cs typeface="+mj-cs"/>
            </a:endParaRPr>
          </a:p>
          <a:p>
            <a:pPr>
              <a:lnSpc>
                <a:spcPct val="70000"/>
              </a:lnSpc>
              <a:buFont typeface="Wingdings" pitchFamily="2" charset="2"/>
              <a:buChar char="ü"/>
            </a:pPr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abriola" pitchFamily="82" charset="0"/>
                <a:ea typeface="+mj-ea"/>
                <a:cs typeface="+mj-cs"/>
              </a:rPr>
              <a:t> Установление обязанности передачи субъектами Российской Федерации в местные бюджеты транспортного налога в размере не менее 50%;</a:t>
            </a:r>
          </a:p>
          <a:p>
            <a:pPr>
              <a:lnSpc>
                <a:spcPct val="70000"/>
              </a:lnSpc>
              <a:buFont typeface="Wingdings" pitchFamily="2" charset="2"/>
              <a:buChar char="ü"/>
            </a:pPr>
            <a:endParaRPr lang="ru-RU" sz="3200" b="1" dirty="0" smtClean="0">
              <a:solidFill>
                <a:schemeClr val="bg2">
                  <a:lumMod val="2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abriola" pitchFamily="82" charset="0"/>
              <a:ea typeface="+mj-ea"/>
              <a:cs typeface="+mj-cs"/>
            </a:endParaRPr>
          </a:p>
          <a:p>
            <a:pPr>
              <a:lnSpc>
                <a:spcPct val="70000"/>
              </a:lnSpc>
              <a:buFont typeface="Wingdings" pitchFamily="2" charset="2"/>
              <a:buChar char="ü"/>
            </a:pPr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abriola" pitchFamily="82" charset="0"/>
                <a:ea typeface="+mj-ea"/>
                <a:cs typeface="+mj-cs"/>
              </a:rPr>
              <a:t> Установление бессрочного периода действия единого налога на вмененный доход;</a:t>
            </a:r>
          </a:p>
          <a:p>
            <a:pPr>
              <a:lnSpc>
                <a:spcPct val="70000"/>
              </a:lnSpc>
              <a:buNone/>
            </a:pPr>
            <a:endParaRPr lang="ru-RU" sz="3200" b="1" dirty="0" smtClean="0">
              <a:solidFill>
                <a:schemeClr val="bg2">
                  <a:lumMod val="2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abriola" pitchFamily="82" charset="0"/>
              <a:ea typeface="+mj-ea"/>
              <a:cs typeface="+mj-cs"/>
            </a:endParaRPr>
          </a:p>
          <a:p>
            <a:pPr>
              <a:lnSpc>
                <a:spcPct val="70000"/>
              </a:lnSpc>
              <a:buFont typeface="Wingdings" pitchFamily="2" charset="2"/>
              <a:buChar char="ü"/>
            </a:pPr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abriola" pitchFamily="82" charset="0"/>
                <a:ea typeface="+mj-ea"/>
                <a:cs typeface="+mj-cs"/>
              </a:rPr>
              <a:t> Увеличение для городских округов, в границах которых 			расположены исторические поселения, норматива 			    отчислений  субъектами РФ от налога на 				          доходы физических лиц до 30%.</a:t>
            </a:r>
          </a:p>
          <a:p>
            <a:pPr>
              <a:buNone/>
            </a:pPr>
            <a:endParaRPr lang="ru-RU" sz="36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140C3-D190-440A-B019-9762B373B537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16632"/>
            <a:ext cx="9144000" cy="6741368"/>
          </a:xfrm>
        </p:spPr>
        <p:txBody>
          <a:bodyPr>
            <a:noAutofit/>
          </a:bodyPr>
          <a:lstStyle/>
          <a:p>
            <a:pPr algn="ctr">
              <a:lnSpc>
                <a:spcPct val="60000"/>
              </a:lnSpc>
              <a:buNone/>
            </a:pPr>
            <a:r>
              <a:rPr lang="ru-RU" sz="3600" b="1" dirty="0" smtClean="0">
                <a:solidFill>
                  <a:srgbClr val="48362C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abriola" pitchFamily="82" charset="0"/>
                <a:ea typeface="+mj-ea"/>
                <a:cs typeface="+mj-cs"/>
              </a:rPr>
              <a:t>   </a:t>
            </a:r>
            <a:r>
              <a:rPr lang="ru-RU" sz="3600" b="1" i="1" dirty="0" smtClean="0">
                <a:solidFill>
                  <a:srgbClr val="48362C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abriola" pitchFamily="82" charset="0"/>
                <a:ea typeface="+mj-ea"/>
                <a:cs typeface="+mj-cs"/>
              </a:rPr>
              <a:t>Необходимые изменения в законодательство РФ об оценочной деятельности:</a:t>
            </a:r>
          </a:p>
          <a:p>
            <a:pPr hangingPunct="0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</a:rPr>
              <a:t>Пересмотр методики государственной кадастровой оценки с учетом её приближения к методике рыночной оценки;</a:t>
            </a:r>
          </a:p>
          <a:p>
            <a:pPr hangingPunct="0">
              <a:lnSpc>
                <a:spcPct val="80000"/>
              </a:lnSpc>
              <a:buNone/>
            </a:pPr>
            <a:endParaRPr lang="ru-RU" sz="2800" b="1" dirty="0" smtClean="0">
              <a:solidFill>
                <a:schemeClr val="accent1">
                  <a:lumMod val="50000"/>
                </a:schemeClr>
              </a:solidFill>
              <a:latin typeface="Gabriola" pitchFamily="82" charset="0"/>
            </a:endParaRPr>
          </a:p>
          <a:p>
            <a:pPr hangingPunct="0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</a:rPr>
              <a:t>Установить обязательное предоставление на рассмотрение комиссии по рассмотрению споров о результатах определения кадастровой стоимости экспертного заключения отчета об определении рыночной стоимости объекта недвижимости, подготовленное экспертом </a:t>
            </a:r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</a:rPr>
              <a:t>саморегулируемой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</a:rPr>
              <a:t> организации оценщиков, отличной от </a:t>
            </a:r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</a:rPr>
              <a:t>саморегулируемой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</a:rPr>
              <a:t> организации оценщиков, членом которой является оценщик, составивший отчет;</a:t>
            </a:r>
          </a:p>
          <a:p>
            <a:pPr hangingPunct="0">
              <a:lnSpc>
                <a:spcPct val="80000"/>
              </a:lnSpc>
              <a:buNone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</a:rPr>
              <a:t> </a:t>
            </a:r>
          </a:p>
          <a:p>
            <a:pPr hangingPunct="0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</a:rPr>
              <a:t>Установить предел отклонения рыночной стоимости от кадастровой в размере до 30% для принятия комиссией по рассмотрению споров о результатах определения кадастровой стоимости положительного          		решения.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140C3-D190-440A-B019-9762B373B537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220486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8000" dirty="0" smtClean="0">
                <a:solidFill>
                  <a:srgbClr val="48362C"/>
                </a:solidFill>
                <a:latin typeface="Gabriola" pitchFamily="82" charset="0"/>
              </a:rPr>
              <a:t>Благодарю за внимание!</a:t>
            </a: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140C3-D190-440A-B019-9762B373B537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179513" y="478952"/>
            <a:ext cx="8784976" cy="285752"/>
          </a:xfrm>
        </p:spPr>
        <p:txBody>
          <a:bodyPr>
            <a:noAutofit/>
          </a:bodyPr>
          <a:lstStyle/>
          <a:p>
            <a:pPr algn="ctr">
              <a:lnSpc>
                <a:spcPct val="60000"/>
              </a:lnSpc>
              <a:defRPr/>
            </a:pPr>
            <a:r>
              <a:rPr lang="ru-RU" sz="4000" i="1" dirty="0" smtClean="0">
                <a:solidFill>
                  <a:srgbClr val="48362C"/>
                </a:solidFill>
                <a:latin typeface="Gabriola" pitchFamily="82" charset="0"/>
              </a:rPr>
              <a:t>Основные задачи, стоящие перед муниципальным образованием «Город Томск»: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140C3-D190-440A-B019-9762B373B537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3717032"/>
            <a:ext cx="4248472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60000"/>
              </a:lnSpc>
              <a:buFont typeface="Wingdings" pitchFamily="2" charset="2"/>
              <a:buChar char="ü"/>
              <a:defRPr/>
            </a:pPr>
            <a:r>
              <a:rPr lang="ru-RU" sz="4500" b="1" i="1" dirty="0" smtClean="0">
                <a:solidFill>
                  <a:srgbClr val="2DA2BF">
                    <a:lumMod val="50000"/>
                  </a:srgb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abriola" pitchFamily="82" charset="0"/>
              </a:rPr>
              <a:t>Эффективное расходование бюджетных средств;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427984" y="3717032"/>
            <a:ext cx="4572000" cy="177933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lnSpc>
                <a:spcPct val="60000"/>
              </a:lnSpc>
              <a:buFont typeface="Wingdings" pitchFamily="2" charset="2"/>
              <a:buChar char="ü"/>
              <a:defRPr/>
            </a:pPr>
            <a:r>
              <a:rPr lang="ru-RU" sz="4500" b="1" i="1" dirty="0" smtClean="0">
                <a:solidFill>
                  <a:srgbClr val="2DA2BF">
                    <a:lumMod val="50000"/>
                  </a:srgb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abriola" pitchFamily="82" charset="0"/>
              </a:rPr>
              <a:t>Определение приоритетов расходования бюджетных средств.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427984" y="1844824"/>
            <a:ext cx="455012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60000"/>
              </a:lnSpc>
              <a:buFont typeface="Wingdings" pitchFamily="2" charset="2"/>
              <a:buChar char="ü"/>
              <a:defRPr/>
            </a:pPr>
            <a:r>
              <a:rPr lang="ru-RU" sz="4500" b="1" i="1" dirty="0" smtClean="0">
                <a:solidFill>
                  <a:srgbClr val="2DA2BF">
                    <a:lumMod val="50000"/>
                  </a:srgb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abriola" pitchFamily="82" charset="0"/>
              </a:rPr>
              <a:t>Сбалансированность бюджета;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79512" y="1772816"/>
            <a:ext cx="43924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60000"/>
              </a:lnSpc>
              <a:buFont typeface="Wingdings" pitchFamily="2" charset="2"/>
              <a:buChar char="ü"/>
              <a:defRPr/>
            </a:pPr>
            <a:r>
              <a:rPr lang="ru-RU" sz="4500" b="1" i="1" dirty="0" smtClean="0">
                <a:solidFill>
                  <a:srgbClr val="2DA2BF">
                    <a:lumMod val="50000"/>
                  </a:srgb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abriola" pitchFamily="82" charset="0"/>
              </a:rPr>
              <a:t>Обеспечение роста доходов бюджета;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179513" y="334936"/>
            <a:ext cx="8784976" cy="285752"/>
          </a:xfrm>
        </p:spPr>
        <p:txBody>
          <a:bodyPr>
            <a:noAutofit/>
          </a:bodyPr>
          <a:lstStyle/>
          <a:p>
            <a:pPr algn="ctr">
              <a:lnSpc>
                <a:spcPct val="60000"/>
              </a:lnSpc>
              <a:defRPr/>
            </a:pPr>
            <a:r>
              <a:rPr lang="ru-RU" sz="4400" i="1" dirty="0" smtClean="0">
                <a:solidFill>
                  <a:srgbClr val="48362C"/>
                </a:solidFill>
                <a:latin typeface="Gabriola" pitchFamily="82" charset="0"/>
              </a:rPr>
              <a:t>Принятые меры для обеспечения роста доходов: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140C3-D190-440A-B019-9762B373B537}" type="slidenum">
              <a:rPr lang="ru-RU" smtClean="0"/>
              <a:pPr/>
              <a:t>3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51517" y="2204864"/>
          <a:ext cx="8784981" cy="1280416"/>
        </p:xfrm>
        <a:graphic>
          <a:graphicData uri="http://schemas.openxmlformats.org/drawingml/2006/table">
            <a:tbl>
              <a:tblPr/>
              <a:tblGrid>
                <a:gridCol w="1224139"/>
                <a:gridCol w="1224136"/>
                <a:gridCol w="1224136"/>
                <a:gridCol w="1224136"/>
                <a:gridCol w="1224136"/>
                <a:gridCol w="1224136"/>
                <a:gridCol w="1440162"/>
              </a:tblGrid>
              <a:tr h="60160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2013 год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2014 год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ea typeface="+mn-ea"/>
                          <a:cs typeface="Times New Roman" pitchFamily="18" charset="0"/>
                        </a:rPr>
                        <a:t>2015 год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ea typeface="+mn-ea"/>
                          <a:cs typeface="Times New Roman" pitchFamily="18" charset="0"/>
                        </a:rPr>
                        <a:t>2016 год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ea typeface="+mn-ea"/>
                          <a:cs typeface="Times New Roman" pitchFamily="18" charset="0"/>
                        </a:rPr>
                        <a:t>2017 год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ea typeface="+mn-ea"/>
                          <a:cs typeface="Times New Roman" pitchFamily="18" charset="0"/>
                        </a:rPr>
                        <a:t>2018 год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ea typeface="+mn-ea"/>
                          <a:cs typeface="Times New Roman" pitchFamily="18" charset="0"/>
                        </a:rPr>
                        <a:t>Рост 2018/2013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160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28,9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89,6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64,9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63,6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69,1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72,8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2,5 раза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9513" y="901111"/>
            <a:ext cx="8784976" cy="202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70000"/>
              </a:lnSpc>
            </a:pPr>
            <a:r>
              <a:rPr lang="ru-RU" sz="3300" b="1" i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     1. </a:t>
            </a:r>
            <a:r>
              <a:rPr lang="ru-RU" sz="33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abriola" pitchFamily="82" charset="0"/>
              </a:rPr>
              <a:t>Проводятся конкурсы на право заключения договоров на установку рекламных</a:t>
            </a:r>
            <a:r>
              <a:rPr lang="ru-RU" sz="33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sz="33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abriola" pitchFamily="82" charset="0"/>
              </a:rPr>
              <a:t>конструкций, в итоге поступления доходов составили:</a:t>
            </a:r>
            <a:endParaRPr lang="ru-RU" sz="3300" b="1" dirty="0" smtClean="0">
              <a:solidFill>
                <a:schemeClr val="accent1">
                  <a:lumMod val="50000"/>
                </a:schemeClr>
              </a:solidFill>
              <a:latin typeface="Gabriola" pitchFamily="82" charset="0"/>
            </a:endParaRPr>
          </a:p>
          <a:p>
            <a:pPr algn="just">
              <a:lnSpc>
                <a:spcPct val="70000"/>
              </a:lnSpc>
            </a:pPr>
            <a:endParaRPr lang="ru-RU" sz="3300" b="1" i="1" dirty="0" smtClean="0">
              <a:solidFill>
                <a:schemeClr val="accent1">
                  <a:lumMod val="50000"/>
                </a:schemeClr>
              </a:solidFill>
              <a:latin typeface="Gabriola" pitchFamily="82" charset="0"/>
            </a:endParaRPr>
          </a:p>
          <a:p>
            <a:pPr algn="just"/>
            <a:endParaRPr lang="ru-RU" sz="3300" b="1" i="1" dirty="0">
              <a:solidFill>
                <a:schemeClr val="accent1">
                  <a:lumMod val="50000"/>
                </a:schemeClr>
              </a:solidFill>
              <a:latin typeface="Gabriola" pitchFamily="82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-324544" y="1876762"/>
            <a:ext cx="16561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err="1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млн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 р.</a:t>
            </a:r>
            <a:endParaRPr lang="ru-RU" sz="2000" b="1" i="1" dirty="0">
              <a:solidFill>
                <a:schemeClr val="accent1">
                  <a:lumMod val="50000"/>
                </a:schemeClr>
              </a:solidFill>
              <a:latin typeface="Gabriola" pitchFamily="82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-324544" y="4541058"/>
            <a:ext cx="17281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err="1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млн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 р.</a:t>
            </a:r>
            <a:endParaRPr lang="ru-RU" sz="2000" b="1" i="1" dirty="0">
              <a:solidFill>
                <a:schemeClr val="accent1">
                  <a:lumMod val="50000"/>
                </a:schemeClr>
              </a:solidFill>
              <a:latin typeface="Gabriola" pitchFamily="82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1521" y="3573017"/>
            <a:ext cx="8712968" cy="1838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70000"/>
              </a:lnSpc>
            </a:pPr>
            <a:r>
              <a:rPr lang="ru-RU" sz="2600" b="1" i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     </a:t>
            </a:r>
            <a:r>
              <a:rPr lang="ru-RU" sz="33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abriola" pitchFamily="82" charset="0"/>
              </a:rPr>
              <a:t>2. Увеличена базовая ставка по договорам найма жилых помещений муниципального жилищного фонда, в результате поступления платы составили:</a:t>
            </a:r>
          </a:p>
          <a:p>
            <a:pPr algn="just">
              <a:lnSpc>
                <a:spcPct val="70000"/>
              </a:lnSpc>
            </a:pPr>
            <a:endParaRPr lang="ru-RU" sz="2600" i="1" dirty="0" smtClean="0">
              <a:solidFill>
                <a:schemeClr val="accent1">
                  <a:lumMod val="50000"/>
                </a:schemeClr>
              </a:solidFill>
              <a:latin typeface="Gabriola" pitchFamily="82" charset="0"/>
            </a:endParaRPr>
          </a:p>
          <a:p>
            <a:pPr algn="just"/>
            <a:endParaRPr lang="ru-RU" sz="2600" b="1" i="1" dirty="0">
              <a:solidFill>
                <a:schemeClr val="accent1">
                  <a:lumMod val="50000"/>
                </a:schemeClr>
              </a:solidFill>
              <a:latin typeface="Gabriola" pitchFamily="82" charset="0"/>
              <a:cs typeface="Times New Roman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251517" y="4857704"/>
          <a:ext cx="8784978" cy="1235592"/>
        </p:xfrm>
        <a:graphic>
          <a:graphicData uri="http://schemas.openxmlformats.org/drawingml/2006/table">
            <a:tbl>
              <a:tblPr/>
              <a:tblGrid>
                <a:gridCol w="1234255"/>
                <a:gridCol w="1234252"/>
                <a:gridCol w="1203904"/>
                <a:gridCol w="1264600"/>
                <a:gridCol w="1183672"/>
                <a:gridCol w="1296144"/>
                <a:gridCol w="1368151"/>
              </a:tblGrid>
              <a:tr h="669552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1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2013 год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1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2014 год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1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ea typeface="+mn-ea"/>
                          <a:cs typeface="Times New Roman" pitchFamily="18" charset="0"/>
                        </a:rPr>
                        <a:t>2015 год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1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ea typeface="+mn-ea"/>
                          <a:cs typeface="Times New Roman" pitchFamily="18" charset="0"/>
                        </a:rPr>
                        <a:t>2016 год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1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ea typeface="+mn-ea"/>
                          <a:cs typeface="Times New Roman" pitchFamily="18" charset="0"/>
                        </a:rPr>
                        <a:t>2017 год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1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ea typeface="+mn-ea"/>
                          <a:cs typeface="Times New Roman" pitchFamily="18" charset="0"/>
                        </a:rPr>
                        <a:t>2018 год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1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ea typeface="+mn-ea"/>
                          <a:cs typeface="Times New Roman" pitchFamily="18" charset="0"/>
                        </a:rPr>
                        <a:t>Рост 2018/2013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6096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1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9,9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1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9,2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1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22,3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1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24,8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1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24,4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1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24,5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1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2,5 раза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13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179513" y="334936"/>
            <a:ext cx="8784976" cy="285752"/>
          </a:xfrm>
        </p:spPr>
        <p:txBody>
          <a:bodyPr>
            <a:noAutofit/>
          </a:bodyPr>
          <a:lstStyle/>
          <a:p>
            <a:pPr algn="ctr">
              <a:lnSpc>
                <a:spcPct val="60000"/>
              </a:lnSpc>
              <a:defRPr/>
            </a:pPr>
            <a:r>
              <a:rPr lang="ru-RU" sz="4400" i="1" dirty="0" smtClean="0">
                <a:solidFill>
                  <a:srgbClr val="48362C"/>
                </a:solidFill>
                <a:latin typeface="Gabriola" pitchFamily="82" charset="0"/>
              </a:rPr>
              <a:t>Принятые меры для обеспечения роста доходов: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140C3-D190-440A-B019-9762B373B537}" type="slidenum">
              <a:rPr lang="ru-RU" smtClean="0"/>
              <a:pPr/>
              <a:t>4</a:t>
            </a:fld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411760" y="5733256"/>
          <a:ext cx="6624736" cy="1101600"/>
        </p:xfrm>
        <a:graphic>
          <a:graphicData uri="http://schemas.openxmlformats.org/drawingml/2006/table">
            <a:tbl>
              <a:tblPr/>
              <a:tblGrid>
                <a:gridCol w="1331886"/>
                <a:gridCol w="1257892"/>
                <a:gridCol w="1226646"/>
                <a:gridCol w="1224136"/>
                <a:gridCol w="1584176"/>
              </a:tblGrid>
              <a:tr h="529592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2015 год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6902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2016 год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6902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2017 год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6902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2018 год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6902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0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ea typeface="+mn-ea"/>
                          <a:cs typeface="Times New Roman" pitchFamily="18" charset="0"/>
                        </a:rPr>
                        <a:t>Рост 2018/2015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69020"/>
                      </a:srgbClr>
                    </a:solidFill>
                  </a:tcPr>
                </a:tc>
              </a:tr>
              <a:tr h="529592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268,5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6902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405,9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6902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575,3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6902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581,8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6902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0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ea typeface="+mn-ea"/>
                          <a:cs typeface="Times New Roman" pitchFamily="18" charset="0"/>
                        </a:rPr>
                        <a:t>2,2 раза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6902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9513" y="4969853"/>
            <a:ext cx="8784976" cy="148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70000"/>
              </a:lnSpc>
            </a:pPr>
            <a:r>
              <a:rPr lang="ru-RU" sz="33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abriola" pitchFamily="82" charset="0"/>
              </a:rPr>
              <a:t>     5. Пересмотрены ставки налога на имущество физических лиц, в результате поступления составили:</a:t>
            </a:r>
          </a:p>
          <a:p>
            <a:pPr algn="just">
              <a:lnSpc>
                <a:spcPct val="70000"/>
              </a:lnSpc>
            </a:pPr>
            <a:endParaRPr lang="ru-RU" sz="2600" i="1" dirty="0" smtClean="0">
              <a:solidFill>
                <a:schemeClr val="accent1">
                  <a:lumMod val="50000"/>
                </a:schemeClr>
              </a:solidFill>
              <a:latin typeface="Gabriola" pitchFamily="82" charset="0"/>
            </a:endParaRPr>
          </a:p>
          <a:p>
            <a:pPr algn="just"/>
            <a:endParaRPr lang="ru-RU" sz="2600" b="1" i="1" dirty="0">
              <a:solidFill>
                <a:schemeClr val="accent1">
                  <a:lumMod val="50000"/>
                </a:schemeClr>
              </a:solidFill>
              <a:latin typeface="Gabriola" pitchFamily="82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-324544" y="3573016"/>
            <a:ext cx="17281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err="1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млн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 р.</a:t>
            </a:r>
            <a:endParaRPr lang="ru-RU" sz="2000" b="1" i="1" dirty="0">
              <a:solidFill>
                <a:schemeClr val="accent1">
                  <a:lumMod val="50000"/>
                </a:schemeClr>
              </a:solidFill>
              <a:latin typeface="Gabriola" pitchFamily="82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-396552" y="1588730"/>
            <a:ext cx="17281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err="1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млн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 р.</a:t>
            </a:r>
            <a:endParaRPr lang="ru-RU" sz="2000" b="1" i="1" dirty="0">
              <a:solidFill>
                <a:schemeClr val="accent1">
                  <a:lumMod val="50000"/>
                </a:schemeClr>
              </a:solidFill>
              <a:latin typeface="Gabriola" pitchFamily="82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259632" y="5549170"/>
            <a:ext cx="17281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err="1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млн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 р.</a:t>
            </a:r>
            <a:endParaRPr lang="ru-RU" sz="2000" b="1" i="1" dirty="0">
              <a:solidFill>
                <a:schemeClr val="accent1">
                  <a:lumMod val="50000"/>
                </a:schemeClr>
              </a:solidFill>
              <a:latin typeface="Gabriola" pitchFamily="82" charset="0"/>
              <a:cs typeface="Times New Roman" pitchFamily="18" charset="0"/>
            </a:endParaRP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179513" y="3891256"/>
          <a:ext cx="8856982" cy="1121920"/>
        </p:xfrm>
        <a:graphic>
          <a:graphicData uri="http://schemas.openxmlformats.org/drawingml/2006/table">
            <a:tbl>
              <a:tblPr/>
              <a:tblGrid>
                <a:gridCol w="1317567"/>
                <a:gridCol w="1463964"/>
                <a:gridCol w="1537162"/>
                <a:gridCol w="1537162"/>
                <a:gridCol w="1403967"/>
                <a:gridCol w="1597160"/>
              </a:tblGrid>
              <a:tr h="56096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0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ea typeface="+mn-ea"/>
                          <a:cs typeface="Times New Roman" pitchFamily="18" charset="0"/>
                        </a:rPr>
                        <a:t>2014 год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2015 год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2016 год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2017 год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2018 год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0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ea typeface="+mn-ea"/>
                          <a:cs typeface="Times New Roman" pitchFamily="18" charset="0"/>
                        </a:rPr>
                        <a:t>Рост 2018/2014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6096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651,8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963,0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1 032,9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1 015,3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1131,9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1,7 раза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79512" y="2996952"/>
            <a:ext cx="8856984" cy="13819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60000"/>
              </a:lnSpc>
            </a:pPr>
            <a:r>
              <a:rPr lang="ru-RU" sz="33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abriola" pitchFamily="82" charset="0"/>
              </a:rPr>
              <a:t>     4. Пересмотрены льготные категории по земельному налогу, в результате чего поступления земельного налога составили:</a:t>
            </a:r>
          </a:p>
          <a:p>
            <a:pPr algn="just">
              <a:lnSpc>
                <a:spcPct val="70000"/>
              </a:lnSpc>
            </a:pPr>
            <a:endParaRPr lang="ru-RU" sz="2600" i="1" dirty="0" smtClean="0">
              <a:solidFill>
                <a:schemeClr val="accent1">
                  <a:lumMod val="50000"/>
                </a:schemeClr>
              </a:solidFill>
              <a:latin typeface="Gabriola" pitchFamily="82" charset="0"/>
            </a:endParaRPr>
          </a:p>
          <a:p>
            <a:pPr algn="just"/>
            <a:endParaRPr lang="ru-RU" sz="2600" b="1" i="1" dirty="0">
              <a:solidFill>
                <a:schemeClr val="accent1">
                  <a:lumMod val="50000"/>
                </a:schemeClr>
              </a:solidFill>
              <a:latin typeface="Gabriola" pitchFamily="82" charset="0"/>
              <a:cs typeface="Times New Roman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179512" y="1881439"/>
          <a:ext cx="8856985" cy="1115513"/>
        </p:xfrm>
        <a:graphic>
          <a:graphicData uri="http://schemas.openxmlformats.org/drawingml/2006/table">
            <a:tbl>
              <a:tblPr/>
              <a:tblGrid>
                <a:gridCol w="1317570"/>
                <a:gridCol w="1463963"/>
                <a:gridCol w="1537162"/>
                <a:gridCol w="1537162"/>
                <a:gridCol w="1344943"/>
                <a:gridCol w="1656185"/>
              </a:tblGrid>
              <a:tr h="564713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0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ea typeface="+mn-ea"/>
                          <a:cs typeface="Times New Roman" pitchFamily="18" charset="0"/>
                        </a:rPr>
                        <a:t>2014 год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2015 год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2016 год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2017 год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2018 год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9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ea typeface="+mn-ea"/>
                          <a:cs typeface="Times New Roman" pitchFamily="18" charset="0"/>
                        </a:rPr>
                        <a:t>Прирост 2018/2014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4311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61,0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87,9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83,5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140,2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99,4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63 %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179512" y="764704"/>
            <a:ext cx="8856984" cy="1634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60000"/>
              </a:lnSpc>
            </a:pPr>
            <a:r>
              <a:rPr lang="ru-RU" sz="3300" b="1" i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     3. </a:t>
            </a:r>
            <a:r>
              <a:rPr lang="ru-RU" sz="33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abriola" pitchFamily="82" charset="0"/>
              </a:rPr>
              <a:t>Постепенное увеличение цены продажи земельных участков собственникам зданий, в результате поступления составили:</a:t>
            </a:r>
            <a:endParaRPr lang="ru-RU" sz="3300" b="1" dirty="0" smtClean="0">
              <a:solidFill>
                <a:schemeClr val="accent1">
                  <a:lumMod val="50000"/>
                </a:schemeClr>
              </a:solidFill>
              <a:latin typeface="Gabriola" pitchFamily="82" charset="0"/>
            </a:endParaRPr>
          </a:p>
          <a:p>
            <a:pPr algn="just">
              <a:lnSpc>
                <a:spcPct val="60000"/>
              </a:lnSpc>
            </a:pPr>
            <a:endParaRPr lang="ru-RU" sz="3300" b="1" i="1" dirty="0" smtClean="0">
              <a:solidFill>
                <a:schemeClr val="accent1">
                  <a:lumMod val="50000"/>
                </a:schemeClr>
              </a:solidFill>
              <a:latin typeface="Gabriola" pitchFamily="82" charset="0"/>
            </a:endParaRPr>
          </a:p>
          <a:p>
            <a:pPr algn="just">
              <a:lnSpc>
                <a:spcPct val="60000"/>
              </a:lnSpc>
            </a:pPr>
            <a:endParaRPr lang="ru-RU" sz="3300" b="1" i="1" dirty="0">
              <a:solidFill>
                <a:schemeClr val="accent1">
                  <a:lumMod val="50000"/>
                </a:schemeClr>
              </a:solidFill>
              <a:latin typeface="Gabriola" pitchFamily="82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15" grpId="0"/>
      <p:bldP spid="17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285752"/>
          </a:xfrm>
        </p:spPr>
        <p:txBody>
          <a:bodyPr>
            <a:noAutofit/>
          </a:bodyPr>
          <a:lstStyle/>
          <a:p>
            <a:pPr algn="ctr">
              <a:lnSpc>
                <a:spcPct val="60000"/>
              </a:lnSpc>
              <a:defRPr/>
            </a:pPr>
            <a:r>
              <a:rPr lang="ru-RU" sz="4400" i="1" dirty="0" smtClean="0">
                <a:solidFill>
                  <a:srgbClr val="48362C"/>
                </a:solidFill>
                <a:latin typeface="Gabriola" pitchFamily="82" charset="0"/>
              </a:rPr>
              <a:t>Принятые меры для обеспечения роста доходов: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140C3-D190-440A-B019-9762B373B537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79513" y="3211666"/>
            <a:ext cx="8784976" cy="2377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70000"/>
              </a:lnSpc>
            </a:pPr>
            <a:r>
              <a:rPr lang="ru-RU" sz="3300" b="1" i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     7. </a:t>
            </a:r>
            <a:r>
              <a:rPr lang="ru-RU" sz="33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abriola" pitchFamily="82" charset="0"/>
              </a:rPr>
              <a:t>Установлена ежегодная индексация по договорам аренды на индекс потребительских цен к установленному размеру арендной платы, в результате  поступления арендной платы за землю составили:</a:t>
            </a:r>
            <a:endParaRPr lang="ru-RU" sz="3300" b="1" dirty="0" smtClean="0">
              <a:solidFill>
                <a:schemeClr val="accent1">
                  <a:lumMod val="50000"/>
                </a:schemeClr>
              </a:solidFill>
              <a:latin typeface="Gabriola" pitchFamily="82" charset="0"/>
            </a:endParaRPr>
          </a:p>
          <a:p>
            <a:pPr algn="just">
              <a:lnSpc>
                <a:spcPct val="70000"/>
              </a:lnSpc>
            </a:pPr>
            <a:endParaRPr lang="ru-RU" sz="3300" b="1" i="1" dirty="0" smtClean="0">
              <a:solidFill>
                <a:schemeClr val="accent1">
                  <a:lumMod val="50000"/>
                </a:schemeClr>
              </a:solidFill>
              <a:latin typeface="Gabriola" pitchFamily="82" charset="0"/>
            </a:endParaRPr>
          </a:p>
          <a:p>
            <a:pPr algn="just"/>
            <a:endParaRPr lang="ru-RU" sz="3300" b="1" i="1" dirty="0">
              <a:solidFill>
                <a:schemeClr val="accent1">
                  <a:lumMod val="50000"/>
                </a:schemeClr>
              </a:solidFill>
              <a:latin typeface="Gabriola" pitchFamily="82" charset="0"/>
              <a:cs typeface="Times New Roman" pitchFamily="18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251521" y="4889208"/>
          <a:ext cx="8712967" cy="1132080"/>
        </p:xfrm>
        <a:graphic>
          <a:graphicData uri="http://schemas.openxmlformats.org/drawingml/2006/table">
            <a:tbl>
              <a:tblPr/>
              <a:tblGrid>
                <a:gridCol w="2016223"/>
                <a:gridCol w="2016224"/>
                <a:gridCol w="2088232"/>
                <a:gridCol w="2592288"/>
              </a:tblGrid>
              <a:tr h="56096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1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2016 год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1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2017 год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1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2018 год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3100" b="1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briola" pitchFamily="82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1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ea typeface="+mn-ea"/>
                          <a:cs typeface="Times New Roman" pitchFamily="18" charset="0"/>
                        </a:rPr>
                        <a:t>Прирост 2018/2016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6096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1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304,1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1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340,5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1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343,0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1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12,8%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251522" y="2060848"/>
          <a:ext cx="8712970" cy="1132080"/>
        </p:xfrm>
        <a:graphic>
          <a:graphicData uri="http://schemas.openxmlformats.org/drawingml/2006/table">
            <a:tbl>
              <a:tblPr/>
              <a:tblGrid>
                <a:gridCol w="2016222"/>
                <a:gridCol w="2016224"/>
                <a:gridCol w="2088232"/>
                <a:gridCol w="2592292"/>
              </a:tblGrid>
              <a:tr h="56096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1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2016 год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1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2017 год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1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2018 год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3100" b="1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briola" pitchFamily="82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1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ea typeface="+mn-ea"/>
                          <a:cs typeface="Times New Roman" pitchFamily="18" charset="0"/>
                        </a:rPr>
                        <a:t>Прирост 2018/2016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6096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1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13,9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1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14,9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1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17,3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1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24,5%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79513" y="712747"/>
            <a:ext cx="8784976" cy="1838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70000"/>
              </a:lnSpc>
            </a:pPr>
            <a:r>
              <a:rPr lang="ru-RU" sz="2600" b="1" i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     </a:t>
            </a:r>
            <a:r>
              <a:rPr lang="ru-RU" sz="3300" b="1" i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6. </a:t>
            </a:r>
            <a:r>
              <a:rPr lang="ru-RU" sz="33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abriola" pitchFamily="82" charset="0"/>
              </a:rPr>
              <a:t>Принят Порядок определения цены права на заключение договоров о размещении нестационарных торговых объектов, в результате которого поступления платы составили:</a:t>
            </a:r>
            <a:endParaRPr lang="ru-RU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lnSpc>
                <a:spcPct val="70000"/>
              </a:lnSpc>
            </a:pPr>
            <a:endParaRPr lang="ru-RU" sz="2600" i="1" dirty="0" smtClean="0">
              <a:solidFill>
                <a:schemeClr val="accent1">
                  <a:lumMod val="50000"/>
                </a:schemeClr>
              </a:solidFill>
              <a:latin typeface="Gabriola" pitchFamily="82" charset="0"/>
            </a:endParaRPr>
          </a:p>
          <a:p>
            <a:pPr algn="just"/>
            <a:endParaRPr lang="ru-RU" sz="2600" b="1" i="1" dirty="0">
              <a:solidFill>
                <a:schemeClr val="accent1">
                  <a:lumMod val="50000"/>
                </a:schemeClr>
              </a:solidFill>
              <a:latin typeface="Gabriola" pitchFamily="82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-324544" y="1732746"/>
            <a:ext cx="17281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err="1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млн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 р.</a:t>
            </a:r>
            <a:endParaRPr lang="ru-RU" sz="2000" b="1" i="1" dirty="0">
              <a:solidFill>
                <a:schemeClr val="accent1">
                  <a:lumMod val="50000"/>
                </a:schemeClr>
              </a:solidFill>
              <a:latin typeface="Gabriola" pitchFamily="82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-324544" y="4541058"/>
            <a:ext cx="17281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err="1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млн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 р.</a:t>
            </a:r>
            <a:endParaRPr lang="ru-RU" sz="2000" b="1" i="1" dirty="0">
              <a:solidFill>
                <a:schemeClr val="accent1">
                  <a:lumMod val="50000"/>
                </a:schemeClr>
              </a:solidFill>
              <a:latin typeface="Gabriola" pitchFamily="82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17" grpId="0"/>
      <p:bldP spid="18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285752"/>
          </a:xfrm>
        </p:spPr>
        <p:txBody>
          <a:bodyPr>
            <a:noAutofit/>
          </a:bodyPr>
          <a:lstStyle/>
          <a:p>
            <a:pPr algn="ctr">
              <a:lnSpc>
                <a:spcPct val="60000"/>
              </a:lnSpc>
              <a:defRPr/>
            </a:pPr>
            <a:r>
              <a:rPr lang="ru-RU" sz="4400" i="1" dirty="0" smtClean="0">
                <a:solidFill>
                  <a:srgbClr val="48362C"/>
                </a:solidFill>
                <a:latin typeface="Gabriola" pitchFamily="82" charset="0"/>
              </a:rPr>
              <a:t>Принятые меры для обеспечения роста доходов: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140C3-D190-440A-B019-9762B373B537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0" y="476672"/>
            <a:ext cx="9108504" cy="344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70000"/>
              </a:lnSpc>
            </a:pPr>
            <a:r>
              <a:rPr lang="ru-RU" sz="3300" b="1" i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8. </a:t>
            </a:r>
            <a:r>
              <a:rPr lang="ru-RU" sz="33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abriola" pitchFamily="82" charset="0"/>
              </a:rPr>
              <a:t>Установлены льготные ставки арендной платы за муниципальное имущество и земельные участки                                                                                                                                                                           арендаторам-инвесторам, вкладывающим свои средства в выполнение работ по сохранению муниципальных памятников истории и культуры.</a:t>
            </a:r>
          </a:p>
          <a:p>
            <a:pPr lvl="0" algn="just">
              <a:lnSpc>
                <a:spcPct val="70000"/>
              </a:lnSpc>
            </a:pPr>
            <a:endParaRPr lang="ru-RU" sz="3300" b="1" dirty="0" smtClean="0">
              <a:solidFill>
                <a:schemeClr val="accent1">
                  <a:lumMod val="50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abriola" pitchFamily="82" charset="0"/>
            </a:endParaRPr>
          </a:p>
          <a:p>
            <a:pPr lvl="0" algn="just">
              <a:lnSpc>
                <a:spcPct val="70000"/>
              </a:lnSpc>
            </a:pPr>
            <a:endParaRPr lang="ru-RU" sz="3300" b="1" dirty="0" smtClean="0">
              <a:solidFill>
                <a:schemeClr val="accent1">
                  <a:lumMod val="50000"/>
                </a:schemeClr>
              </a:solidFill>
              <a:latin typeface="Gabriola" pitchFamily="82" charset="0"/>
            </a:endParaRPr>
          </a:p>
          <a:p>
            <a:pPr algn="just">
              <a:lnSpc>
                <a:spcPct val="70000"/>
              </a:lnSpc>
            </a:pPr>
            <a:endParaRPr lang="ru-RU" sz="3300" b="1" i="1" dirty="0" smtClean="0">
              <a:solidFill>
                <a:schemeClr val="accent1">
                  <a:lumMod val="50000"/>
                </a:schemeClr>
              </a:solidFill>
              <a:latin typeface="Gabriola" pitchFamily="82" charset="0"/>
            </a:endParaRPr>
          </a:p>
          <a:p>
            <a:pPr algn="just"/>
            <a:endParaRPr lang="ru-RU" sz="3300" b="1" i="1" dirty="0">
              <a:solidFill>
                <a:schemeClr val="accent1">
                  <a:lumMod val="50000"/>
                </a:schemeClr>
              </a:solidFill>
              <a:latin typeface="Gabriola" pitchFamily="82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2276872"/>
            <a:ext cx="9144000" cy="41823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70000"/>
              </a:lnSpc>
            </a:pPr>
            <a:r>
              <a:rPr lang="ru-RU" sz="3300" b="1" dirty="0" smtClean="0">
                <a:solidFill>
                  <a:schemeClr val="accent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abriola" pitchFamily="82" charset="0"/>
              </a:rPr>
              <a:t>ПРОГРАММА «АРЕНДА ЗА РУБЛЬ»:</a:t>
            </a:r>
          </a:p>
          <a:p>
            <a:pPr lvl="0" algn="ctr">
              <a:lnSpc>
                <a:spcPct val="70000"/>
              </a:lnSpc>
            </a:pPr>
            <a:endParaRPr lang="ru-RU" sz="1000" b="1" dirty="0" smtClean="0">
              <a:solidFill>
                <a:schemeClr val="tx2">
                  <a:lumMod val="50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abriola" pitchFamily="82" charset="0"/>
            </a:endParaRPr>
          </a:p>
          <a:p>
            <a:pPr lvl="0" algn="just">
              <a:lnSpc>
                <a:spcPct val="70000"/>
              </a:lnSpc>
              <a:buClr>
                <a:schemeClr val="bg2">
                  <a:lumMod val="10000"/>
                </a:schemeClr>
              </a:buClr>
              <a:buFont typeface="Wingdings" pitchFamily="2" charset="2"/>
              <a:buChar char="ü"/>
            </a:pPr>
            <a:r>
              <a:rPr lang="ru-RU" sz="3300" b="1" dirty="0" smtClean="0">
                <a:solidFill>
                  <a:schemeClr val="tx2">
                    <a:lumMod val="50000"/>
                  </a:schemeClr>
                </a:solidFill>
                <a:latin typeface="Gabriola" pitchFamily="82" charset="0"/>
              </a:rPr>
              <a:t>В аренду передано  18 объектов деревянного зодчества </a:t>
            </a:r>
          </a:p>
          <a:p>
            <a:pPr lvl="0" algn="just">
              <a:lnSpc>
                <a:spcPct val="70000"/>
              </a:lnSpc>
              <a:buClr>
                <a:schemeClr val="bg2">
                  <a:lumMod val="10000"/>
                </a:schemeClr>
              </a:buClr>
            </a:pPr>
            <a:r>
              <a:rPr lang="ru-RU" sz="3300" b="1" dirty="0" smtClean="0">
                <a:solidFill>
                  <a:schemeClr val="tx2">
                    <a:lumMod val="50000"/>
                  </a:schemeClr>
                </a:solidFill>
                <a:latin typeface="Gabriola" pitchFamily="82" charset="0"/>
              </a:rPr>
              <a:t>(за 2016– 2018 гг.);</a:t>
            </a:r>
          </a:p>
          <a:p>
            <a:pPr algn="just">
              <a:lnSpc>
                <a:spcPct val="70000"/>
              </a:lnSpc>
              <a:buClr>
                <a:schemeClr val="bg2">
                  <a:lumMod val="10000"/>
                </a:schemeClr>
              </a:buClr>
              <a:buFont typeface="Wingdings" pitchFamily="2" charset="2"/>
              <a:buChar char="ü"/>
            </a:pPr>
            <a:r>
              <a:rPr lang="ru-RU" sz="3300" b="1" dirty="0" smtClean="0">
                <a:solidFill>
                  <a:schemeClr val="tx2">
                    <a:lumMod val="50000"/>
                  </a:schemeClr>
                </a:solidFill>
                <a:latin typeface="Gabriola" pitchFamily="82" charset="0"/>
              </a:rPr>
              <a:t>Установлена льготная арендная плата за муниципальное имущество (8 объектов) – применен коэффициент 10% от первоначальной стоимости арендной платы за объект на период выполнения работ по ремонту, реконструкции (не более 2 лет);</a:t>
            </a:r>
          </a:p>
          <a:p>
            <a:pPr lvl="0">
              <a:lnSpc>
                <a:spcPct val="70000"/>
              </a:lnSpc>
              <a:buClr>
                <a:schemeClr val="bg2">
                  <a:lumMod val="10000"/>
                </a:schemeClr>
              </a:buClr>
              <a:buFont typeface="Wingdings" pitchFamily="2" charset="2"/>
              <a:buChar char="ü"/>
            </a:pPr>
            <a:r>
              <a:rPr lang="ru-RU" sz="3300" b="1" dirty="0" smtClean="0">
                <a:solidFill>
                  <a:schemeClr val="tx2">
                    <a:lumMod val="50000"/>
                  </a:schemeClr>
                </a:solidFill>
                <a:latin typeface="Gabriola" pitchFamily="82" charset="0"/>
              </a:rPr>
              <a:t>Установлена арендная плата  1 рубль в год  на 49 лет  для 	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отремонтированных  объектов (в 2018 г - 1 объект);</a:t>
            </a:r>
          </a:p>
          <a:p>
            <a:pPr lvl="0" algn="r">
              <a:lnSpc>
                <a:spcPct val="70000"/>
              </a:lnSpc>
              <a:buClr>
                <a:schemeClr val="bg2">
                  <a:lumMod val="10000"/>
                </a:schemeClr>
              </a:buClr>
              <a:buFont typeface="Wingdings" pitchFamily="2" charset="2"/>
              <a:buChar char="ü"/>
            </a:pPr>
            <a:r>
              <a:rPr lang="ru-RU" sz="3300" b="1" dirty="0" smtClean="0">
                <a:solidFill>
                  <a:schemeClr val="tx2">
                    <a:lumMod val="50000"/>
                  </a:schemeClr>
                </a:solidFill>
                <a:latin typeface="Gabriola" pitchFamily="82" charset="0"/>
              </a:rPr>
              <a:t>Установлен понижающий коэффициент 0,001 к ставкам арендной платы за земельные участки под объектами.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>
          <a:xfrm>
            <a:off x="97971" y="159659"/>
            <a:ext cx="574444" cy="365125"/>
          </a:xfrm>
        </p:spPr>
        <p:txBody>
          <a:bodyPr/>
          <a:lstStyle/>
          <a:p>
            <a:pPr algn="ctr"/>
            <a:fld id="{0FF54DE5-C571-48E8-A5BC-B369434E2F44}" type="slidenum">
              <a:rPr lang="ru-RU" sz="1200" b="1" smtClean="0">
                <a:solidFill>
                  <a:prstClr val="white"/>
                </a:solidFill>
                <a:latin typeface="Gabriola" pitchFamily="82" charset="0"/>
              </a:rPr>
              <a:pPr algn="ctr"/>
              <a:t>7</a:t>
            </a:fld>
            <a:endParaRPr lang="ru-RU" sz="1200" b="1" dirty="0">
              <a:solidFill>
                <a:prstClr val="white"/>
              </a:solidFill>
              <a:latin typeface="Gabriola" pitchFamily="82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253094"/>
            <a:ext cx="8558213" cy="644977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tx2">
                    <a:lumMod val="25000"/>
                  </a:schemeClr>
                </a:solidFill>
                <a:latin typeface="Gabriola" pitchFamily="82" charset="0"/>
                <a:cs typeface="Times New Roman" pitchFamily="18" charset="0"/>
              </a:rPr>
              <a:t>Доходная часть бюджета муниципального образования «Город Томск» за 2014-2018гг.</a:t>
            </a:r>
            <a:endParaRPr lang="ru-RU" sz="3600" dirty="0">
              <a:solidFill>
                <a:schemeClr val="tx2">
                  <a:lumMod val="25000"/>
                </a:schemeClr>
              </a:solidFill>
              <a:latin typeface="Gabriola" pitchFamily="82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9471" y="1453662"/>
            <a:ext cx="756139" cy="3516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prstClr val="white"/>
              </a:solidFill>
              <a:latin typeface="Gabriola" pitchFamily="82" charset="0"/>
            </a:endParaRPr>
          </a:p>
        </p:txBody>
      </p:sp>
      <p:sp>
        <p:nvSpPr>
          <p:cNvPr id="10" name="Номер слайда 13"/>
          <p:cNvSpPr txBox="1">
            <a:spLocks/>
          </p:cNvSpPr>
          <p:nvPr/>
        </p:nvSpPr>
        <p:spPr>
          <a:xfrm>
            <a:off x="8682718" y="6389690"/>
            <a:ext cx="379640" cy="365125"/>
          </a:xfrm>
          <a:prstGeom prst="rect">
            <a:avLst/>
          </a:prstGeom>
        </p:spPr>
        <p:txBody>
          <a:bodyPr vert="horz" anchor="b"/>
          <a:lstStyle/>
          <a:p>
            <a:pPr algn="ctr">
              <a:defRPr/>
            </a:pPr>
            <a:fld id="{0FF54DE5-C571-48E8-A5BC-B369434E2F44}" type="slidenum">
              <a:rPr lang="ru-RU" sz="1200" b="1" smtClean="0">
                <a:solidFill>
                  <a:prstClr val="black"/>
                </a:solidFill>
                <a:latin typeface="Gabriola" pitchFamily="82" charset="0"/>
                <a:cs typeface="Times New Roman" pitchFamily="18" charset="0"/>
              </a:rPr>
              <a:pPr algn="ctr">
                <a:defRPr/>
              </a:pPr>
              <a:t>7</a:t>
            </a:fld>
            <a:endParaRPr lang="ru-RU" sz="1200" b="1" dirty="0">
              <a:solidFill>
                <a:prstClr val="black"/>
              </a:solidFill>
              <a:latin typeface="Gabriola" pitchFamily="82" charset="0"/>
              <a:cs typeface="Times New Roman" pitchFamily="18" charset="0"/>
            </a:endParaRPr>
          </a:p>
        </p:txBody>
      </p:sp>
      <p:graphicFrame>
        <p:nvGraphicFramePr>
          <p:cNvPr id="19" name="Диаграмма 18"/>
          <p:cNvGraphicFramePr/>
          <p:nvPr/>
        </p:nvGraphicFramePr>
        <p:xfrm>
          <a:off x="-104775" y="1126067"/>
          <a:ext cx="9248775" cy="553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" name="Прямоугольник 20"/>
          <p:cNvSpPr/>
          <p:nvPr/>
        </p:nvSpPr>
        <p:spPr>
          <a:xfrm>
            <a:off x="152399" y="1068401"/>
            <a:ext cx="6399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 smtClean="0">
                <a:solidFill>
                  <a:prstClr val="black"/>
                </a:solidFill>
                <a:latin typeface="Gabriola" pitchFamily="82" charset="0"/>
                <a:cs typeface="Times New Roman" pitchFamily="18" charset="0"/>
              </a:rPr>
              <a:t>млн</a:t>
            </a:r>
            <a:r>
              <a:rPr lang="ru-RU" b="1" dirty="0" smtClean="0">
                <a:solidFill>
                  <a:prstClr val="black"/>
                </a:solidFill>
                <a:latin typeface="Gabriola" pitchFamily="82" charset="0"/>
                <a:cs typeface="Times New Roman" pitchFamily="18" charset="0"/>
              </a:rPr>
              <a:t> р.</a:t>
            </a:r>
            <a:endParaRPr lang="ru-RU" dirty="0">
              <a:solidFill>
                <a:prstClr val="white"/>
              </a:solidFill>
              <a:latin typeface="Gabriola" pitchFamily="82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 rot="21038887">
            <a:off x="2998594" y="3261902"/>
            <a:ext cx="3970420" cy="369332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 defTabSz="828000"/>
            <a:r>
              <a:rPr lang="ru-RU" b="1" dirty="0" smtClean="0">
                <a:solidFill>
                  <a:srgbClr val="800000"/>
                </a:solidFill>
                <a:latin typeface="Gabriola" pitchFamily="82" charset="0"/>
                <a:cs typeface="Times New Roman" pitchFamily="18" charset="0"/>
              </a:rPr>
              <a:t>Прирост  налоговых и неналоговых доходов  </a:t>
            </a:r>
            <a:r>
              <a:rPr lang="ru-RU" b="1" kern="600" dirty="0" smtClean="0">
                <a:solidFill>
                  <a:srgbClr val="800000"/>
                </a:solidFill>
                <a:latin typeface="Gabriola" pitchFamily="82" charset="0"/>
                <a:cs typeface="Times New Roman" pitchFamily="18" charset="0"/>
              </a:rPr>
              <a:t>24,3</a:t>
            </a:r>
            <a:r>
              <a:rPr lang="ru-RU" b="1" dirty="0" smtClean="0">
                <a:solidFill>
                  <a:srgbClr val="800000"/>
                </a:solidFill>
                <a:latin typeface="Gabriola" pitchFamily="82" charset="0"/>
                <a:cs typeface="Times New Roman" pitchFamily="18" charset="0"/>
              </a:rPr>
              <a:t> %</a:t>
            </a:r>
            <a:endParaRPr lang="ru-RU" dirty="0">
              <a:solidFill>
                <a:srgbClr val="80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 rot="21038887">
            <a:off x="2838094" y="1446026"/>
            <a:ext cx="3915552" cy="369332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 defTabSz="828000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Прирост  безвозмездных поступлений  </a:t>
            </a:r>
            <a:r>
              <a:rPr lang="ru-RU" b="1" kern="600" dirty="0" smtClean="0">
                <a:solidFill>
                  <a:schemeClr val="accent2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24,1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 %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9"/>
          <p:cNvSpPr txBox="1">
            <a:spLocks/>
          </p:cNvSpPr>
          <p:nvPr/>
        </p:nvSpPr>
        <p:spPr bwMode="auto">
          <a:xfrm>
            <a:off x="0" y="0"/>
            <a:ext cx="9036496" cy="8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ts val="2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600" b="1" i="1" dirty="0" smtClean="0">
                <a:solidFill>
                  <a:srgbClr val="48362C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abriola" pitchFamily="82" charset="0"/>
                <a:ea typeface="+mj-ea"/>
                <a:cs typeface="+mj-cs"/>
              </a:rPr>
              <a:t>Структура расходной части местного бюджета муниципального образования «Город Томск»  (7910,2 </a:t>
            </a:r>
            <a:r>
              <a:rPr lang="ru-RU" sz="2600" b="1" i="1" dirty="0" err="1" smtClean="0">
                <a:solidFill>
                  <a:srgbClr val="48362C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abriola" pitchFamily="82" charset="0"/>
                <a:ea typeface="+mj-ea"/>
                <a:cs typeface="+mj-cs"/>
              </a:rPr>
              <a:t>млн</a:t>
            </a:r>
            <a:r>
              <a:rPr lang="ru-RU" sz="2600" b="1" i="1" dirty="0" smtClean="0">
                <a:solidFill>
                  <a:srgbClr val="48362C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abriola" pitchFamily="82" charset="0"/>
                <a:ea typeface="+mj-ea"/>
                <a:cs typeface="+mj-cs"/>
              </a:rPr>
              <a:t> р.)</a:t>
            </a:r>
          </a:p>
        </p:txBody>
      </p:sp>
      <p:graphicFrame>
        <p:nvGraphicFramePr>
          <p:cNvPr id="6" name="Диаграмма 5"/>
          <p:cNvGraphicFramePr>
            <a:graphicFrameLocks/>
          </p:cNvGraphicFramePr>
          <p:nvPr/>
        </p:nvGraphicFramePr>
        <p:xfrm>
          <a:off x="0" y="764704"/>
          <a:ext cx="9144000" cy="57686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4624934" y="4077072"/>
            <a:ext cx="1387225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schemeClr val="bg1">
                    <a:lumMod val="95000"/>
                  </a:schemeClr>
                </a:solidFill>
              </a:rPr>
              <a:t>1 828,7</a:t>
            </a:r>
            <a:endParaRPr lang="ru-RU" sz="16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140C3-D190-440A-B019-9762B373B537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B9584F-76A4-448E-9186-545F6AC43587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07504" y="836712"/>
          <a:ext cx="8928992" cy="1260096"/>
        </p:xfrm>
        <a:graphic>
          <a:graphicData uri="http://schemas.openxmlformats.org/drawingml/2006/table">
            <a:tbl>
              <a:tblPr/>
              <a:tblGrid>
                <a:gridCol w="1584176"/>
                <a:gridCol w="1440160"/>
                <a:gridCol w="1440160"/>
                <a:gridCol w="1440160"/>
                <a:gridCol w="1368152"/>
                <a:gridCol w="1656184"/>
              </a:tblGrid>
              <a:tr h="58128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2014 год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2015 год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2016 год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2017 год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2018 год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Рост 2018/2014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8128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335,5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321,3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351,6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593,0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796,9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2,4 раза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-36512" y="-99392"/>
            <a:ext cx="928903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400" b="1" i="1" dirty="0" smtClean="0">
                <a:solidFill>
                  <a:srgbClr val="4836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Приоритетные направления расходования средств бюджета:</a:t>
            </a:r>
            <a:endParaRPr lang="ru-RU" sz="3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180527" y="476672"/>
            <a:ext cx="488816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70000"/>
              </a:lnSpc>
            </a:pPr>
            <a:r>
              <a:rPr lang="ru-RU" sz="3000" b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     1. Ремонт автомобильных дорог</a:t>
            </a:r>
            <a:endParaRPr lang="ru-RU" sz="3000" b="1" dirty="0" smtClean="0">
              <a:solidFill>
                <a:schemeClr val="accent1">
                  <a:lumMod val="50000"/>
                </a:schemeClr>
              </a:solidFill>
              <a:latin typeface="Gabriola" pitchFamily="82" charset="0"/>
            </a:endParaRPr>
          </a:p>
          <a:p>
            <a:pPr algn="just"/>
            <a:endParaRPr lang="ru-RU" sz="3000" b="1" dirty="0">
              <a:solidFill>
                <a:schemeClr val="accent1">
                  <a:lumMod val="50000"/>
                </a:schemeClr>
              </a:solidFill>
              <a:latin typeface="Gabriola" pitchFamily="82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812360" y="476672"/>
            <a:ext cx="17281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err="1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млн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 р.</a:t>
            </a:r>
            <a:endParaRPr lang="ru-RU" sz="2000" b="1" i="1" dirty="0">
              <a:solidFill>
                <a:schemeClr val="accent1">
                  <a:lumMod val="50000"/>
                </a:schemeClr>
              </a:solidFill>
              <a:latin typeface="Gabriola" pitchFamily="82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180527" y="2132860"/>
            <a:ext cx="488816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70000"/>
              </a:lnSpc>
            </a:pPr>
            <a:r>
              <a:rPr lang="ru-RU" sz="3000" b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     2. Уличное освещение</a:t>
            </a:r>
            <a:endParaRPr lang="ru-RU" sz="3000" b="1" dirty="0" smtClean="0">
              <a:solidFill>
                <a:schemeClr val="accent1">
                  <a:lumMod val="50000"/>
                </a:schemeClr>
              </a:solidFill>
              <a:latin typeface="Gabriola" pitchFamily="82" charset="0"/>
            </a:endParaRPr>
          </a:p>
          <a:p>
            <a:pPr algn="just"/>
            <a:endParaRPr lang="ru-RU" sz="3000" b="1" dirty="0">
              <a:solidFill>
                <a:schemeClr val="accent1">
                  <a:lumMod val="50000"/>
                </a:schemeClr>
              </a:solidFill>
              <a:latin typeface="Gabriola" pitchFamily="82" charset="0"/>
              <a:cs typeface="Times New Roman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107504" y="2545335"/>
          <a:ext cx="8928993" cy="1260096"/>
        </p:xfrm>
        <a:graphic>
          <a:graphicData uri="http://schemas.openxmlformats.org/drawingml/2006/table">
            <a:tbl>
              <a:tblPr/>
              <a:tblGrid>
                <a:gridCol w="1610145"/>
                <a:gridCol w="1463769"/>
                <a:gridCol w="1463769"/>
                <a:gridCol w="1463769"/>
                <a:gridCol w="1390580"/>
                <a:gridCol w="1536961"/>
              </a:tblGrid>
              <a:tr h="58128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2014 год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2015 год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2016 год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2017 год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2018 год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Прирост 2018/2014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8128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121,6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127,7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140,1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145,5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183,3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51%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7812360" y="2132856"/>
            <a:ext cx="17281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err="1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млн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 р.</a:t>
            </a:r>
            <a:endParaRPr lang="ru-RU" sz="2000" b="1" i="1" dirty="0">
              <a:solidFill>
                <a:schemeClr val="accent1">
                  <a:lumMod val="50000"/>
                </a:schemeClr>
              </a:solidFill>
              <a:latin typeface="Gabriola" pitchFamily="82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-180528" y="4208021"/>
            <a:ext cx="5832648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70000"/>
              </a:lnSpc>
            </a:pPr>
            <a:r>
              <a:rPr lang="ru-RU" sz="3000" b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     3. Озеленение территории Города Томска</a:t>
            </a:r>
            <a:endParaRPr lang="ru-RU" sz="3000" b="1" dirty="0" smtClean="0">
              <a:solidFill>
                <a:schemeClr val="accent1">
                  <a:lumMod val="50000"/>
                </a:schemeClr>
              </a:solidFill>
              <a:latin typeface="Gabriola" pitchFamily="82" charset="0"/>
            </a:endParaRPr>
          </a:p>
          <a:p>
            <a:pPr algn="just"/>
            <a:endParaRPr lang="ru-RU" sz="3000" b="1" dirty="0">
              <a:solidFill>
                <a:schemeClr val="accent1">
                  <a:lumMod val="50000"/>
                </a:schemeClr>
              </a:solidFill>
              <a:latin typeface="Gabriola" pitchFamily="82" charset="0"/>
              <a:cs typeface="Times New Roman" pitchFamily="18" charset="0"/>
            </a:endParaRP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179512" y="4653136"/>
          <a:ext cx="8856984" cy="1260096"/>
        </p:xfrm>
        <a:graphic>
          <a:graphicData uri="http://schemas.openxmlformats.org/drawingml/2006/table">
            <a:tbl>
              <a:tblPr/>
              <a:tblGrid>
                <a:gridCol w="1597160"/>
                <a:gridCol w="1451964"/>
                <a:gridCol w="1451964"/>
                <a:gridCol w="1451964"/>
                <a:gridCol w="1451964"/>
                <a:gridCol w="1451968"/>
              </a:tblGrid>
              <a:tr h="648072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2014 год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2015 год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2016 год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2017 год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2018 год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Прирост 2018/2014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8128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82,9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56,1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62,2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94,3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114,8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briola" pitchFamily="82" charset="0"/>
                          <a:cs typeface="Times New Roman" pitchFamily="18" charset="0"/>
                        </a:rPr>
                        <a:t>38%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7812360" y="4037001"/>
            <a:ext cx="17281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err="1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млн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cs typeface="Times New Roman" pitchFamily="18" charset="0"/>
              </a:rPr>
              <a:t> р.</a:t>
            </a:r>
            <a:endParaRPr lang="ru-RU" sz="2000" b="1" i="1" dirty="0">
              <a:solidFill>
                <a:schemeClr val="accent1">
                  <a:lumMod val="50000"/>
                </a:schemeClr>
              </a:solidFill>
              <a:latin typeface="Gabriola" pitchFamily="82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4" grpId="0"/>
      <p:bldP spid="15" grpId="0"/>
      <p:bldP spid="1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4694</TotalTime>
  <Words>1228</Words>
  <Application>Microsoft Office PowerPoint</Application>
  <PresentationFormat>Экран (4:3)</PresentationFormat>
  <Paragraphs>305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Открытая</vt:lpstr>
      <vt:lpstr> Некоторые проблемы мобилизации доходов, финансирования полномочий и пути их решения на примере муниципального образования «Город Томск»</vt:lpstr>
      <vt:lpstr>Основные задачи, стоящие перед муниципальным образованием «Город Томск»:</vt:lpstr>
      <vt:lpstr>Принятые меры для обеспечения роста доходов:</vt:lpstr>
      <vt:lpstr>Принятые меры для обеспечения роста доходов:</vt:lpstr>
      <vt:lpstr>Принятые меры для обеспечения роста доходов:</vt:lpstr>
      <vt:lpstr>Принятые меры для обеспечения роста доходов:</vt:lpstr>
      <vt:lpstr>Доходная часть бюджета муниципального образования «Город Томск» за 2014-2018гг.</vt:lpstr>
      <vt:lpstr>Слайд 8</vt:lpstr>
      <vt:lpstr>Слайд 9</vt:lpstr>
      <vt:lpstr>Слайд 10</vt:lpstr>
      <vt:lpstr>Слайд 11</vt:lpstr>
      <vt:lpstr>Слайд 12</vt:lpstr>
      <vt:lpstr>Слайд 13</vt:lpstr>
      <vt:lpstr>Основные  проблемы, стоящие перед муниципальным образованием «Город Томск»:</vt:lpstr>
      <vt:lpstr>Слайд 15</vt:lpstr>
      <vt:lpstr>Законодательная инициатива по внесению изменений в главу 31 части второй Налогового кодекса Российской Федерации, предусматривающих: </vt:lpstr>
      <vt:lpstr>Слайд 17</vt:lpstr>
      <vt:lpstr>Слайд 18</vt:lpstr>
      <vt:lpstr>Благодарю за внимание!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Калашникова</dc:creator>
  <cp:lastModifiedBy>Трунова</cp:lastModifiedBy>
  <cp:revision>421</cp:revision>
  <dcterms:created xsi:type="dcterms:W3CDTF">2018-04-10T04:19:05Z</dcterms:created>
  <dcterms:modified xsi:type="dcterms:W3CDTF">2019-04-16T11:18:18Z</dcterms:modified>
</cp:coreProperties>
</file>