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9" r:id="rId3"/>
    <p:sldId id="308" r:id="rId4"/>
    <p:sldId id="312" r:id="rId5"/>
    <p:sldId id="313" r:id="rId6"/>
    <p:sldId id="332" r:id="rId7"/>
    <p:sldId id="317" r:id="rId8"/>
    <p:sldId id="320" r:id="rId9"/>
    <p:sldId id="314" r:id="rId10"/>
    <p:sldId id="333" r:id="rId11"/>
    <p:sldId id="321" r:id="rId12"/>
    <p:sldId id="322" r:id="rId13"/>
    <p:sldId id="323" r:id="rId14"/>
    <p:sldId id="311" r:id="rId15"/>
    <p:sldId id="324" r:id="rId16"/>
    <p:sldId id="329" r:id="rId17"/>
    <p:sldId id="325" r:id="rId18"/>
    <p:sldId id="334" r:id="rId19"/>
    <p:sldId id="327" r:id="rId20"/>
    <p:sldId id="326" r:id="rId21"/>
    <p:sldId id="330" r:id="rId22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F3F1"/>
    <a:srgbClr val="26879A"/>
    <a:srgbClr val="A3D4E5"/>
    <a:srgbClr val="56A3B2"/>
    <a:srgbClr val="76C0C8"/>
    <a:srgbClr val="5998A5"/>
    <a:srgbClr val="3E8DA0"/>
    <a:srgbClr val="255661"/>
    <a:srgbClr val="52B0BA"/>
    <a:srgbClr val="75AD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90104" autoAdjust="0"/>
  </p:normalViewPr>
  <p:slideViewPr>
    <p:cSldViewPr snapToGrid="0">
      <p:cViewPr varScale="1">
        <p:scale>
          <a:sx n="105" d="100"/>
          <a:sy n="105" d="100"/>
        </p:scale>
        <p:origin x="5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d02\common\&#1055;&#1099;&#1093;&#1090;&#1077;&#1077;&#1074;&#1072;%20&#1054;.&#1070;\&#1047;&#1072;&#1082;&#1083;&#1102;&#1095;&#1077;&#1085;&#1080;&#1103;%20%20&#1085;&#1072;%20&#1087;&#1088;&#1086;&#1077;&#1082;&#1090;&#1099;%20%20&#1080;%20&#1086;&#1090;&#1095;&#1077;&#1090;&#1099;%20&#1080;&#1089;&#1087;&#1086;&#1083;&#1085;&#1077;&#1085;&#1080;&#1103;%20%20&#1073;&#1102;&#1076;&#1078;&#1077;&#1090;&#1072;\&#1047;&#1072;&#1082;&#1083;&#1102;&#1095;&#1077;&#1085;&#1080;&#1077;%20&#1085;&#1072;%20&#1086;&#1090;&#1095;&#1077;&#1090;%20&#1073;&#1102;&#1076;&#1078;&#1077;&#1090;%202016\&#1040;&#1085;&#1082;&#1091;&#1076;&#1080;&#1085;&#1086;&#1074;&#1072;\&#1056;&#1072;&#1089;&#1095;&#1077;&#1090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d02\common\&#1040;&#1085;&#1082;&#1091;&#1076;&#1080;&#1085;&#1086;&#1074;&#1072;%20&#1045;.&#1041;\_&#1082;%20&#1044;&#1086;&#1082;&#1083;&#1072;&#1076;&#1091;\&#1050;&#1072;&#1083;&#1080;&#1085;&#1080;&#1085;&#1075;&#1088;&#1072;&#1076;\&#1088;&#1072;&#1073;&#1086;&#1095;&#1080;&#1077;%20&#1084;&#1072;&#1090;&#1077;&#1088;&#1080;&#1072;&#1083;&#1099;\&#1055;&#1086;&#1082;&#1072;&#1079;&#1072;&#1090;&#1077;&#1083;&#1080;%20&#1075;&#1086;&#1088;&#1086;&#1076;&#1086;&#1074;%20&#1057;&#1060;&#1054;%20201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d02\common\&#1040;&#1085;&#1082;&#1091;&#1076;&#1080;&#1085;&#1086;&#1074;&#1072;%20&#1045;.&#1041;\_&#1082;%20&#1044;&#1086;&#1082;&#1083;&#1072;&#1076;&#1091;\&#1040;&#1057;&#1044;&#1043;\&#1088;&#1072;&#1089;&#1095;&#1077;&#1090;&#1099;_&#1075;&#1088;&#1072;&#1092;&#1080;&#1082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d02\common\&#1055;&#1099;&#1093;&#1090;&#1077;&#1077;&#1074;&#1072;%20&#1054;.&#1070;\&#1047;&#1072;&#1082;&#1083;&#1102;&#1095;&#1077;&#1085;&#1080;&#1103;%20%20&#1085;&#1072;%20&#1087;&#1088;&#1086;&#1077;&#1082;&#1090;&#1099;%20%20&#1080;%20&#1086;&#1090;&#1095;&#1077;&#1090;&#1099;%20&#1080;&#1089;&#1087;&#1086;&#1083;&#1085;&#1077;&#1085;&#1080;&#1103;%20%20&#1073;&#1102;&#1076;&#1078;&#1077;&#1090;&#1072;\&#1047;&#1072;&#1082;&#1083;&#1102;&#1095;&#1077;&#1085;&#1080;&#1077;%20&#1085;&#1072;%20&#1086;&#1090;&#1095;&#1077;&#1090;%20&#1073;&#1102;&#1076;&#1078;&#1077;&#1090;%202016\&#1040;&#1085;&#1082;&#1091;&#1076;&#1080;&#1085;&#1086;&#1074;&#1072;\&#1079;&#1072;&#1076;&#1086;&#1083;&#1078;&#1077;&#1085;&#1085;&#1086;&#1089;&#1090;&#1100;%20&#1087;&#1086;%20&#1076;&#1086;&#1093;&#1086;&#1076;&#1072;&#108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d02\common\&#1055;&#1099;&#1093;&#1090;&#1077;&#1077;&#1074;&#1072;%20&#1054;.&#1070;\&#1047;&#1072;&#1082;&#1083;&#1102;&#1095;&#1077;&#1085;&#1080;&#1103;%20%20&#1085;&#1072;%20&#1087;&#1088;&#1086;&#1077;&#1082;&#1090;&#1099;%20%20&#1080;%20&#1086;&#1090;&#1095;&#1077;&#1090;&#1099;%20&#1080;&#1089;&#1087;&#1086;&#1083;&#1085;&#1077;&#1085;&#1080;&#1103;%20%20&#1073;&#1102;&#1076;&#1078;&#1077;&#1090;&#1072;\&#1047;&#1072;&#1082;&#1083;&#1102;&#1095;&#1077;&#1085;&#1080;&#1077;%20&#1085;&#1072;%20&#1086;&#1090;&#1095;&#1077;&#1090;%20&#1073;&#1102;&#1076;&#1078;&#1077;&#1090;%202016\&#1040;&#1085;&#1082;&#1091;&#1076;&#1080;&#1085;&#1086;&#1074;&#1072;\&#1079;&#1072;&#1076;&#1086;&#1083;&#1078;&#1077;&#1085;&#1085;&#1086;&#1089;&#1090;&#1100;%20&#1087;&#1086;%20&#1076;&#1086;&#1093;&#1086;&#1076;&#1072;&#1084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7639370910948721"/>
          <c:w val="0.99822464082485562"/>
          <c:h val="0.66467580187911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'СФО доходы'!$B$17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52B0B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255661"/>
                    </a:solidFill>
                    <a:latin typeface="Cambria" panose="020405030504060302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'СФО доходы'!$A$18:$A$24</c:f>
              <c:strCache>
                <c:ptCount val="7"/>
                <c:pt idx="0">
                  <c:v>Новосибирск</c:v>
                </c:pt>
                <c:pt idx="1">
                  <c:v>Томск</c:v>
                </c:pt>
                <c:pt idx="2">
                  <c:v>Иркутск</c:v>
                </c:pt>
                <c:pt idx="3">
                  <c:v>Улан-Удэ</c:v>
                </c:pt>
                <c:pt idx="4">
                  <c:v>Барнаул</c:v>
                </c:pt>
                <c:pt idx="5">
                  <c:v>Красноярск</c:v>
                </c:pt>
                <c:pt idx="6">
                  <c:v>Омск</c:v>
                </c:pt>
              </c:strCache>
            </c:strRef>
          </c:cat>
          <c:val>
            <c:numRef>
              <c:f>'СФО доходы'!$B$18:$B$24</c:f>
              <c:numCache>
                <c:formatCode>_-* #\ ##0.0_р_._-;\-* #\ ##0.0_р_._-;_-* "-"??_р_._-;_-@_-</c:formatCode>
                <c:ptCount val="7"/>
                <c:pt idx="0">
                  <c:v>15700.699317210134</c:v>
                </c:pt>
                <c:pt idx="1">
                  <c:v>9897.1</c:v>
                </c:pt>
                <c:pt idx="2">
                  <c:v>13597.185937751976</c:v>
                </c:pt>
                <c:pt idx="3">
                  <c:v>7821.0295358649792</c:v>
                </c:pt>
                <c:pt idx="4">
                  <c:v>10284.053186467348</c:v>
                </c:pt>
                <c:pt idx="5">
                  <c:v>13955.231674895556</c:v>
                </c:pt>
                <c:pt idx="6">
                  <c:v>6660.9317193760126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9C-4FB9-A491-C32760A69603}"/>
            </c:ext>
          </c:extLst>
        </c:ser>
        <c:ser>
          <c:idx val="1"/>
          <c:order val="1"/>
          <c:tx>
            <c:strRef>
              <c:f>'СФО доходы'!$C$17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B3F3F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1" i="0" u="none" strike="noStrike" kern="1200" baseline="0">
                    <a:solidFill>
                      <a:srgbClr val="3E8DA0"/>
                    </a:solidFill>
                    <a:latin typeface="Cambria" panose="020405030504060302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'СФО доходы'!$A$18:$A$24</c:f>
              <c:strCache>
                <c:ptCount val="7"/>
                <c:pt idx="0">
                  <c:v>Новосибирск</c:v>
                </c:pt>
                <c:pt idx="1">
                  <c:v>Томск</c:v>
                </c:pt>
                <c:pt idx="2">
                  <c:v>Иркутск</c:v>
                </c:pt>
                <c:pt idx="3">
                  <c:v>Улан-Удэ</c:v>
                </c:pt>
                <c:pt idx="4">
                  <c:v>Барнаул</c:v>
                </c:pt>
                <c:pt idx="5">
                  <c:v>Красноярск</c:v>
                </c:pt>
                <c:pt idx="6">
                  <c:v>Омск</c:v>
                </c:pt>
              </c:strCache>
            </c:strRef>
          </c:cat>
          <c:val>
            <c:numRef>
              <c:f>'СФО доходы'!$C$18:$C$24</c:f>
              <c:numCache>
                <c:formatCode>_-* #\ ##0.0_р_._-;\-* #\ ##0.0_р_._-;_-* "-"??_р_._-;_-@_-</c:formatCode>
                <c:ptCount val="7"/>
                <c:pt idx="0">
                  <c:v>12963.063947983084</c:v>
                </c:pt>
                <c:pt idx="1">
                  <c:v>9954</c:v>
                </c:pt>
                <c:pt idx="2">
                  <c:v>12479.265437048918</c:v>
                </c:pt>
                <c:pt idx="3">
                  <c:v>7343.7549361207894</c:v>
                </c:pt>
                <c:pt idx="4">
                  <c:v>9193.0959723096294</c:v>
                </c:pt>
                <c:pt idx="5">
                  <c:v>12799.73780316509</c:v>
                </c:pt>
                <c:pt idx="6">
                  <c:v>6548.4205075969785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79C-4FB9-A491-C32760A69603}"/>
            </c:ext>
          </c:extLst>
        </c:ser>
        <c:ser>
          <c:idx val="2"/>
          <c:order val="2"/>
          <c:tx>
            <c:strRef>
              <c:f>'СФО доходы'!$D$17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26879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/>
          </c:spPr>
          <c:invertIfNegative val="0"/>
          <c:dLbls>
            <c:spPr>
              <a:noFill/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txPr>
              <a:bodyPr rot="-5400000" spcFirstLastPara="1" vertOverflow="ellipsis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2000" b="1" i="0" u="none" strike="noStrike" kern="1200" baseline="0">
                    <a:solidFill>
                      <a:schemeClr val="bg1"/>
                    </a:solidFill>
                    <a:latin typeface="Cambria" panose="020405030504060302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'СФО доходы'!$A$18:$A$24</c:f>
              <c:strCache>
                <c:ptCount val="7"/>
                <c:pt idx="0">
                  <c:v>Новосибирск</c:v>
                </c:pt>
                <c:pt idx="1">
                  <c:v>Томск</c:v>
                </c:pt>
                <c:pt idx="2">
                  <c:v>Иркутск</c:v>
                </c:pt>
                <c:pt idx="3">
                  <c:v>Улан-Удэ</c:v>
                </c:pt>
                <c:pt idx="4">
                  <c:v>Барнаул</c:v>
                </c:pt>
                <c:pt idx="5">
                  <c:v>Красноярск</c:v>
                </c:pt>
                <c:pt idx="6">
                  <c:v>Омск</c:v>
                </c:pt>
              </c:strCache>
            </c:strRef>
          </c:cat>
          <c:val>
            <c:numRef>
              <c:f>'СФО доходы'!$D$18:$D$24</c:f>
              <c:numCache>
                <c:formatCode>_-* #\ ##0.0_р_._-;\-* #\ ##0.0_р_._-;_-* "-"??_р_._-;_-@_-</c:formatCode>
                <c:ptCount val="7"/>
                <c:pt idx="0">
                  <c:v>13008.801942795468</c:v>
                </c:pt>
                <c:pt idx="1">
                  <c:v>10448.087680205274</c:v>
                </c:pt>
                <c:pt idx="2">
                  <c:v>13595.929121231558</c:v>
                </c:pt>
                <c:pt idx="3">
                  <c:v>7380.9689311384182</c:v>
                </c:pt>
                <c:pt idx="4">
                  <c:v>8753.7096497498223</c:v>
                </c:pt>
                <c:pt idx="5">
                  <c:v>12852.350677597458</c:v>
                </c:pt>
                <c:pt idx="6">
                  <c:v>6587.5445132818468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79C-4FB9-A491-C32760A696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5"/>
        <c:axId val="319224848"/>
        <c:axId val="319233248"/>
      </c:barChart>
      <c:catAx>
        <c:axId val="31922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1800" b="1" i="0" u="none" strike="noStrike" kern="1200" baseline="0">
                <a:solidFill>
                  <a:srgbClr val="3E8DA0"/>
                </a:solidFill>
                <a:latin typeface="Cambria" panose="020405030504060302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19233248"/>
        <c:crosses val="autoZero"/>
        <c:auto val="1"/>
        <c:lblAlgn val="ctr"/>
        <c:lblOffset val="100"/>
        <c:noMultiLvlLbl val="0"/>
      </c:catAx>
      <c:valAx>
        <c:axId val="319233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.0_р_._-;\-* #\ ##0.0_р_._-;_-* &quot;-&quot;??_р_._-;_-@_-" sourceLinked="1"/>
        <c:majorTickMark val="none"/>
        <c:minorTickMark val="none"/>
        <c:tickLblPos val="nextTo"/>
        <c:crossAx val="319224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rgbClr val="3E8DA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32888738855990107"/>
          <c:y val="4.2095632869679836E-2"/>
          <c:w val="0.31981518839070733"/>
          <c:h val="0.109038641645565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rgbClr val="3E8DA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565850501564019E-3"/>
          <c:y val="5.5043482183859023E-2"/>
          <c:w val="0.99754341494984355"/>
          <c:h val="0.85234122940031165"/>
        </c:manualLayout>
      </c:layout>
      <c:barChart>
        <c:barDir val="col"/>
        <c:grouping val="clustered"/>
        <c:varyColors val="0"/>
        <c:ser>
          <c:idx val="3"/>
          <c:order val="3"/>
          <c:spPr>
            <a:solidFill>
              <a:srgbClr val="76C0C8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solidFill>
                  <a:srgbClr val="3E8DA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3E8DA0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график!$B$13:$I$13</c:f>
              <c:strCache>
                <c:ptCount val="7"/>
                <c:pt idx="0">
                  <c:v>Новосибирск</c:v>
                </c:pt>
                <c:pt idx="1">
                  <c:v>Томск</c:v>
                </c:pt>
                <c:pt idx="2">
                  <c:v>Иркутск</c:v>
                </c:pt>
                <c:pt idx="3">
                  <c:v>Улан-Удэ</c:v>
                </c:pt>
                <c:pt idx="4">
                  <c:v>Барнаул</c:v>
                </c:pt>
                <c:pt idx="5">
                  <c:v>Красноярск</c:v>
                </c:pt>
                <c:pt idx="6">
                  <c:v>Омск</c:v>
                </c:pt>
              </c:strCache>
            </c:strRef>
          </c:cat>
          <c:val>
            <c:numRef>
              <c:f>график!$B$17:$I$17</c:f>
              <c:numCache>
                <c:formatCode>_-* #\ ##0.0_р_._-;\-* #\ ##0.0_р_._-;_-* "-"??_р_._-;_-@_-</c:formatCode>
                <c:ptCount val="7"/>
                <c:pt idx="0">
                  <c:v>7.3452305419072985</c:v>
                </c:pt>
                <c:pt idx="1">
                  <c:v>8.9963091861439608</c:v>
                </c:pt>
                <c:pt idx="2">
                  <c:v>12.697225800222029</c:v>
                </c:pt>
                <c:pt idx="3">
                  <c:v>2.1082845080910886</c:v>
                </c:pt>
                <c:pt idx="4">
                  <c:v>6.5068500054440364</c:v>
                </c:pt>
                <c:pt idx="5">
                  <c:v>-1.8744485802242394</c:v>
                </c:pt>
                <c:pt idx="6">
                  <c:v>-2.6575808462242492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32-4EC1-A6BF-1C9FB8EC6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overlap val="-24"/>
        <c:axId val="319233808"/>
        <c:axId val="31924108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gradFill rotWithShape="1">
                    <a:gsLst>
                      <a:gs pos="0">
                        <a:schemeClr val="accent1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график!$B$13:$I$13</c15:sqref>
                        </c15:formulaRef>
                      </c:ext>
                    </c:extLst>
                    <c:strCache>
                      <c:ptCount val="7"/>
                      <c:pt idx="0">
                        <c:v>Новосибирск</c:v>
                      </c:pt>
                      <c:pt idx="1">
                        <c:v>Томск</c:v>
                      </c:pt>
                      <c:pt idx="2">
                        <c:v>Иркутск</c:v>
                      </c:pt>
                      <c:pt idx="3">
                        <c:v>Улан-Удэ</c:v>
                      </c:pt>
                      <c:pt idx="4">
                        <c:v>Барнаул</c:v>
                      </c:pt>
                      <c:pt idx="5">
                        <c:v>Красноярск</c:v>
                      </c:pt>
                      <c:pt idx="6">
                        <c:v>Омск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график!$B$14:$I$14</c15:sqref>
                        </c15:formulaRef>
                      </c:ext>
                    </c:extLst>
                    <c:numCache>
                      <c:formatCode>_-* #\ ##0.0_р_._-;\-* #\ ##0.0_р_._-;_-* "-"??_р_._-;_-@_-</c:formatCode>
                      <c:ptCount val="7"/>
                      <c:pt idx="0">
                        <c:v>13.008801942795468</c:v>
                      </c:pt>
                      <c:pt idx="1">
                        <c:v>10.448087680205273</c:v>
                      </c:pt>
                      <c:pt idx="2">
                        <c:v>13.595929121231558</c:v>
                      </c:pt>
                      <c:pt idx="3">
                        <c:v>7.3809689311384181</c:v>
                      </c:pt>
                      <c:pt idx="4">
                        <c:v>8.7537096497498226</c:v>
                      </c:pt>
                      <c:pt idx="5">
                        <c:v>12.852350677597459</c:v>
                      </c:pt>
                      <c:pt idx="6">
                        <c:v>6.5875445132818466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9E32-4EC1-A6BF-1C9FB8EC6B57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gradFill rotWithShape="1">
                    <a:gsLst>
                      <a:gs pos="0">
                        <a:schemeClr val="accent3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3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3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график!$B$13:$I$13</c15:sqref>
                        </c15:formulaRef>
                      </c:ext>
                    </c:extLst>
                    <c:strCache>
                      <c:ptCount val="7"/>
                      <c:pt idx="0">
                        <c:v>Новосибирск</c:v>
                      </c:pt>
                      <c:pt idx="1">
                        <c:v>Томск</c:v>
                      </c:pt>
                      <c:pt idx="2">
                        <c:v>Иркутск</c:v>
                      </c:pt>
                      <c:pt idx="3">
                        <c:v>Улан-Удэ</c:v>
                      </c:pt>
                      <c:pt idx="4">
                        <c:v>Барнаул</c:v>
                      </c:pt>
                      <c:pt idx="5">
                        <c:v>Красноярск</c:v>
                      </c:pt>
                      <c:pt idx="6">
                        <c:v>Омск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график!$B$15:$I$15</c15:sqref>
                        </c15:formulaRef>
                      </c:ext>
                    </c:extLst>
                    <c:numCache>
                      <c:formatCode>_-* #\ ##0.0_р_._-;\-* #\ ##0.0_р_._-;_-* "-"??_р_._-;_-@_-</c:formatCode>
                      <c:ptCount val="7"/>
                      <c:pt idx="0">
                        <c:v>9.8470243100440538</c:v>
                      </c:pt>
                      <c:pt idx="1">
                        <c:v>8.8959768898342286</c:v>
                      </c:pt>
                      <c:pt idx="2">
                        <c:v>11.454266998075688</c:v>
                      </c:pt>
                      <c:pt idx="3">
                        <c:v>6.5389728727104099</c:v>
                      </c:pt>
                      <c:pt idx="4">
                        <c:v>6.7222021443888496</c:v>
                      </c:pt>
                      <c:pt idx="5">
                        <c:v>9.6347387206513861</c:v>
                      </c:pt>
                      <c:pt idx="6">
                        <c:v>4.7734886701179668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2-9E32-4EC1-A6BF-1C9FB8EC6B57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gradFill rotWithShape="1">
                    <a:gsLst>
                      <a:gs pos="0">
                        <a:schemeClr val="accent5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5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5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график!$B$13:$I$13</c15:sqref>
                        </c15:formulaRef>
                      </c:ext>
                    </c:extLst>
                    <c:strCache>
                      <c:ptCount val="7"/>
                      <c:pt idx="0">
                        <c:v>Новосибирск</c:v>
                      </c:pt>
                      <c:pt idx="1">
                        <c:v>Томск</c:v>
                      </c:pt>
                      <c:pt idx="2">
                        <c:v>Иркутск</c:v>
                      </c:pt>
                      <c:pt idx="3">
                        <c:v>Улан-Удэ</c:v>
                      </c:pt>
                      <c:pt idx="4">
                        <c:v>Барнаул</c:v>
                      </c:pt>
                      <c:pt idx="5">
                        <c:v>Красноярск</c:v>
                      </c:pt>
                      <c:pt idx="6">
                        <c:v>Омск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график!$B$16:$I$16</c15:sqref>
                        </c15:formulaRef>
                      </c:ext>
                    </c:extLst>
                    <c:numCache>
                      <c:formatCode>_-* #\ ##0.0_р_._-;\-* #\ ##0.0_р_._-;_-* "-"??_р_._-;_-@_-</c:formatCode>
                      <c:ptCount val="7"/>
                      <c:pt idx="0">
                        <c:v>3.1617776327514147</c:v>
                      </c:pt>
                      <c:pt idx="1">
                        <c:v>1.5521107903710456</c:v>
                      </c:pt>
                      <c:pt idx="2">
                        <c:v>2.1416621231558692</c:v>
                      </c:pt>
                      <c:pt idx="3">
                        <c:v>0.8419960584280084</c:v>
                      </c:pt>
                      <c:pt idx="4">
                        <c:v>2.0315075053609721</c:v>
                      </c:pt>
                      <c:pt idx="5">
                        <c:v>3.2176119569460711</c:v>
                      </c:pt>
                      <c:pt idx="6">
                        <c:v>1.81405584316388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3-9E32-4EC1-A6BF-1C9FB8EC6B57}"/>
                  </c:ext>
                </c:extLst>
              </c15:ser>
            </c15:filteredBarSeries>
          </c:ext>
        </c:extLst>
      </c:barChart>
      <c:catAx>
        <c:axId val="31923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800" b="1" i="0" u="none" strike="noStrike" kern="1200" baseline="0">
                <a:solidFill>
                  <a:srgbClr val="26879A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41088"/>
        <c:crosses val="autoZero"/>
        <c:auto val="1"/>
        <c:lblAlgn val="ctr"/>
        <c:lblOffset val="100"/>
        <c:noMultiLvlLbl val="0"/>
      </c:catAx>
      <c:valAx>
        <c:axId val="3192410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.0_р_._-;\-* #\ ##0.0_р_._-;_-* &quot;-&quot;??_р_._-;_-@_-" sourceLinked="1"/>
        <c:majorTickMark val="none"/>
        <c:minorTickMark val="none"/>
        <c:tickLblPos val="nextTo"/>
        <c:crossAx val="319233808"/>
        <c:crosses val="autoZero"/>
        <c:crossBetween val="between"/>
      </c:valAx>
      <c:spPr>
        <a:noFill/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032581825064012E-2"/>
          <c:y val="0.1363768068492478"/>
          <c:w val="0.81823883317369306"/>
          <c:h val="0.501013922765891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'к АСДГ'!$B$2</c:f>
              <c:strCache>
                <c:ptCount val="1"/>
                <c:pt idx="0">
                  <c:v>Налоговые и неналоговые доходы, млн. рублей</c:v>
                </c:pt>
              </c:strCache>
            </c:strRef>
          </c:tx>
          <c:spPr>
            <a:solidFill>
              <a:srgbClr val="A3D4E5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numRef>
              <c:f>'к АСДГ'!$A$3:$A$5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'к АСДГ'!$B$3:$B$5</c:f>
              <c:numCache>
                <c:formatCode>General</c:formatCode>
                <c:ptCount val="3"/>
                <c:pt idx="0">
                  <c:v>5764.8</c:v>
                </c:pt>
                <c:pt idx="1">
                  <c:v>5858.1</c:v>
                </c:pt>
                <c:pt idx="2">
                  <c:v>6189.2</c:v>
                </c:pt>
              </c:numCache>
            </c:numRef>
          </c:val>
        </c:ser>
        <c:ser>
          <c:idx val="1"/>
          <c:order val="1"/>
          <c:tx>
            <c:strRef>
              <c:f>'к АСДГ'!$C$2</c:f>
              <c:strCache>
                <c:ptCount val="1"/>
                <c:pt idx="0">
                  <c:v>Задолженность на конец периода, млн. рублей</c:v>
                </c:pt>
              </c:strCache>
            </c:strRef>
          </c:tx>
          <c:spPr>
            <a:solidFill>
              <a:srgbClr val="26879A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1739130434782608E-2"/>
                  <c:y val="-5.83728499142097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797591996889374E-2"/>
                  <c:y val="-8.43612388887989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323692780123015E-2"/>
                  <c:y val="-7.79625779625779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rgbClr val="26879A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2400" b="1" i="0" u="none" strike="noStrike" kern="1200" baseline="0">
                    <a:solidFill>
                      <a:srgbClr val="56A3B2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'к АСДГ'!$A$3:$A$5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'к АСДГ'!$C$3:$C$5</c:f>
              <c:numCache>
                <c:formatCode>General</c:formatCode>
                <c:ptCount val="3"/>
                <c:pt idx="0">
                  <c:v>1308.5999999999999</c:v>
                </c:pt>
                <c:pt idx="1">
                  <c:v>1167.2</c:v>
                </c:pt>
                <c:pt idx="2">
                  <c:v>1607.7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9253968"/>
        <c:axId val="319247248"/>
      </c:barChart>
      <c:lineChart>
        <c:grouping val="standard"/>
        <c:varyColors val="0"/>
        <c:ser>
          <c:idx val="2"/>
          <c:order val="2"/>
          <c:tx>
            <c:strRef>
              <c:f>'к АСДГ'!$D$2</c:f>
              <c:strCache>
                <c:ptCount val="1"/>
                <c:pt idx="0">
                  <c:v>Отношение задолженности к налоговым и неналоговым доходам, %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204299542349359E-2"/>
                  <c:y val="-4.8661540098547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847319618939605E-2"/>
                  <c:y val="-5.38590452960531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2400" b="1" i="0" u="none" strike="noStrike" kern="1200" baseline="0">
                      <a:solidFill>
                        <a:srgbClr val="56A3B2"/>
                      </a:solidFill>
                      <a:latin typeface="Cambria" panose="020405030504060302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'к АСДГ'!$A$3:$A$5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'к АСДГ'!$D$3:$D$5</c:f>
              <c:numCache>
                <c:formatCode>0.0</c:formatCode>
                <c:ptCount val="3"/>
                <c:pt idx="0">
                  <c:v>22.699833472106576</c:v>
                </c:pt>
                <c:pt idx="1">
                  <c:v>19.924548915177276</c:v>
                </c:pt>
                <c:pt idx="2">
                  <c:v>25.975893491889096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228768"/>
        <c:axId val="319242768"/>
      </c:lineChart>
      <c:catAx>
        <c:axId val="31925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47248"/>
        <c:crosses val="autoZero"/>
        <c:auto val="1"/>
        <c:lblAlgn val="ctr"/>
        <c:lblOffset val="100"/>
        <c:noMultiLvlLbl val="0"/>
      </c:catAx>
      <c:valAx>
        <c:axId val="31924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lang="ru-RU"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r>
                  <a:rPr lang="ru-RU" sz="1800"/>
                  <a:t>млн.рублей</a:t>
                </a:r>
              </a:p>
            </c:rich>
          </c:tx>
          <c:layout>
            <c:manualLayout>
              <c:xMode val="edge"/>
              <c:yMode val="edge"/>
              <c:x val="2.3565734733208641E-2"/>
              <c:y val="4.041039828441403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lang="ru-RU"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53968"/>
        <c:crosses val="autoZero"/>
        <c:crossBetween val="between"/>
      </c:valAx>
      <c:valAx>
        <c:axId val="319242768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lang="ru-RU"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r>
                  <a:rPr lang="en-US" sz="1800"/>
                  <a:t>%</a:t>
                </a:r>
              </a:p>
            </c:rich>
          </c:tx>
          <c:layout>
            <c:manualLayout>
              <c:xMode val="edge"/>
              <c:yMode val="edge"/>
              <c:x val="0.93381119340460061"/>
              <c:y val="4.041039828441403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lang="ru-RU"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28768"/>
        <c:crosses val="max"/>
        <c:crossBetween val="between"/>
      </c:valAx>
      <c:catAx>
        <c:axId val="31922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92427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ru-RU"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>
        <a:defRPr lang="ru-RU" sz="1600" b="0" i="0" u="none" strike="noStrike" kern="1200" baseline="0">
          <a:solidFill>
            <a:schemeClr val="tx1">
              <a:lumMod val="65000"/>
              <a:lumOff val="35000"/>
            </a:schemeClr>
          </a:solidFill>
          <a:latin typeface="Cambria" panose="02040503050406030204" pitchFamily="18" charset="0"/>
          <a:ea typeface="+mn-ea"/>
          <a:cs typeface="+mn-cs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6C0C8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h="152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'АСДГ-2'!$K$3:$K$6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'АСДГ-2'!$L$3:$L$6</c:f>
              <c:numCache>
                <c:formatCode>0.0%</c:formatCode>
                <c:ptCount val="4"/>
                <c:pt idx="0">
                  <c:v>0.23400000000000001</c:v>
                </c:pt>
                <c:pt idx="1">
                  <c:v>0.879</c:v>
                </c:pt>
                <c:pt idx="2">
                  <c:v>0.90200000000000002</c:v>
                </c:pt>
                <c:pt idx="3">
                  <c:v>0.89900000000000002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55-472B-ADCE-83E7CA1DE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1"/>
        <c:overlap val="-27"/>
        <c:axId val="319234928"/>
        <c:axId val="319222048"/>
      </c:barChart>
      <c:catAx>
        <c:axId val="31923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22048"/>
        <c:crosses val="autoZero"/>
        <c:auto val="1"/>
        <c:lblAlgn val="ctr"/>
        <c:lblOffset val="100"/>
        <c:noMultiLvlLbl val="0"/>
      </c:catAx>
      <c:valAx>
        <c:axId val="31922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3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D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НЗС!$H$2:$L$2</c:f>
              <c:strCache>
                <c:ptCount val="5"/>
                <c:pt idx="0">
                  <c:v>на 01.01.2013</c:v>
                </c:pt>
                <c:pt idx="1">
                  <c:v>на 01.01.2014</c:v>
                </c:pt>
                <c:pt idx="2">
                  <c:v>на 01.01.2015</c:v>
                </c:pt>
                <c:pt idx="3">
                  <c:v>на 01.01.2016</c:v>
                </c:pt>
                <c:pt idx="4">
                  <c:v>на 01.01.2017</c:v>
                </c:pt>
              </c:strCache>
            </c:strRef>
          </c:cat>
          <c:val>
            <c:numRef>
              <c:f>НЗС!$H$3:$L$3</c:f>
              <c:numCache>
                <c:formatCode>#\ ##0.0</c:formatCode>
                <c:ptCount val="5"/>
                <c:pt idx="0">
                  <c:v>12320.489099999999</c:v>
                </c:pt>
                <c:pt idx="1">
                  <c:v>13146.319300000001</c:v>
                </c:pt>
                <c:pt idx="2">
                  <c:v>14460.179699999999</c:v>
                </c:pt>
                <c:pt idx="3">
                  <c:v>15135.1314</c:v>
                </c:pt>
                <c:pt idx="4">
                  <c:v>15300.420899999999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D1-4A48-AC09-3A76543AF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-42"/>
        <c:axId val="319242208"/>
        <c:axId val="319246128"/>
      </c:barChart>
      <c:catAx>
        <c:axId val="31924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46128"/>
        <c:crosses val="autoZero"/>
        <c:auto val="1"/>
        <c:lblAlgn val="ctr"/>
        <c:lblOffset val="100"/>
        <c:noMultiLvlLbl val="0"/>
      </c:catAx>
      <c:valAx>
        <c:axId val="31924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4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208235197732637E-2"/>
          <c:y val="0.16666666666666666"/>
          <c:w val="0.93023615951810912"/>
          <c:h val="0.7018365412656750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56A3B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919934754505273E-2"/>
                  <c:y val="-4.9140061023636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E6-4A32-94F6-A6E1CE69BE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559946988035533E-2"/>
                  <c:y val="-5.2211314837614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EE6-4A32-94F6-A6E1CE69BE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919934754505189E-2"/>
                  <c:y val="-5.2211314837614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EE6-4A32-94F6-A6E1CE69BE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039930676661768E-2"/>
                  <c:y val="-4.9140061023636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EE6-4A32-94F6-A6E1CE69BE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039930676661852E-2"/>
                  <c:y val="-5.8353822465568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EE6-4A32-94F6-A6E1CE69BE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'АСДГ-2'!$B$3:$B$7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'АСДГ-2'!$C$3:$C$7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27.8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EE6-4A32-94F6-A6E1CE69B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9231008"/>
        <c:axId val="319250048"/>
        <c:axId val="0"/>
      </c:bar3DChart>
      <c:catAx>
        <c:axId val="31923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50048"/>
        <c:crosses val="autoZero"/>
        <c:auto val="1"/>
        <c:lblAlgn val="ctr"/>
        <c:lblOffset val="100"/>
        <c:noMultiLvlLbl val="0"/>
      </c:catAx>
      <c:valAx>
        <c:axId val="31925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r>
                  <a:rPr lang="ru-RU" sz="1800">
                    <a:latin typeface="Cambria" panose="02040503050406030204" pitchFamily="18" charset="0"/>
                  </a:rPr>
                  <a:t>млн. рублей</a:t>
                </a:r>
              </a:p>
            </c:rich>
          </c:tx>
          <c:layout>
            <c:manualLayout>
              <c:xMode val="edge"/>
              <c:yMode val="edge"/>
              <c:x val="2.1921916010498699E-2"/>
              <c:y val="7.437700495771361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1923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D57A2-ECDB-4EAE-A20A-F0738FCBE1AC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7317"/>
            <a:ext cx="2945659" cy="495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FBE00-4745-4945-A35D-FCDCCDEC6B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362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56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56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AFDDE-30B6-4B07-B99E-DD9A091174CB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634"/>
            <a:ext cx="5438775" cy="388655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6978"/>
            <a:ext cx="2946400" cy="4956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6978"/>
            <a:ext cx="2946400" cy="4956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D5B64-3A02-492F-8A30-129A3904FE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23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617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041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172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073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7574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052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1523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17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6438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5371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821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6699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068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42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0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545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43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253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5B64-3A02-492F-8A30-129A3904FE7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335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6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04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39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44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22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200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44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04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51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80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29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78A8-2614-4720-A07F-0626A9872055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AA2F-9C85-426F-BEF6-98421E7065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21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676446"/>
              </p:ext>
            </p:extLst>
          </p:nvPr>
        </p:nvGraphicFramePr>
        <p:xfrm>
          <a:off x="798693" y="319610"/>
          <a:ext cx="192087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CorelDRAW" r:id="rId4" imgW="1920375" imgH="554580" progId="CorelDraw.Graphic.16">
                  <p:embed/>
                </p:oleObj>
              </mc:Choice>
              <mc:Fallback>
                <p:oleObj name="CorelDRAW" r:id="rId4" imgW="1920375" imgH="55458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8693" y="319610"/>
                        <a:ext cx="1920875" cy="554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 descr="H:\Мои рисунки\для отчета\Fashion-Puzzle-vector-background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784" y="162243"/>
            <a:ext cx="4776216" cy="66957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57784" y="873647"/>
            <a:ext cx="87142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C81B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Роль органов внешнего финансового контроля в обеспечении устойчивого развития муниципальных образований</a:t>
            </a:r>
          </a:p>
          <a:p>
            <a:endParaRPr lang="ru-RU" sz="4800" b="1" dirty="0" smtClean="0">
              <a:solidFill>
                <a:srgbClr val="0C81B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ru-RU" sz="3200" b="1" dirty="0" smtClean="0">
                <a:solidFill>
                  <a:srgbClr val="0C81B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О.Ю. Пыхтеева</a:t>
            </a:r>
          </a:p>
          <a:p>
            <a:r>
              <a:rPr lang="ru-RU" sz="3200" b="1" dirty="0" smtClean="0">
                <a:solidFill>
                  <a:srgbClr val="0C81B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заместитель председателя</a:t>
            </a:r>
          </a:p>
          <a:p>
            <a:r>
              <a:rPr lang="ru-RU" sz="3200" b="1" dirty="0" smtClean="0">
                <a:solidFill>
                  <a:srgbClr val="0C81B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Счетной палаты Города Томска</a:t>
            </a:r>
            <a:endParaRPr lang="ru-RU" sz="3200" b="1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88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3" y="194200"/>
            <a:ext cx="102746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Нарушения порядка </a:t>
            </a:r>
            <a:r>
              <a:rPr lang="ru-RU" sz="3200" b="1" dirty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распоряжения и </a:t>
            </a:r>
            <a:r>
              <a:rPr lang="ru-RU" sz="32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использования земельных ресурсов:</a:t>
            </a:r>
            <a:endParaRPr lang="ru-RU" sz="3200" b="1" dirty="0" smtClean="0">
              <a:ln w="0"/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09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799" y="1501065"/>
            <a:ext cx="1144161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использование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земли без правоустанавливающих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документов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самовольный захват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земельных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участков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использование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земли не по целевому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назначению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несоблюдение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условий договоров аренды земельных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участков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строительство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объектов без своевременного оформления прав застройщиков на земельные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участки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нарушения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в администрировании земельных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платежей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неуплата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земельного налога за пользование земельными участками, переданными на праве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ПБП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неправомерные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действия со стороны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администраций по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проведению торгов по продаже права на заключение договора о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РЗТ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неверный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расчет выкупной цены земельного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участка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17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593" y="530212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10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84960" y="407798"/>
            <a:ext cx="97637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ct val="35000"/>
              </a:spcAft>
            </a:pPr>
            <a:r>
              <a:rPr lang="ru-RU" sz="3200" b="1" dirty="0" smtClean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Динамика задолженности по доходам 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341308"/>
              </p:ext>
            </p:extLst>
          </p:nvPr>
        </p:nvGraphicFramePr>
        <p:xfrm>
          <a:off x="466593" y="1554480"/>
          <a:ext cx="11349487" cy="4886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47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3" y="250111"/>
            <a:ext cx="102746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Основные причины возникновения и роста задолженности</a:t>
            </a:r>
            <a:endParaRPr lang="ru-RU" sz="3200" b="1" dirty="0" smtClean="0">
              <a:ln w="0"/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11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" y="1198880"/>
            <a:ext cx="115620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несвоевременное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принятие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административных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и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гражданско-правовых мер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продление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договоров аренды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должникам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непринятие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мер по расторжению договоров аренды и изъятию земельных участков у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должников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отсутствие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исков о признании должника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банкротом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несвоевременное обращение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либо </a:t>
            </a:r>
            <a:r>
              <a:rPr lang="ru-RU" sz="2400" b="1" dirty="0" err="1">
                <a:solidFill>
                  <a:srgbClr val="124458"/>
                </a:solidFill>
                <a:latin typeface="Cambria" panose="02040503050406030204" pitchFamily="18" charset="0"/>
              </a:rPr>
              <a:t>необращение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 к судебным приставам с исполнительными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листами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выдача </a:t>
            </a:r>
            <a:r>
              <a:rPr lang="ru-RU" sz="2400" b="1" dirty="0">
                <a:solidFill>
                  <a:srgbClr val="124458"/>
                </a:solidFill>
                <a:latin typeface="Cambria" panose="02040503050406030204" pitchFamily="18" charset="0"/>
              </a:rPr>
              <a:t>разрешений на строительство третьим лицам вместо арендаторов земельных </a:t>
            </a:r>
            <a:r>
              <a:rPr lang="ru-RU" sz="2400" b="1" dirty="0" smtClean="0">
                <a:solidFill>
                  <a:srgbClr val="124458"/>
                </a:solidFill>
                <a:latin typeface="Cambria" panose="02040503050406030204" pitchFamily="18" charset="0"/>
              </a:rPr>
              <a:t>участков</a:t>
            </a:r>
            <a:endParaRPr lang="ru-RU" sz="2400" b="1" dirty="0">
              <a:solidFill>
                <a:srgbClr val="124458"/>
              </a:solidFill>
              <a:latin typeface="Cambria" panose="020405030504060302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98387" y="5368729"/>
            <a:ext cx="4518855" cy="1279274"/>
          </a:xfrm>
          <a:prstGeom prst="roundRect">
            <a:avLst>
              <a:gd name="adj" fmla="val 4278"/>
            </a:avLst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свыше 40 млн. рублей получено в бюджет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6450453" y="5642163"/>
            <a:ext cx="670561" cy="624422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84463" y="4783954"/>
            <a:ext cx="8847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Результат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3200" b="1" dirty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работы Временной комиссии: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4463" y="5368729"/>
            <a:ext cx="2482999" cy="1279274"/>
          </a:xfrm>
          <a:prstGeom prst="roundRect">
            <a:avLst>
              <a:gd name="adj" fmla="val 4278"/>
            </a:avLst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21 предложение сформировано</a:t>
            </a: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3274278" y="5642163"/>
            <a:ext cx="670561" cy="624422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641" y="5368729"/>
            <a:ext cx="2377439" cy="1279274"/>
          </a:xfrm>
          <a:prstGeom prst="roundRect">
            <a:avLst>
              <a:gd name="adj" fmla="val 4278"/>
            </a:avLst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6 предложений реализовано</a:t>
            </a:r>
          </a:p>
        </p:txBody>
      </p:sp>
    </p:spTree>
    <p:extLst>
      <p:ext uri="{BB962C8B-B14F-4D97-AF65-F5344CB8AC3E}">
        <p14:creationId xmlns:p14="http://schemas.microsoft.com/office/powerpoint/2010/main" val="287370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593" y="530212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12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84960" y="407798"/>
            <a:ext cx="97637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ct val="35000"/>
              </a:spcAft>
            </a:pPr>
            <a:r>
              <a:rPr lang="ru-RU" sz="3200" b="1" dirty="0" smtClean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Доля расходов на муниципальные программы в общем объеме расходов бюджета города Томска</a:t>
            </a:r>
            <a:endParaRPr lang="ru-RU" sz="3200" b="1" dirty="0">
              <a:ln w="0"/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4631528"/>
              </p:ext>
            </p:extLst>
          </p:nvPr>
        </p:nvGraphicFramePr>
        <p:xfrm>
          <a:off x="466593" y="2113280"/>
          <a:ext cx="11197087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779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3" y="250111"/>
            <a:ext cx="102746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Стратегический аудит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13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" name="Подзаголовок 2"/>
          <p:cNvSpPr>
            <a:spLocks noGrp="1"/>
          </p:cNvSpPr>
          <p:nvPr/>
        </p:nvSpPr>
        <p:spPr bwMode="auto">
          <a:xfrm>
            <a:off x="2476654" y="834886"/>
            <a:ext cx="9523758" cy="4313186"/>
          </a:xfrm>
          <a:prstGeom prst="rect">
            <a:avLst/>
          </a:prstGeom>
          <a:solidFill>
            <a:srgbClr val="DEEAF6"/>
          </a:solidFill>
          <a:ln>
            <a:noFill/>
          </a:ln>
          <a:effectLst>
            <a:outerShdw dist="12700" dir="5400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Скругленный прямоугольник 15"/>
          <p:cNvSpPr>
            <a:spLocks noChangeArrowheads="1"/>
          </p:cNvSpPr>
          <p:nvPr/>
        </p:nvSpPr>
        <p:spPr bwMode="auto">
          <a:xfrm>
            <a:off x="2676292" y="1046052"/>
            <a:ext cx="6394556" cy="700681"/>
          </a:xfrm>
          <a:prstGeom prst="roundRect">
            <a:avLst>
              <a:gd name="adj" fmla="val 16667"/>
            </a:avLst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Стратегия </a:t>
            </a:r>
            <a:r>
              <a:rPr lang="ru-R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развития Города Томска </a:t>
            </a:r>
          </a:p>
          <a:p>
            <a:r>
              <a:rPr lang="ru-R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до </a:t>
            </a:r>
            <a:r>
              <a:rPr lang="ru-R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2030 года</a:t>
            </a:r>
          </a:p>
        </p:txBody>
      </p:sp>
      <p:sp>
        <p:nvSpPr>
          <p:cNvPr id="5" name="Скругленный прямоугольник 17"/>
          <p:cNvSpPr>
            <a:spLocks noChangeArrowheads="1"/>
          </p:cNvSpPr>
          <p:nvPr/>
        </p:nvSpPr>
        <p:spPr bwMode="auto">
          <a:xfrm>
            <a:off x="1078992" y="5512976"/>
            <a:ext cx="10921420" cy="865778"/>
          </a:xfrm>
          <a:prstGeom prst="roundRect">
            <a:avLst>
              <a:gd name="adj" fmla="val 16667"/>
            </a:avLst>
          </a:prstGeom>
          <a:solidFill>
            <a:srgbClr val="A3D4E5"/>
          </a:solidFill>
          <a:ln w="12700">
            <a:solidFill>
              <a:srgbClr val="1F4D78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400" b="1" dirty="0">
                <a:solidFill>
                  <a:srgbClr val="26879A"/>
                </a:solidFill>
                <a:latin typeface="Cambria" panose="02040503050406030204" pitchFamily="18" charset="0"/>
              </a:rPr>
              <a:t>В</a:t>
            </a:r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ыявление резервов по увеличению доходного потенциала и оптимизации бюджетных расходов для решения стратегических задач</a:t>
            </a:r>
            <a:endParaRPr lang="ru-RU" sz="24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9335494" y="2450961"/>
            <a:ext cx="2537845" cy="826072"/>
          </a:xfrm>
          <a:prstGeom prst="roundRect">
            <a:avLst>
              <a:gd name="adj" fmla="val 16667"/>
            </a:avLst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ru-R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Муниципальные программы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9571838" y="4292379"/>
            <a:ext cx="2003687" cy="703636"/>
          </a:xfrm>
          <a:prstGeom prst="roundRect">
            <a:avLst>
              <a:gd name="adj" fmla="val 16667"/>
            </a:avLst>
          </a:prstGeom>
          <a:solidFill>
            <a:srgbClr val="76C0C8"/>
          </a:solidFill>
          <a:ln w="12700">
            <a:solidFill>
              <a:srgbClr val="1F4D78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Муниципальные задания</a:t>
            </a:r>
          </a:p>
        </p:txBody>
      </p:sp>
      <p:sp>
        <p:nvSpPr>
          <p:cNvPr id="9" name="Скругленный прямоугольник 4"/>
          <p:cNvSpPr>
            <a:spLocks noChangeArrowheads="1"/>
          </p:cNvSpPr>
          <p:nvPr/>
        </p:nvSpPr>
        <p:spPr bwMode="auto">
          <a:xfrm>
            <a:off x="283502" y="1244367"/>
            <a:ext cx="1826810" cy="1499179"/>
          </a:xfrm>
          <a:prstGeom prst="roundRect">
            <a:avLst>
              <a:gd name="adj" fmla="val 16667"/>
            </a:avLst>
          </a:prstGeom>
          <a:solidFill>
            <a:srgbClr val="3E8DA0"/>
          </a:solidFill>
          <a:ln w="12700">
            <a:solidFill>
              <a:srgbClr val="C4591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«Майские указы» Президента РФ</a:t>
            </a:r>
          </a:p>
        </p:txBody>
      </p:sp>
      <p:sp>
        <p:nvSpPr>
          <p:cNvPr id="10" name="Скругленный прямоугольник 28"/>
          <p:cNvSpPr>
            <a:spLocks noChangeArrowheads="1"/>
          </p:cNvSpPr>
          <p:nvPr/>
        </p:nvSpPr>
        <p:spPr bwMode="auto">
          <a:xfrm>
            <a:off x="283502" y="3109214"/>
            <a:ext cx="1826810" cy="1718982"/>
          </a:xfrm>
          <a:prstGeom prst="roundRect">
            <a:avLst>
              <a:gd name="adj" fmla="val 16667"/>
            </a:avLst>
          </a:prstGeom>
          <a:solidFill>
            <a:srgbClr val="3E8DA0"/>
          </a:solidFill>
          <a:ln w="12700">
            <a:solidFill>
              <a:srgbClr val="C4591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Указ Президента РФ от 28.04.2008 №607</a:t>
            </a:r>
          </a:p>
        </p:txBody>
      </p:sp>
      <p:sp>
        <p:nvSpPr>
          <p:cNvPr id="25" name="Стрелка вправо 24"/>
          <p:cNvSpPr/>
          <p:nvPr/>
        </p:nvSpPr>
        <p:spPr>
          <a:xfrm>
            <a:off x="2288111" y="2746058"/>
            <a:ext cx="201089" cy="368393"/>
          </a:xfrm>
          <a:prstGeom prst="rightArrow">
            <a:avLst/>
          </a:prstGeom>
          <a:solidFill>
            <a:srgbClr val="3E8D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1760728" y="2042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1760728" y="2042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Скругленный прямоугольник 15"/>
          <p:cNvSpPr>
            <a:spLocks noChangeArrowheads="1"/>
          </p:cNvSpPr>
          <p:nvPr/>
        </p:nvSpPr>
        <p:spPr bwMode="auto">
          <a:xfrm>
            <a:off x="2679158" y="3824882"/>
            <a:ext cx="6392005" cy="791838"/>
          </a:xfrm>
          <a:prstGeom prst="roundRect">
            <a:avLst>
              <a:gd name="adj" fmla="val 16667"/>
            </a:avLst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Бюджетный прогноз </a:t>
            </a:r>
            <a:r>
              <a:rPr lang="ru-R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города Томска</a:t>
            </a:r>
          </a:p>
          <a:p>
            <a:r>
              <a:rPr lang="ru-R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до </a:t>
            </a:r>
            <a:r>
              <a:rPr lang="ru-R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2022 года</a:t>
            </a:r>
          </a:p>
        </p:txBody>
      </p:sp>
      <p:sp>
        <p:nvSpPr>
          <p:cNvPr id="32" name="Скругленный прямоугольник 15"/>
          <p:cNvSpPr>
            <a:spLocks noChangeArrowheads="1"/>
          </p:cNvSpPr>
          <p:nvPr/>
        </p:nvSpPr>
        <p:spPr bwMode="auto">
          <a:xfrm>
            <a:off x="2677731" y="1963809"/>
            <a:ext cx="6383974" cy="678847"/>
          </a:xfrm>
          <a:prstGeom prst="roundRect">
            <a:avLst>
              <a:gd name="adj" fmla="val 16667"/>
            </a:avLst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План мероприятий по реализации стратегии </a:t>
            </a:r>
            <a:r>
              <a:rPr lang="ru-R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развития Города Томска </a:t>
            </a:r>
            <a:r>
              <a:rPr lang="ru-R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до 2030 года</a:t>
            </a:r>
          </a:p>
        </p:txBody>
      </p:sp>
      <p:sp>
        <p:nvSpPr>
          <p:cNvPr id="33" name="Скругленный прямоугольник 15"/>
          <p:cNvSpPr>
            <a:spLocks noChangeArrowheads="1"/>
          </p:cNvSpPr>
          <p:nvPr/>
        </p:nvSpPr>
        <p:spPr bwMode="auto">
          <a:xfrm>
            <a:off x="2676294" y="2853822"/>
            <a:ext cx="6393442" cy="759894"/>
          </a:xfrm>
          <a:prstGeom prst="roundRect">
            <a:avLst>
              <a:gd name="adj" fmla="val 16667"/>
            </a:avLst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Долгосрочный и среднесрочный Прогнозы </a:t>
            </a:r>
            <a:r>
              <a:rPr lang="ru-R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социально-экономического </a:t>
            </a:r>
            <a:r>
              <a:rPr lang="ru-R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развития</a:t>
            </a:r>
            <a:endParaRPr lang="ru-RU" sz="22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0" name="Стрелка вправо 39"/>
          <p:cNvSpPr/>
          <p:nvPr/>
        </p:nvSpPr>
        <p:spPr>
          <a:xfrm rot="5400000">
            <a:off x="5787293" y="1742091"/>
            <a:ext cx="148823" cy="251999"/>
          </a:xfrm>
          <a:prstGeom prst="rightArrow">
            <a:avLst/>
          </a:prstGeom>
          <a:solidFill>
            <a:srgbClr val="3E8D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5400000">
            <a:off x="5787294" y="2643667"/>
            <a:ext cx="148823" cy="251999"/>
          </a:xfrm>
          <a:prstGeom prst="rightArrow">
            <a:avLst/>
          </a:prstGeom>
          <a:solidFill>
            <a:srgbClr val="3E8D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5400000">
            <a:off x="5787293" y="3614015"/>
            <a:ext cx="148823" cy="251999"/>
          </a:xfrm>
          <a:prstGeom prst="rightArrow">
            <a:avLst/>
          </a:prstGeom>
          <a:solidFill>
            <a:srgbClr val="3E8D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 rot="5400000">
            <a:off x="6738704" y="5142577"/>
            <a:ext cx="277196" cy="375117"/>
          </a:xfrm>
          <a:prstGeom prst="rightArrow">
            <a:avLst/>
          </a:prstGeom>
          <a:solidFill>
            <a:srgbClr val="3E8D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9177033" y="1412186"/>
            <a:ext cx="15897" cy="2794054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288111" y="1993956"/>
            <a:ext cx="10744" cy="2130604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2110312" y="1992972"/>
            <a:ext cx="188543" cy="5723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2124660" y="4118985"/>
            <a:ext cx="180000" cy="5575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9048831" y="1429063"/>
            <a:ext cx="126000" cy="5723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9058981" y="4184987"/>
            <a:ext cx="126000" cy="5723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9048831" y="3330613"/>
            <a:ext cx="126000" cy="5723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9078017" y="2318004"/>
            <a:ext cx="93279" cy="3882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9209494" y="2905642"/>
            <a:ext cx="126000" cy="5723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10515863" y="3277033"/>
            <a:ext cx="9790" cy="1038597"/>
          </a:xfrm>
          <a:prstGeom prst="line">
            <a:avLst/>
          </a:prstGeom>
          <a:ln w="38100">
            <a:solidFill>
              <a:srgbClr val="3E8D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42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593" y="530212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14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84960" y="407798"/>
            <a:ext cx="97637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ct val="35000"/>
              </a:spcAft>
            </a:pPr>
            <a:r>
              <a:rPr lang="ru-RU" sz="3200" b="1" dirty="0" smtClean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Динамика объема незавершенного строительства, млн. рублей</a:t>
            </a:r>
            <a:endParaRPr lang="ru-RU" sz="3200" b="1" dirty="0">
              <a:ln w="0"/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20871645"/>
              </p:ext>
            </p:extLst>
          </p:nvPr>
        </p:nvGraphicFramePr>
        <p:xfrm>
          <a:off x="466593" y="1899920"/>
          <a:ext cx="11176767" cy="437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410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593" y="530212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15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84960" y="407798"/>
            <a:ext cx="97637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ct val="35000"/>
              </a:spcAft>
            </a:pPr>
            <a:r>
              <a:rPr lang="ru-RU" sz="3200" b="1" dirty="0" smtClean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Динамика нарушений, связанных с нецелевым расходованием бюджетных средств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498601"/>
              </p:ext>
            </p:extLst>
          </p:nvPr>
        </p:nvGraphicFramePr>
        <p:xfrm>
          <a:off x="466593" y="1818640"/>
          <a:ext cx="11339327" cy="448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693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593" y="379156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16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84960" y="197577"/>
            <a:ext cx="1047597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ct val="35000"/>
              </a:spcAft>
            </a:pPr>
            <a:r>
              <a:rPr lang="ru-RU" sz="3200" b="1" dirty="0" smtClean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Контроль соблюдения условий, целей и порядка предоставления субсидий их получателями</a:t>
            </a:r>
            <a:endParaRPr lang="ru-RU" sz="3200" b="1" dirty="0">
              <a:ln w="0"/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6593" y="2790236"/>
            <a:ext cx="11594343" cy="773827"/>
          </a:xfrm>
          <a:prstGeom prst="rect">
            <a:avLst/>
          </a:prstGeom>
          <a:solidFill>
            <a:srgbClr val="B3F3F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Включение в КоАП составов административных правонарушений в бюджетной сфере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(ст.ст.15.14-15.15.16 ФЗ от 23.07.13 №252 ФЗ)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6594" y="1350323"/>
            <a:ext cx="11594342" cy="1288857"/>
          </a:xfrm>
          <a:prstGeom prst="rect">
            <a:avLst/>
          </a:prstGeom>
          <a:solidFill>
            <a:srgbClr val="B3F3F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Положение об обязательной проверке ГРБС и органом </a:t>
            </a:r>
            <a:r>
              <a:rPr lang="ru-RU" sz="28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мун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финансового контроля соблюдения условий, целей и порядка предоставления субсидий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(пп.5 п.3 ст. 78 БК РФ)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66593" y="3715118"/>
            <a:ext cx="11594343" cy="1613937"/>
          </a:xfrm>
          <a:prstGeom prst="rect">
            <a:avLst/>
          </a:prstGeom>
          <a:solidFill>
            <a:srgbClr val="B3F3F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Включение в КоАП права наделять должностных лиц ОМСУ, осуществляющих </a:t>
            </a:r>
            <a:r>
              <a:rPr lang="ru-RU" sz="28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мун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финансовый контроль, полномочием составлять протоколы об административных правонарушениях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(ФЗ от 03.07.2015 №318-ФЗ)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66593" y="5480110"/>
            <a:ext cx="11594343" cy="1268162"/>
          </a:xfrm>
          <a:prstGeom prst="rect">
            <a:avLst/>
          </a:prstGeom>
          <a:solidFill>
            <a:srgbClr val="B3F3F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С 11.01.2016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в Томской области должностным лицам </a:t>
            </a:r>
            <a:r>
              <a:rPr lang="ru-RU" sz="28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мун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финансового контроля предоставлены полномочия составления протоколов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(Закон Томской области от 29.12.15 №212-ОЗ)</a:t>
            </a:r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6036443" y="2589672"/>
            <a:ext cx="148823" cy="251999"/>
          </a:xfrm>
          <a:prstGeom prst="rightArrow">
            <a:avLst/>
          </a:prstGeom>
          <a:solidFill>
            <a:srgbClr val="76C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b="1"/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6036443" y="3514707"/>
            <a:ext cx="148823" cy="251999"/>
          </a:xfrm>
          <a:prstGeom prst="rightArrow">
            <a:avLst/>
          </a:prstGeom>
          <a:solidFill>
            <a:srgbClr val="76C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b="1"/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6039105" y="5277467"/>
            <a:ext cx="148823" cy="251999"/>
          </a:xfrm>
          <a:prstGeom prst="rightArrow">
            <a:avLst/>
          </a:prstGeom>
          <a:solidFill>
            <a:srgbClr val="76C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b="1"/>
          </a:p>
        </p:txBody>
      </p:sp>
    </p:spTree>
    <p:extLst>
      <p:ext uri="{BB962C8B-B14F-4D97-AF65-F5344CB8AC3E}">
        <p14:creationId xmlns:p14="http://schemas.microsoft.com/office/powerpoint/2010/main" val="196038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593" y="530212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17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84959" y="407798"/>
            <a:ext cx="103388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ct val="35000"/>
              </a:spcAft>
            </a:pPr>
            <a:r>
              <a:rPr lang="ru-RU" sz="3200" b="1" dirty="0" smtClean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Контроль соблюдения условий, целей и порядка предоставления субсидий их получателями</a:t>
            </a:r>
            <a:endParaRPr lang="ru-RU" sz="3200" b="1" dirty="0">
              <a:ln w="0"/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6592" y="1783079"/>
            <a:ext cx="11576055" cy="1434349"/>
          </a:xfrm>
          <a:prstGeom prst="rect">
            <a:avLst/>
          </a:prstGeom>
          <a:solidFill>
            <a:srgbClr val="B3F3F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Новелла от 04.07.2016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Акты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, регулирующие предоставление субсидий, должны соответствовать общим требованиям, установленным Правительством РФ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(п.3 ст. 78 БК РФ)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6591" y="3337613"/>
            <a:ext cx="11576056" cy="1372955"/>
          </a:xfrm>
          <a:prstGeom prst="rect">
            <a:avLst/>
          </a:prstGeom>
          <a:solidFill>
            <a:srgbClr val="B3F3F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06.09.2016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 принято Постановление Правительства №887 «Об общих требованиях к нормативным правовым актам…» </a:t>
            </a:r>
          </a:p>
          <a:p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(срок приведения в соответствие действующих актов – до 01.06.2017)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6592" y="4839229"/>
            <a:ext cx="11576055" cy="1783080"/>
          </a:xfrm>
          <a:prstGeom prst="rect">
            <a:avLst/>
          </a:prstGeom>
          <a:solidFill>
            <a:srgbClr val="B3F3F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С 01.01.2017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соглашения о предоставлении субсидии должны заключаться по типовой форме, установленной Минфином РФ, фин. органами субъектов РФ или МО </a:t>
            </a:r>
            <a:endParaRPr lang="ru-RU" sz="28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п.2(1) Постановления Правительства №887 от 06.09.2016)</a:t>
            </a: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6120771" y="3165841"/>
            <a:ext cx="148823" cy="251999"/>
          </a:xfrm>
          <a:prstGeom prst="rightArrow">
            <a:avLst/>
          </a:prstGeom>
          <a:solidFill>
            <a:srgbClr val="76C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b="1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6120770" y="4666864"/>
            <a:ext cx="148823" cy="251999"/>
          </a:xfrm>
          <a:prstGeom prst="rightArrow">
            <a:avLst/>
          </a:prstGeom>
          <a:solidFill>
            <a:srgbClr val="76C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b="1"/>
          </a:p>
        </p:txBody>
      </p:sp>
    </p:spTree>
    <p:extLst>
      <p:ext uri="{BB962C8B-B14F-4D97-AF65-F5344CB8AC3E}">
        <p14:creationId xmlns:p14="http://schemas.microsoft.com/office/powerpoint/2010/main" val="309828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593" y="530212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18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84959" y="407798"/>
            <a:ext cx="1034287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ct val="35000"/>
              </a:spcAft>
            </a:pPr>
            <a:r>
              <a:rPr lang="ru-RU" sz="3200" b="1" dirty="0" smtClean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Нарушения при предоставлении и использовании субсидии победителям конкурса «Первый шаг»</a:t>
            </a:r>
            <a:endParaRPr lang="ru-RU" sz="3200" b="1" dirty="0">
              <a:ln w="0"/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49"/>
          <p:cNvSpPr>
            <a:spLocks noChangeArrowheads="1"/>
          </p:cNvSpPr>
          <p:nvPr/>
        </p:nvSpPr>
        <p:spPr bwMode="auto">
          <a:xfrm>
            <a:off x="1286704" y="1588933"/>
            <a:ext cx="10641136" cy="780290"/>
          </a:xfrm>
          <a:prstGeom prst="rect">
            <a:avLst/>
          </a:prstGeom>
          <a:solidFill>
            <a:srgbClr val="3E8DA0"/>
          </a:solidFill>
          <a:ln w="15875" cap="rnd">
            <a:solidFill>
              <a:srgbClr val="2A526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Субсидия начинающим предпринимателям – победителям конкурса «Томск. Первый шаг»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 rot="5400000">
            <a:off x="7337107" y="2203328"/>
            <a:ext cx="45085" cy="90741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Прямоугольник с одним вырезанным углом 53"/>
          <p:cNvSpPr>
            <a:spLocks/>
          </p:cNvSpPr>
          <p:nvPr/>
        </p:nvSpPr>
        <p:spPr bwMode="auto">
          <a:xfrm>
            <a:off x="1286704" y="3084933"/>
            <a:ext cx="3828537" cy="774700"/>
          </a:xfrm>
          <a:custGeom>
            <a:avLst/>
            <a:gdLst>
              <a:gd name="T0" fmla="*/ 0 w 1874520"/>
              <a:gd name="T1" fmla="*/ 0 h 774065"/>
              <a:gd name="T2" fmla="*/ 1745507 w 1874520"/>
              <a:gd name="T3" fmla="*/ 0 h 774065"/>
              <a:gd name="T4" fmla="*/ 1874520 w 1874520"/>
              <a:gd name="T5" fmla="*/ 129013 h 774065"/>
              <a:gd name="T6" fmla="*/ 1874520 w 1874520"/>
              <a:gd name="T7" fmla="*/ 774065 h 774065"/>
              <a:gd name="T8" fmla="*/ 0 w 1874520"/>
              <a:gd name="T9" fmla="*/ 774065 h 774065"/>
              <a:gd name="T10" fmla="*/ 0 w 1874520"/>
              <a:gd name="T11" fmla="*/ 0 h 7740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74520"/>
              <a:gd name="T19" fmla="*/ 0 h 774065"/>
              <a:gd name="T20" fmla="*/ 1874520 w 1874520"/>
              <a:gd name="T21" fmla="*/ 774065 h 7740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74520" h="774065">
                <a:moveTo>
                  <a:pt x="0" y="0"/>
                </a:moveTo>
                <a:lnTo>
                  <a:pt x="1745507" y="0"/>
                </a:lnTo>
                <a:lnTo>
                  <a:pt x="1874520" y="129013"/>
                </a:lnTo>
                <a:lnTo>
                  <a:pt x="1874520" y="774065"/>
                </a:lnTo>
                <a:lnTo>
                  <a:pt x="0" y="774065"/>
                </a:lnTo>
                <a:lnTo>
                  <a:pt x="0" y="0"/>
                </a:lnTo>
                <a:close/>
              </a:path>
            </a:pathLst>
          </a:custGeom>
          <a:solidFill>
            <a:srgbClr val="75ADC9"/>
          </a:solidFill>
          <a:ln w="15875" cap="rnd">
            <a:solidFill>
              <a:srgbClr val="2A526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14 513,4</a:t>
            </a:r>
            <a:r>
              <a:rPr lang="ru-RU" altLang="ru-RU" sz="2400" b="1" dirty="0">
                <a:solidFill>
                  <a:schemeClr val="bg1"/>
                </a:solidFill>
                <a:latin typeface="Cambria" panose="020405030504060302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тыс.рублей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7" name="Прямоугольник с одним вырезанным углом 54"/>
          <p:cNvSpPr>
            <a:spLocks/>
          </p:cNvSpPr>
          <p:nvPr/>
        </p:nvSpPr>
        <p:spPr bwMode="auto">
          <a:xfrm>
            <a:off x="6905942" y="3119792"/>
            <a:ext cx="5021898" cy="774700"/>
          </a:xfrm>
          <a:custGeom>
            <a:avLst/>
            <a:gdLst>
              <a:gd name="T0" fmla="*/ 0 w 1867535"/>
              <a:gd name="T1" fmla="*/ 0 h 774065"/>
              <a:gd name="T2" fmla="*/ 1738522 w 1867535"/>
              <a:gd name="T3" fmla="*/ 0 h 774065"/>
              <a:gd name="T4" fmla="*/ 1867535 w 1867535"/>
              <a:gd name="T5" fmla="*/ 129013 h 774065"/>
              <a:gd name="T6" fmla="*/ 1867535 w 1867535"/>
              <a:gd name="T7" fmla="*/ 774065 h 774065"/>
              <a:gd name="T8" fmla="*/ 0 w 1867535"/>
              <a:gd name="T9" fmla="*/ 774065 h 774065"/>
              <a:gd name="T10" fmla="*/ 0 w 1867535"/>
              <a:gd name="T11" fmla="*/ 0 h 7740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67535"/>
              <a:gd name="T19" fmla="*/ 0 h 774065"/>
              <a:gd name="T20" fmla="*/ 1867535 w 1867535"/>
              <a:gd name="T21" fmla="*/ 774065 h 7740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67535" h="774065">
                <a:moveTo>
                  <a:pt x="0" y="0"/>
                </a:moveTo>
                <a:lnTo>
                  <a:pt x="1738522" y="0"/>
                </a:lnTo>
                <a:lnTo>
                  <a:pt x="1867535" y="129013"/>
                </a:lnTo>
                <a:lnTo>
                  <a:pt x="1867535" y="774065"/>
                </a:lnTo>
                <a:lnTo>
                  <a:pt x="0" y="774065"/>
                </a:lnTo>
                <a:lnTo>
                  <a:pt x="0" y="0"/>
                </a:lnTo>
                <a:close/>
              </a:path>
            </a:pathLst>
          </a:custGeom>
          <a:solidFill>
            <a:srgbClr val="6AA2C4"/>
          </a:solidFill>
          <a:ln w="15875" cap="rnd">
            <a:solidFill>
              <a:srgbClr val="2A526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51 предпринимательский проект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6757670" y="4454879"/>
            <a:ext cx="45085" cy="21653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7768272" y="2689500"/>
            <a:ext cx="45085" cy="42037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Прямоугольник с одним вырезанным углом 14"/>
          <p:cNvSpPr/>
          <p:nvPr/>
        </p:nvSpPr>
        <p:spPr>
          <a:xfrm rot="5400000">
            <a:off x="6558059" y="-1271136"/>
            <a:ext cx="98423" cy="10641137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286702" y="4337255"/>
            <a:ext cx="387350" cy="2400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1286702" y="5009278"/>
            <a:ext cx="387350" cy="2400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1286702" y="5886248"/>
            <a:ext cx="387350" cy="2400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с одним вырезанным углом 20"/>
          <p:cNvSpPr/>
          <p:nvPr/>
        </p:nvSpPr>
        <p:spPr>
          <a:xfrm rot="5400000">
            <a:off x="4680267" y="2191462"/>
            <a:ext cx="45085" cy="90741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Прямоугольник с одним вырезанным углом 21"/>
          <p:cNvSpPr/>
          <p:nvPr/>
        </p:nvSpPr>
        <p:spPr>
          <a:xfrm>
            <a:off x="4249102" y="2664563"/>
            <a:ext cx="45085" cy="42037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64430" y="2500951"/>
            <a:ext cx="2106929" cy="3620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5ADC9"/>
                </a:solidFill>
                <a:latin typeface="Cambria" panose="02040503050406030204" pitchFamily="18" charset="0"/>
              </a:rPr>
              <a:t>предоставлена</a:t>
            </a:r>
            <a:endParaRPr lang="ru-RU" b="1" dirty="0">
              <a:solidFill>
                <a:srgbClr val="75ADC9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10080" y="4166656"/>
            <a:ext cx="10017759" cy="5786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43 предпринимателя (</a:t>
            </a: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84%) - не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выполнили обязательства по перечислению </a:t>
            </a: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налогов</a:t>
            </a:r>
            <a:endParaRPr lang="ru-RU" sz="20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897062" y="4839948"/>
            <a:ext cx="10017759" cy="5786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41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предпринимателем (</a:t>
            </a: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80%) - не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достигнут показатель – объем производства продукции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897062" y="5530447"/>
            <a:ext cx="10017759" cy="9516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3 предпринимателя - не созданы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рабочие места,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не достигнут ни один </a:t>
            </a: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показатель</a:t>
            </a:r>
            <a:endParaRPr lang="ru-RU" sz="20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4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3" y="250111"/>
            <a:ext cx="102746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Полномочия </a:t>
            </a:r>
            <a:r>
              <a:rPr lang="ru-RU" sz="3600" b="1" dirty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Счетной палаты </a:t>
            </a:r>
            <a:r>
              <a:rPr lang="ru-RU" sz="36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Города Томска </a:t>
            </a:r>
          </a:p>
          <a:p>
            <a:pPr algn="ctr"/>
            <a:r>
              <a:rPr lang="ru-RU" sz="36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сфере стратегического </a:t>
            </a:r>
            <a:r>
              <a:rPr lang="ru-RU" sz="36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планирования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01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815091" y="1737751"/>
            <a:ext cx="558854" cy="707886"/>
          </a:xfrm>
          <a:prstGeom prst="chevron">
            <a:avLst/>
          </a:prstGeom>
          <a:solidFill>
            <a:srgbClr val="CBE8F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25803" y="1614640"/>
            <a:ext cx="9614262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Анализ </a:t>
            </a:r>
            <a:r>
              <a:rPr lang="ru-RU" sz="3200" b="1" dirty="0">
                <a:solidFill>
                  <a:srgbClr val="26879A"/>
                </a:solidFill>
                <a:latin typeface="Cambria" panose="02040503050406030204" pitchFamily="18" charset="0"/>
              </a:rPr>
              <a:t>социально-экономической ситуации в муниципальном образовании </a:t>
            </a:r>
            <a:r>
              <a:rPr lang="ru-RU" sz="3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«Город Томск»</a:t>
            </a:r>
            <a:endParaRPr lang="ru-RU" sz="32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25803" y="3045966"/>
            <a:ext cx="9614262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26879A"/>
                </a:solidFill>
                <a:latin typeface="Cambria" panose="02040503050406030204" pitchFamily="18" charset="0"/>
              </a:rPr>
              <a:t>Ф</a:t>
            </a:r>
            <a:r>
              <a:rPr lang="ru-RU" sz="3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инансово-экономическая </a:t>
            </a:r>
            <a:r>
              <a:rPr lang="ru-RU" sz="3200" b="1" dirty="0">
                <a:solidFill>
                  <a:srgbClr val="26879A"/>
                </a:solidFill>
                <a:latin typeface="Cambria" panose="02040503050406030204" pitchFamily="18" charset="0"/>
              </a:rPr>
              <a:t>экспертиза проектов муниципальных </a:t>
            </a:r>
            <a:r>
              <a:rPr lang="ru-RU" sz="3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программ</a:t>
            </a:r>
            <a:endParaRPr lang="ru-RU" sz="32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718280" y="4477292"/>
            <a:ext cx="961426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26879A"/>
                </a:solidFill>
                <a:latin typeface="Cambria" panose="02040503050406030204" pitchFamily="18" charset="0"/>
              </a:rPr>
              <a:t>К</a:t>
            </a:r>
            <a:r>
              <a:rPr lang="ru-RU" sz="3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онтроль </a:t>
            </a:r>
            <a:r>
              <a:rPr lang="ru-RU" sz="3200" b="1" dirty="0">
                <a:solidFill>
                  <a:srgbClr val="26879A"/>
                </a:solidFill>
                <a:latin typeface="Cambria" panose="02040503050406030204" pitchFamily="18" charset="0"/>
              </a:rPr>
              <a:t>за ходом и итогами реализации стратегий и программ развития муниципального образования </a:t>
            </a:r>
            <a:r>
              <a:rPr lang="ru-RU" sz="3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«Город Томск»</a:t>
            </a:r>
            <a:endParaRPr lang="ru-RU" sz="32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36" name="Нашивка 35"/>
          <p:cNvSpPr/>
          <p:nvPr/>
        </p:nvSpPr>
        <p:spPr>
          <a:xfrm>
            <a:off x="857544" y="3169077"/>
            <a:ext cx="558854" cy="707886"/>
          </a:xfrm>
          <a:prstGeom prst="chevron">
            <a:avLst/>
          </a:prstGeom>
          <a:solidFill>
            <a:srgbClr val="CBE8F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>
            <a:off x="815091" y="4815846"/>
            <a:ext cx="558854" cy="707886"/>
          </a:xfrm>
          <a:prstGeom prst="chevron">
            <a:avLst/>
          </a:prstGeom>
          <a:solidFill>
            <a:srgbClr val="CBE8F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68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 animBg="1"/>
      <p:bldP spid="29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593" y="530212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19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84960" y="407798"/>
            <a:ext cx="97637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ct val="35000"/>
              </a:spcAft>
            </a:pPr>
            <a:r>
              <a:rPr lang="ru-RU" sz="3200" b="1" dirty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Административная ответственность за </a:t>
            </a:r>
            <a:r>
              <a:rPr lang="ru-RU" sz="3200" b="1" dirty="0" smtClean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нарушения в сфере предоставления субсидий</a:t>
            </a:r>
            <a:endParaRPr lang="ru-RU" sz="3200" b="1" dirty="0">
              <a:ln w="0"/>
              <a:solidFill>
                <a:srgbClr val="0892BD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6455" y="2658625"/>
            <a:ext cx="6849386" cy="416933"/>
          </a:xfrm>
          <a:prstGeom prst="rect">
            <a:avLst/>
          </a:prstGeom>
          <a:solidFill>
            <a:srgbClr val="56A3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chemeClr val="tx1"/>
                </a:solidFill>
              </a:rPr>
              <a:t>Нарушение условий предоставления </a:t>
            </a:r>
            <a:r>
              <a:rPr lang="ru-RU" sz="2000" b="1" u="sng" dirty="0">
                <a:solidFill>
                  <a:schemeClr val="tx1"/>
                </a:solidFill>
              </a:rPr>
              <a:t>субсидий </a:t>
            </a:r>
            <a:r>
              <a:rPr lang="ru-RU" sz="2000" b="1" u="sng" dirty="0" smtClean="0">
                <a:solidFill>
                  <a:schemeClr val="tx1"/>
                </a:solidFill>
              </a:rPr>
              <a:t>(ст. 15.15.5)</a:t>
            </a:r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6594" y="1913985"/>
            <a:ext cx="11430766" cy="576871"/>
          </a:xfrm>
          <a:prstGeom prst="rect">
            <a:avLst/>
          </a:prstGeom>
          <a:solidFill>
            <a:srgbClr val="3E8D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u="sng" dirty="0"/>
              <a:t>Кодекс Российской Федерации об административных правонарушениях</a:t>
            </a: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3836805" y="2444592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5452564" y="3022930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9592829" y="2451937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6456551" y="3582417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4623140" y="3574802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36" name="Прямоугольник 35"/>
          <p:cNvSpPr/>
          <p:nvPr/>
        </p:nvSpPr>
        <p:spPr>
          <a:xfrm>
            <a:off x="466592" y="3229704"/>
            <a:ext cx="3176317" cy="396686"/>
          </a:xfrm>
          <a:prstGeom prst="rect">
            <a:avLst/>
          </a:prstGeom>
          <a:solidFill>
            <a:srgbClr val="B3F3F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26879A"/>
                </a:solidFill>
                <a:latin typeface="Cambria" panose="02040503050406030204" pitchFamily="18" charset="0"/>
              </a:rPr>
              <a:t>ГРБС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785217" y="3234765"/>
            <a:ext cx="3570624" cy="396686"/>
          </a:xfrm>
          <a:prstGeom prst="rect">
            <a:avLst/>
          </a:prstGeom>
          <a:solidFill>
            <a:srgbClr val="B3F3F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26879A"/>
                </a:solidFill>
                <a:latin typeface="Cambria" panose="02040503050406030204" pitchFamily="18" charset="0"/>
              </a:rPr>
              <a:t>Получатели субсидий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66344" y="3803318"/>
            <a:ext cx="3176566" cy="396686"/>
          </a:xfrm>
          <a:prstGeom prst="rect">
            <a:avLst/>
          </a:prstGeom>
          <a:solidFill>
            <a:srgbClr val="A3D4E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26879A"/>
                </a:solidFill>
                <a:latin typeface="Cambria" panose="02040503050406030204" pitchFamily="18" charset="0"/>
              </a:rPr>
              <a:t>Должностные лица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785217" y="3776792"/>
            <a:ext cx="1741759" cy="710004"/>
          </a:xfrm>
          <a:prstGeom prst="rect">
            <a:avLst/>
          </a:prstGeom>
          <a:solidFill>
            <a:srgbClr val="A3D4E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26879A"/>
                </a:solidFill>
                <a:latin typeface="Cambria" panose="02040503050406030204" pitchFamily="18" charset="0"/>
              </a:rPr>
              <a:t>Граждане и должностные лица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565522" y="2659420"/>
            <a:ext cx="4317999" cy="1290202"/>
          </a:xfrm>
          <a:prstGeom prst="rect">
            <a:avLst/>
          </a:prstGeom>
          <a:solidFill>
            <a:srgbClr val="56A3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</a:rPr>
              <a:t>Нарушение порядка формирования и (или) финансового обеспечения выполнения государственного (муниципального) задания </a:t>
            </a:r>
            <a:r>
              <a:rPr lang="ru-RU" b="1" u="sng" dirty="0" smtClean="0">
                <a:solidFill>
                  <a:schemeClr val="tx1"/>
                </a:solidFill>
              </a:rPr>
              <a:t>(ст.15.15.15)</a:t>
            </a:r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 rot="5400000">
            <a:off x="1980340" y="3593432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43" name="Прямоугольник 42"/>
          <p:cNvSpPr/>
          <p:nvPr/>
        </p:nvSpPr>
        <p:spPr>
          <a:xfrm>
            <a:off x="5746882" y="3776792"/>
            <a:ext cx="1598734" cy="710004"/>
          </a:xfrm>
          <a:prstGeom prst="rect">
            <a:avLst/>
          </a:prstGeom>
          <a:solidFill>
            <a:srgbClr val="A3D4E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26879A"/>
                </a:solidFill>
                <a:latin typeface="Cambria" panose="02040503050406030204" pitchFamily="18" charset="0"/>
              </a:rPr>
              <a:t>Юридичес</a:t>
            </a:r>
            <a:r>
              <a:rPr lang="ru-RU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-кие </a:t>
            </a:r>
            <a:r>
              <a:rPr lang="ru-RU" b="1" dirty="0">
                <a:solidFill>
                  <a:srgbClr val="26879A"/>
                </a:solidFill>
                <a:latin typeface="Cambria" panose="02040503050406030204" pitchFamily="18" charset="0"/>
              </a:rPr>
              <a:t>лица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466345" y="4373798"/>
            <a:ext cx="1220216" cy="1588088"/>
          </a:xfrm>
          <a:prstGeom prst="rect">
            <a:avLst/>
          </a:prstGeom>
          <a:solidFill>
            <a:srgbClr val="B3F3F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26879A"/>
                </a:solidFill>
                <a:latin typeface="Cambria" panose="02040503050406030204" pitchFamily="18" charset="0"/>
              </a:rPr>
              <a:t>Штраф от 10 до 30 тыс. рублей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767092" y="4367773"/>
            <a:ext cx="1875818" cy="1594113"/>
          </a:xfrm>
          <a:prstGeom prst="rect">
            <a:avLst/>
          </a:prstGeom>
          <a:solidFill>
            <a:srgbClr val="B3F3F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26879A"/>
                </a:solidFill>
                <a:latin typeface="Cambria" panose="02040503050406030204" pitchFamily="18" charset="0"/>
              </a:rPr>
              <a:t>Дисквалифи-кация</a:t>
            </a:r>
            <a:r>
              <a:rPr lang="ru-RU" sz="20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на </a:t>
            </a:r>
            <a:r>
              <a:rPr lang="ru-RU" sz="2000" b="1" dirty="0">
                <a:solidFill>
                  <a:srgbClr val="26879A"/>
                </a:solidFill>
                <a:latin typeface="Cambria" panose="02040503050406030204" pitchFamily="18" charset="0"/>
              </a:rPr>
              <a:t>срок от 1 до 2 лет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785217" y="4646314"/>
            <a:ext cx="1741759" cy="1315574"/>
          </a:xfrm>
          <a:prstGeom prst="rect">
            <a:avLst/>
          </a:prstGeom>
          <a:solidFill>
            <a:srgbClr val="B3F3F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879A"/>
                </a:solidFill>
                <a:latin typeface="Cambria" panose="02040503050406030204" pitchFamily="18" charset="0"/>
              </a:rPr>
              <a:t>Штраф от 10 до 30 тыс. рублей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5757108" y="4640552"/>
            <a:ext cx="1598733" cy="1321335"/>
          </a:xfrm>
          <a:prstGeom prst="rect">
            <a:avLst/>
          </a:prstGeom>
          <a:solidFill>
            <a:srgbClr val="B3F3F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879A"/>
                </a:solidFill>
                <a:latin typeface="Cambria" panose="02040503050406030204" pitchFamily="18" charset="0"/>
              </a:rPr>
              <a:t>Штраф от </a:t>
            </a:r>
            <a:r>
              <a:rPr lang="ru-RU" sz="20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2-12% </a:t>
            </a:r>
            <a:r>
              <a:rPr lang="ru-RU" sz="2000" b="1" dirty="0">
                <a:solidFill>
                  <a:srgbClr val="26879A"/>
                </a:solidFill>
                <a:latin typeface="Cambria" panose="02040503050406030204" pitchFamily="18" charset="0"/>
              </a:rPr>
              <a:t>суммы субсидии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565521" y="4116353"/>
            <a:ext cx="4317998" cy="519266"/>
          </a:xfrm>
          <a:prstGeom prst="rect">
            <a:avLst/>
          </a:prstGeom>
          <a:solidFill>
            <a:srgbClr val="A3D4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879A"/>
                </a:solidFill>
                <a:latin typeface="Cambria" panose="02040503050406030204" pitchFamily="18" charset="0"/>
              </a:rPr>
              <a:t>Должностные лица </a:t>
            </a:r>
          </a:p>
        </p:txBody>
      </p:sp>
      <p:sp>
        <p:nvSpPr>
          <p:cNvPr id="49" name="Стрелка вправо 48"/>
          <p:cNvSpPr/>
          <p:nvPr/>
        </p:nvSpPr>
        <p:spPr>
          <a:xfrm rot="5400000">
            <a:off x="9578989" y="5270970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50" name="Стрелка вправо 49"/>
          <p:cNvSpPr/>
          <p:nvPr/>
        </p:nvSpPr>
        <p:spPr>
          <a:xfrm rot="5400000">
            <a:off x="9591677" y="3906988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55" name="Прямоугольник 54"/>
          <p:cNvSpPr/>
          <p:nvPr/>
        </p:nvSpPr>
        <p:spPr>
          <a:xfrm>
            <a:off x="7565521" y="4802350"/>
            <a:ext cx="4317998" cy="510337"/>
          </a:xfrm>
          <a:prstGeom prst="rect">
            <a:avLst/>
          </a:prstGeom>
          <a:solidFill>
            <a:srgbClr val="B3F3F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879A"/>
                </a:solidFill>
                <a:latin typeface="Cambria" panose="02040503050406030204" pitchFamily="18" charset="0"/>
              </a:rPr>
              <a:t>Административный штраф</a:t>
            </a:r>
          </a:p>
        </p:txBody>
      </p:sp>
      <p:sp>
        <p:nvSpPr>
          <p:cNvPr id="57" name="Стрелка вправо 56"/>
          <p:cNvSpPr/>
          <p:nvPr/>
        </p:nvSpPr>
        <p:spPr>
          <a:xfrm rot="5400000">
            <a:off x="9591677" y="4594843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59" name="Прямоугольник 58"/>
          <p:cNvSpPr/>
          <p:nvPr/>
        </p:nvSpPr>
        <p:spPr>
          <a:xfrm>
            <a:off x="7561330" y="5481251"/>
            <a:ext cx="4322189" cy="481167"/>
          </a:xfrm>
          <a:prstGeom prst="rect">
            <a:avLst/>
          </a:prstGeom>
          <a:solidFill>
            <a:srgbClr val="B3F3F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от </a:t>
            </a:r>
            <a:r>
              <a:rPr lang="ru-RU" sz="2000" b="1" dirty="0">
                <a:solidFill>
                  <a:srgbClr val="26879A"/>
                </a:solidFill>
                <a:latin typeface="Cambria" panose="02040503050406030204" pitchFamily="18" charset="0"/>
              </a:rPr>
              <a:t>10 до 30 тыс. рублей</a:t>
            </a:r>
          </a:p>
        </p:txBody>
      </p:sp>
      <p:sp>
        <p:nvSpPr>
          <p:cNvPr id="62" name="Стрелка вправо 61"/>
          <p:cNvSpPr/>
          <p:nvPr/>
        </p:nvSpPr>
        <p:spPr>
          <a:xfrm rot="5400000">
            <a:off x="6471837" y="4435208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63" name="Стрелка вправо 62"/>
          <p:cNvSpPr/>
          <p:nvPr/>
        </p:nvSpPr>
        <p:spPr>
          <a:xfrm rot="5400000">
            <a:off x="4628040" y="4435208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64" name="Стрелка вправо 63"/>
          <p:cNvSpPr/>
          <p:nvPr/>
        </p:nvSpPr>
        <p:spPr>
          <a:xfrm rot="5400000">
            <a:off x="1002164" y="4157890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65" name="Стрелка вправо 64"/>
          <p:cNvSpPr/>
          <p:nvPr/>
        </p:nvSpPr>
        <p:spPr>
          <a:xfrm rot="5400000">
            <a:off x="2630589" y="4157890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  <p:sp>
        <p:nvSpPr>
          <p:cNvPr id="66" name="Стрелка вправо 65"/>
          <p:cNvSpPr/>
          <p:nvPr/>
        </p:nvSpPr>
        <p:spPr>
          <a:xfrm rot="5400000">
            <a:off x="1980339" y="3022930"/>
            <a:ext cx="148823" cy="251999"/>
          </a:xfrm>
          <a:prstGeom prst="rightArrow">
            <a:avLst/>
          </a:prstGeom>
          <a:solidFill>
            <a:srgbClr val="76C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76234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49124" y="606427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20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02979" y="2225040"/>
            <a:ext cx="10628621" cy="19710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2687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/>
            <a:endParaRPr lang="ru-RU" sz="3200" b="1" dirty="0">
              <a:solidFill>
                <a:srgbClr val="2687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/>
            <a:endParaRPr lang="ru-RU" sz="3200" b="1" dirty="0" smtClean="0">
              <a:solidFill>
                <a:srgbClr val="2687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2978" y="891007"/>
            <a:ext cx="10628621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sz="3200" b="1" dirty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Приглашаем на наш сайт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699" y="2373665"/>
            <a:ext cx="10304762" cy="1619048"/>
          </a:xfrm>
          <a:prstGeom prst="rect">
            <a:avLst/>
          </a:prstGeom>
          <a:effectLst/>
        </p:spPr>
      </p:pic>
      <p:sp>
        <p:nvSpPr>
          <p:cNvPr id="6" name="Прямоугольник 5"/>
          <p:cNvSpPr/>
          <p:nvPr/>
        </p:nvSpPr>
        <p:spPr>
          <a:xfrm>
            <a:off x="902979" y="4883185"/>
            <a:ext cx="10628621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en-US" sz="3200" b="1" dirty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http://spgt.tomsk.ru/</a:t>
            </a:r>
            <a:endParaRPr lang="ru-RU" sz="3200" b="1" dirty="0">
              <a:ln w="0"/>
              <a:solidFill>
                <a:srgbClr val="0892BD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9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0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1" y="143048"/>
            <a:ext cx="102746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Система стратегического планирования </a:t>
            </a:r>
          </a:p>
          <a:p>
            <a:pPr algn="ctr"/>
            <a:r>
              <a:rPr lang="ru-RU" sz="36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в городе Томске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2185" y="3140831"/>
            <a:ext cx="2147232" cy="796805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Cambria" panose="02040503050406030204" pitchFamily="18" charset="0"/>
              </a:rPr>
              <a:t>до 2030 года</a:t>
            </a:r>
            <a:endParaRPr lang="ru-R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07759" y="3140831"/>
            <a:ext cx="8450826" cy="791808"/>
          </a:xfrm>
          <a:prstGeom prst="rect">
            <a:avLst/>
          </a:prstGeom>
          <a:solidFill>
            <a:srgbClr val="DFF4F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Долгосрочный прогноз </a:t>
            </a:r>
            <a:r>
              <a:rPr lang="ru-RU" sz="2400" b="1" dirty="0">
                <a:solidFill>
                  <a:srgbClr val="26879A"/>
                </a:solidFill>
                <a:latin typeface="Cambria" panose="02040503050406030204" pitchFamily="18" charset="0"/>
              </a:rPr>
              <a:t>социально-экономического развития </a:t>
            </a:r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города Томска</a:t>
            </a:r>
            <a:endParaRPr lang="ru-RU" sz="24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7758" y="2245679"/>
            <a:ext cx="8450827" cy="788778"/>
          </a:xfrm>
          <a:prstGeom prst="rect">
            <a:avLst/>
          </a:prstGeom>
          <a:solidFill>
            <a:srgbClr val="DFF4F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План </a:t>
            </a:r>
            <a:r>
              <a:rPr lang="ru-RU" sz="2400" b="1" dirty="0">
                <a:solidFill>
                  <a:srgbClr val="26879A"/>
                </a:solidFill>
                <a:latin typeface="Cambria" panose="02040503050406030204" pitchFamily="18" charset="0"/>
              </a:rPr>
              <a:t>мероприятий по реализации </a:t>
            </a:r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Стратегии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2186" y="2245680"/>
            <a:ext cx="2147231" cy="788778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до 2030 года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478717" y="4926305"/>
            <a:ext cx="8450826" cy="870327"/>
          </a:xfrm>
          <a:prstGeom prst="rect">
            <a:avLst/>
          </a:prstGeom>
          <a:solidFill>
            <a:srgbClr val="DFF4F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Среднесрочный прогноз </a:t>
            </a:r>
            <a:r>
              <a:rPr lang="ru-RU" sz="2400" b="1" dirty="0">
                <a:solidFill>
                  <a:srgbClr val="26879A"/>
                </a:solidFill>
                <a:latin typeface="Cambria" panose="02040503050406030204" pitchFamily="18" charset="0"/>
              </a:rPr>
              <a:t>социально-экономического развития </a:t>
            </a:r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города Томска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478717" y="4089143"/>
            <a:ext cx="8450826" cy="703906"/>
          </a:xfrm>
          <a:prstGeom prst="rect">
            <a:avLst/>
          </a:prstGeom>
          <a:solidFill>
            <a:srgbClr val="DFF4F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Бюджетный </a:t>
            </a:r>
            <a:r>
              <a:rPr lang="ru-RU" sz="2200" b="1" dirty="0">
                <a:solidFill>
                  <a:srgbClr val="26879A"/>
                </a:solidFill>
                <a:latin typeface="Cambria" panose="02040503050406030204" pitchFamily="18" charset="0"/>
              </a:rPr>
              <a:t>прогноз </a:t>
            </a:r>
            <a:r>
              <a:rPr lang="ru-RU" sz="2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города Томска </a:t>
            </a:r>
            <a:r>
              <a:rPr lang="ru-RU" sz="2200" b="1" dirty="0">
                <a:solidFill>
                  <a:srgbClr val="26879A"/>
                </a:solidFill>
                <a:latin typeface="Cambria" panose="02040503050406030204" pitchFamily="18" charset="0"/>
              </a:rPr>
              <a:t>на долгосрочный </a:t>
            </a:r>
            <a:r>
              <a:rPr lang="ru-RU" sz="22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период</a:t>
            </a:r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3016676" y="2337445"/>
            <a:ext cx="297611" cy="605246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Штриховая стрелка вправо 19"/>
          <p:cNvSpPr/>
          <p:nvPr/>
        </p:nvSpPr>
        <p:spPr>
          <a:xfrm>
            <a:off x="3016676" y="3234112"/>
            <a:ext cx="297611" cy="605246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Штриховая стрелка вправо 20"/>
          <p:cNvSpPr/>
          <p:nvPr/>
        </p:nvSpPr>
        <p:spPr>
          <a:xfrm>
            <a:off x="3016676" y="4171552"/>
            <a:ext cx="297611" cy="605246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Штриховая стрелка вправо 21"/>
          <p:cNvSpPr/>
          <p:nvPr/>
        </p:nvSpPr>
        <p:spPr>
          <a:xfrm>
            <a:off x="3016676" y="5863728"/>
            <a:ext cx="297611" cy="605246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02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52187" y="1327329"/>
            <a:ext cx="2147231" cy="794483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до 2030 года</a:t>
            </a:r>
            <a:endParaRPr lang="ru-R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07759" y="1333034"/>
            <a:ext cx="8450826" cy="788778"/>
          </a:xfrm>
          <a:prstGeom prst="rect">
            <a:avLst/>
          </a:prstGeom>
          <a:solidFill>
            <a:srgbClr val="DFF4F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Стратегия </a:t>
            </a:r>
            <a:r>
              <a:rPr lang="ru-RU" sz="2400" b="1" dirty="0">
                <a:solidFill>
                  <a:srgbClr val="26879A"/>
                </a:solidFill>
                <a:latin typeface="Cambria" panose="02040503050406030204" pitchFamily="18" charset="0"/>
              </a:rPr>
              <a:t>социально-экономического развития </a:t>
            </a:r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города Томска до 2030 года</a:t>
            </a:r>
          </a:p>
        </p:txBody>
      </p:sp>
      <p:sp>
        <p:nvSpPr>
          <p:cNvPr id="26" name="Штриховая стрелка вправо 25"/>
          <p:cNvSpPr/>
          <p:nvPr/>
        </p:nvSpPr>
        <p:spPr>
          <a:xfrm>
            <a:off x="3016676" y="1449751"/>
            <a:ext cx="297611" cy="605246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507758" y="5899970"/>
            <a:ext cx="8450826" cy="703906"/>
          </a:xfrm>
          <a:prstGeom prst="rect">
            <a:avLst/>
          </a:prstGeom>
          <a:solidFill>
            <a:srgbClr val="DFF4F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23 муниципальные  программы</a:t>
            </a:r>
          </a:p>
        </p:txBody>
      </p:sp>
      <p:sp>
        <p:nvSpPr>
          <p:cNvPr id="30" name="Штриховая стрелка вправо 29"/>
          <p:cNvSpPr/>
          <p:nvPr/>
        </p:nvSpPr>
        <p:spPr>
          <a:xfrm>
            <a:off x="3018294" y="5059246"/>
            <a:ext cx="297611" cy="605246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84463" y="4905598"/>
            <a:ext cx="2171019" cy="870326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на </a:t>
            </a:r>
            <a:r>
              <a:rPr lang="ru-R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три года</a:t>
            </a:r>
            <a:endParaRPr lang="ru-R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75972" y="4037803"/>
            <a:ext cx="2147232" cy="729827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до 2022 года</a:t>
            </a:r>
            <a:endParaRPr lang="ru-R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2185" y="5913892"/>
            <a:ext cx="2147232" cy="729827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на </a:t>
            </a:r>
            <a:r>
              <a:rPr lang="ru-R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3-5 лет</a:t>
            </a:r>
            <a:endParaRPr lang="ru-R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47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3" y="250111"/>
            <a:ext cx="102746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Стратегические направления развития Города Томска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03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9023" y="2821360"/>
            <a:ext cx="3511617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1.1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Гармоничное развитие личности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9022" y="1241001"/>
            <a:ext cx="3511617" cy="15682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Направление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Широкие возможности для самореализации горожан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104639" y="1241002"/>
            <a:ext cx="3754120" cy="1395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Направление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II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Комфортная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b="1" dirty="0">
                <a:solidFill>
                  <a:srgbClr val="26879A"/>
                </a:solidFill>
                <a:latin typeface="Cambria" panose="02040503050406030204" pitchFamily="18" charset="0"/>
              </a:rPr>
              <a:t>городская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среда</a:t>
            </a:r>
            <a:endParaRPr lang="ru-RU" sz="20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117841" y="1154676"/>
            <a:ext cx="3749040" cy="15682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Направление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III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26879A"/>
                </a:solidFill>
                <a:latin typeface="Cambria" panose="02040503050406030204" pitchFamily="18" charset="0"/>
              </a:rPr>
              <a:t>Рост благосостояния населения на основе инновационного развития экономики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112761" y="2821359"/>
            <a:ext cx="3754119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3.1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Благоприятные условия для деловой и социальной инициативы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104641" y="2821360"/>
            <a:ext cx="3754119" cy="1005840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2.1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Сбалансированное пространственное развитие и узнаваемый архитектурный облик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39023" y="3726280"/>
            <a:ext cx="3511617" cy="89540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1.2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Укрепление здоровья и долголетие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39022" y="4732120"/>
            <a:ext cx="3511617" cy="1048920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1.3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Гражданственность и городской патриотизм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104640" y="3954040"/>
            <a:ext cx="3754119" cy="760200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2.2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Качественная инфраструктура жизнеобеспечения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104639" y="4766181"/>
            <a:ext cx="3754119" cy="584360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2.3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Доступное и комфортное жилье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104639" y="5565301"/>
            <a:ext cx="3754119" cy="760200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2.4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Экологичная и безопасная среда жизнедеятельности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112759" y="3726280"/>
            <a:ext cx="3754119" cy="987959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2.2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Экономическое развитие Города Томска как центра инновационной экономики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112759" y="4824677"/>
            <a:ext cx="3754119" cy="760200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2.3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Повышение уровня жизни населения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8112759" y="5691018"/>
            <a:ext cx="3754119" cy="760200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Целевой вектор 2.4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Эффективное управление муниципальными ресурсами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39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 animBg="1"/>
      <p:bldP spid="28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3" y="250111"/>
            <a:ext cx="102746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Эффективное управление муниципальными ресурсами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04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749040" y="2030893"/>
            <a:ext cx="8139142" cy="132515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>
                <a:solidFill>
                  <a:schemeClr val="tx1"/>
                </a:solidFill>
                <a:latin typeface="Cambria" panose="02040503050406030204" pitchFamily="18" charset="0"/>
              </a:rPr>
              <a:t>Оптимальный состав и структура муниципального имущества, обеспечивающие эффективную реализацию полномочий </a:t>
            </a:r>
            <a:r>
              <a:rPr lang="ru-RU" sz="2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ОМСУ</a:t>
            </a:r>
            <a:endParaRPr lang="ru-RU" sz="22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Пятиугольник 28"/>
          <p:cNvSpPr/>
          <p:nvPr/>
        </p:nvSpPr>
        <p:spPr>
          <a:xfrm>
            <a:off x="264160" y="1933068"/>
            <a:ext cx="3403600" cy="1483072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Рациональное использование муниципальной собственности</a:t>
            </a:r>
          </a:p>
        </p:txBody>
      </p:sp>
      <p:sp>
        <p:nvSpPr>
          <p:cNvPr id="34" name="Пятиугольник 33"/>
          <p:cNvSpPr/>
          <p:nvPr/>
        </p:nvSpPr>
        <p:spPr>
          <a:xfrm>
            <a:off x="264160" y="3632980"/>
            <a:ext cx="3403600" cy="112228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Эффективный финансовый менеджмент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749040" y="3515360"/>
            <a:ext cx="8139142" cy="1239909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>
                <a:solidFill>
                  <a:schemeClr val="tx1"/>
                </a:solidFill>
                <a:latin typeface="Cambria" panose="02040503050406030204" pitchFamily="18" charset="0"/>
              </a:rPr>
              <a:t>Прозрачный бюджетный процесс, основанный на прямой взаимосвязи между распределением бюджетных ресурсов и результатами их </a:t>
            </a:r>
            <a:r>
              <a:rPr lang="ru-RU" sz="2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использования</a:t>
            </a:r>
            <a:endParaRPr lang="ru-RU" sz="22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6" name="Пятиугольник 35"/>
          <p:cNvSpPr/>
          <p:nvPr/>
        </p:nvSpPr>
        <p:spPr>
          <a:xfrm>
            <a:off x="264160" y="4972108"/>
            <a:ext cx="3403600" cy="1631892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Совершенствование системы управления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городом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Томском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749040" y="4914582"/>
            <a:ext cx="8139142" cy="1689418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>
                <a:solidFill>
                  <a:schemeClr val="tx1"/>
                </a:solidFill>
                <a:latin typeface="Cambria" panose="02040503050406030204" pitchFamily="18" charset="0"/>
              </a:rPr>
              <a:t>Удовлетворяющая жителей система управления </a:t>
            </a:r>
            <a:r>
              <a:rPr lang="ru-RU" sz="2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городом, </a:t>
            </a:r>
            <a:r>
              <a:rPr lang="ru-RU" sz="2200" b="1" dirty="0">
                <a:solidFill>
                  <a:schemeClr val="tx1"/>
                </a:solidFill>
                <a:latin typeface="Cambria" panose="02040503050406030204" pitchFamily="18" charset="0"/>
              </a:rPr>
              <a:t>сочетающая координацию стратегических процессов с эффективным решением текущих задач на основе сотрудничества общества, бизнеса, </a:t>
            </a:r>
            <a:r>
              <a:rPr lang="ru-RU" sz="2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ОМСУ и </a:t>
            </a:r>
            <a:r>
              <a:rPr lang="ru-RU" sz="2200" b="1" dirty="0">
                <a:solidFill>
                  <a:schemeClr val="tx1"/>
                </a:solidFill>
                <a:latin typeface="Cambria" panose="02040503050406030204" pitchFamily="18" charset="0"/>
              </a:rPr>
              <a:t>органов государственной власти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6616" y="1399366"/>
            <a:ext cx="3158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Ключевые задачи: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49040" y="1409915"/>
            <a:ext cx="4822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Ожидаемые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результаты: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7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 animBg="1"/>
      <p:bldP spid="35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7450" y="485776"/>
            <a:ext cx="8667750" cy="6286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0"/>
                <a:solidFill>
                  <a:srgbClr val="0C81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n w="0"/>
                <a:solidFill>
                  <a:srgbClr val="0C81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5144" y="529718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05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56080" y="529718"/>
            <a:ext cx="10160000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sz="3200" b="1" dirty="0" smtClean="0">
                <a:ln w="0"/>
                <a:solidFill>
                  <a:srgbClr val="0C81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Налоговые </a:t>
            </a:r>
            <a:r>
              <a:rPr lang="ru-RU" sz="3200" b="1" dirty="0">
                <a:ln w="0"/>
                <a:solidFill>
                  <a:srgbClr val="0C81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и неналоговые доходы бюджетов городов СФО в расчете на 1 жителя, </a:t>
            </a:r>
            <a:r>
              <a:rPr lang="ru-RU" sz="2000" b="1" dirty="0">
                <a:ln w="0"/>
                <a:solidFill>
                  <a:srgbClr val="0C81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рублей/чел</a:t>
            </a:r>
            <a:r>
              <a:rPr lang="ru-RU" sz="2000" b="1" dirty="0" smtClean="0">
                <a:ln w="0"/>
                <a:solidFill>
                  <a:srgbClr val="0C81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n w="0"/>
              <a:solidFill>
                <a:srgbClr val="0C81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919373"/>
              </p:ext>
            </p:extLst>
          </p:nvPr>
        </p:nvGraphicFramePr>
        <p:xfrm>
          <a:off x="751840" y="1598751"/>
          <a:ext cx="11064240" cy="4899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8481" y="6122042"/>
            <a:ext cx="6695472" cy="375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*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По информации, предоставленной контрольно-счетными органами СФО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3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31829" y="311281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06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62130" y="422168"/>
            <a:ext cx="9763760" cy="1095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sz="3200" b="1" dirty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Динамика налоговых доходов бюджетов </a:t>
            </a:r>
          </a:p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sz="2800" b="1" dirty="0">
                <a:ln w="0"/>
                <a:solidFill>
                  <a:srgbClr val="0892BD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(темпы прироста/снижения, в % к 2015 году)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916889"/>
              </p:ext>
            </p:extLst>
          </p:nvPr>
        </p:nvGraphicFramePr>
        <p:xfrm>
          <a:off x="558800" y="1517853"/>
          <a:ext cx="11135360" cy="507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938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3" y="250111"/>
            <a:ext cx="102746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Предложения Счетной палаты по увеличению доходов бюджета </a:t>
            </a:r>
          </a:p>
          <a:p>
            <a:pPr algn="ctr"/>
            <a:r>
              <a:rPr lang="ru-RU" sz="2800" b="1" dirty="0" smtClean="0">
                <a:ln w="0"/>
                <a:solidFill>
                  <a:srgbClr val="3E8D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(по результатам экспертизы проектов </a:t>
            </a:r>
            <a:r>
              <a:rPr lang="ru-RU" sz="2800" b="1" dirty="0">
                <a:ln w="0"/>
                <a:solidFill>
                  <a:srgbClr val="3E8D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бюджета)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07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0958" y="2102581"/>
            <a:ext cx="2147231" cy="794483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2015 год</a:t>
            </a:r>
            <a:endParaRPr lang="ru-R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957" y="3560128"/>
            <a:ext cx="2147231" cy="794483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2016 год</a:t>
            </a:r>
            <a:endParaRPr lang="ru-R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0956" y="5017675"/>
            <a:ext cx="2147231" cy="794483"/>
          </a:xfrm>
          <a:prstGeom prst="rect">
            <a:avLst/>
          </a:prstGeom>
          <a:solidFill>
            <a:srgbClr val="26879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2017 год</a:t>
            </a:r>
            <a:endParaRPr lang="ru-R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69754" y="1961175"/>
            <a:ext cx="3754120" cy="9358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 общую сумму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142 327,1 тыс. рублей	</a:t>
            </a:r>
            <a:endParaRPr lang="ru-RU" sz="24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69754" y="3557222"/>
            <a:ext cx="3754120" cy="9358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 общую сумму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288 936,9 тыс. рублей	</a:t>
            </a:r>
            <a:endParaRPr lang="ru-RU" sz="24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6396" y="4988642"/>
            <a:ext cx="3754120" cy="9358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 общую сумму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80 440,0 тыс. рублей	</a:t>
            </a:r>
            <a:endParaRPr lang="ru-RU" sz="2400" b="1" dirty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13928" y="2031878"/>
            <a:ext cx="2506541" cy="333636"/>
          </a:xfrm>
          <a:prstGeom prst="rect">
            <a:avLst/>
          </a:prstGeom>
          <a:solidFill>
            <a:srgbClr val="56A3B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Налоговые доходы</a:t>
            </a:r>
            <a:endParaRPr lang="ru-RU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13928" y="2705598"/>
            <a:ext cx="2506540" cy="333636"/>
          </a:xfrm>
          <a:prstGeom prst="rect">
            <a:avLst/>
          </a:prstGeom>
          <a:solidFill>
            <a:srgbClr val="56A3B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Неналоговые доходы</a:t>
            </a:r>
            <a:endParaRPr lang="ru-RU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13927" y="3680891"/>
            <a:ext cx="2506541" cy="333636"/>
          </a:xfrm>
          <a:prstGeom prst="rect">
            <a:avLst/>
          </a:prstGeom>
          <a:solidFill>
            <a:srgbClr val="56A3B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Налоговые доходы</a:t>
            </a:r>
            <a:endParaRPr lang="ru-RU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43745" y="4350571"/>
            <a:ext cx="2506540" cy="333636"/>
          </a:xfrm>
          <a:prstGeom prst="rect">
            <a:avLst/>
          </a:prstGeom>
          <a:solidFill>
            <a:srgbClr val="56A3B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Неналоговые доходы</a:t>
            </a:r>
            <a:endParaRPr lang="ru-RU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3927" y="5122950"/>
            <a:ext cx="2506541" cy="333636"/>
          </a:xfrm>
          <a:prstGeom prst="rect">
            <a:avLst/>
          </a:prstGeom>
          <a:solidFill>
            <a:srgbClr val="56A3B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Налоговые доходы</a:t>
            </a:r>
            <a:endParaRPr lang="ru-RU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43745" y="5757713"/>
            <a:ext cx="2506540" cy="333636"/>
          </a:xfrm>
          <a:prstGeom prst="rect">
            <a:avLst/>
          </a:prstGeom>
          <a:solidFill>
            <a:srgbClr val="56A3B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Неналоговые доходы</a:t>
            </a:r>
            <a:endParaRPr lang="ru-RU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31356"/>
              </p:ext>
            </p:extLst>
          </p:nvPr>
        </p:nvGraphicFramePr>
        <p:xfrm>
          <a:off x="9910524" y="1895895"/>
          <a:ext cx="174909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090">
                  <a:extLst>
                    <a:ext uri="{9D8B030D-6E8A-4147-A177-3AD203B41FA5}">
                      <a16:colId xmlns:a16="http://schemas.microsoft.com/office/drawing/2014/main" xmlns="" val="1232021441"/>
                    </a:ext>
                  </a:extLst>
                </a:gridCol>
              </a:tblGrid>
              <a:tr h="6491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</a:rPr>
                        <a:t>110 009,6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</a:rPr>
                        <a:t>тыс. рублей</a:t>
                      </a:r>
                      <a:endParaRPr lang="ru-RU" sz="1600" dirty="0">
                        <a:solidFill>
                          <a:srgbClr val="07343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rgbClr val="A3D4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3184744"/>
                  </a:ext>
                </a:extLst>
              </a:tr>
              <a:tr h="456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9 478,1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тыс. рублей</a:t>
                      </a:r>
                      <a:endParaRPr lang="ru-RU" sz="1600" b="1" kern="1200" dirty="0">
                        <a:solidFill>
                          <a:srgbClr val="07343F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3D4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4023931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29301"/>
              </p:ext>
            </p:extLst>
          </p:nvPr>
        </p:nvGraphicFramePr>
        <p:xfrm>
          <a:off x="9917605" y="3436058"/>
          <a:ext cx="1749091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091">
                  <a:extLst>
                    <a:ext uri="{9D8B030D-6E8A-4147-A177-3AD203B41FA5}">
                      <a16:colId xmlns:a16="http://schemas.microsoft.com/office/drawing/2014/main" xmlns="" val="1232021441"/>
                    </a:ext>
                  </a:extLst>
                </a:gridCol>
              </a:tblGrid>
              <a:tr h="3604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169 925,1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тыс. рублей</a:t>
                      </a:r>
                      <a:endParaRPr lang="ru-RU" sz="1600" b="1" kern="1200" dirty="0">
                        <a:solidFill>
                          <a:srgbClr val="07343F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3D4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3184744"/>
                  </a:ext>
                </a:extLst>
              </a:tr>
              <a:tr h="365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119 011,8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тыс. рублей</a:t>
                      </a:r>
                      <a:endParaRPr lang="ru-RU" sz="1600" b="1" kern="1200" dirty="0">
                        <a:solidFill>
                          <a:srgbClr val="07343F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3D4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4023931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241897"/>
              </p:ext>
            </p:extLst>
          </p:nvPr>
        </p:nvGraphicFramePr>
        <p:xfrm>
          <a:off x="9903881" y="4976222"/>
          <a:ext cx="175573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734">
                  <a:extLst>
                    <a:ext uri="{9D8B030D-6E8A-4147-A177-3AD203B41FA5}">
                      <a16:colId xmlns:a16="http://schemas.microsoft.com/office/drawing/2014/main" xmlns="" val="1232021441"/>
                    </a:ext>
                  </a:extLst>
                </a:gridCol>
              </a:tblGrid>
              <a:tr h="3604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56 202,9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тыс. рублей</a:t>
                      </a:r>
                      <a:endParaRPr lang="ru-RU" sz="1600" b="1" kern="1200" dirty="0">
                        <a:solidFill>
                          <a:srgbClr val="07343F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3D4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3184744"/>
                  </a:ext>
                </a:extLst>
              </a:tr>
              <a:tr h="365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24 237,1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07343F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тыс. рублей</a:t>
                      </a:r>
                      <a:endParaRPr lang="ru-RU" sz="1600" b="1" kern="1200" dirty="0">
                        <a:solidFill>
                          <a:srgbClr val="07343F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3D4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4023931"/>
                  </a:ext>
                </a:extLst>
              </a:tr>
            </a:tbl>
          </a:graphicData>
        </a:graphic>
      </p:graphicFrame>
      <p:sp>
        <p:nvSpPr>
          <p:cNvPr id="19" name="Штриховая стрелка вправо 18"/>
          <p:cNvSpPr/>
          <p:nvPr/>
        </p:nvSpPr>
        <p:spPr>
          <a:xfrm>
            <a:off x="2578188" y="2299164"/>
            <a:ext cx="691566" cy="395505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26879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Штриховая стрелка вправо 19"/>
          <p:cNvSpPr/>
          <p:nvPr/>
        </p:nvSpPr>
        <p:spPr>
          <a:xfrm>
            <a:off x="2584830" y="3740837"/>
            <a:ext cx="691566" cy="395505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26879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Штриховая стрелка вправо 20"/>
          <p:cNvSpPr/>
          <p:nvPr/>
        </p:nvSpPr>
        <p:spPr>
          <a:xfrm>
            <a:off x="2591061" y="5153269"/>
            <a:ext cx="691566" cy="395505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26879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9750285" y="2170707"/>
            <a:ext cx="153595" cy="194807"/>
          </a:xfrm>
          <a:prstGeom prst="rightArrow">
            <a:avLst/>
          </a:prstGeom>
          <a:solidFill>
            <a:srgbClr val="75A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9738698" y="2792960"/>
            <a:ext cx="153595" cy="194807"/>
          </a:xfrm>
          <a:prstGeom prst="rightArrow">
            <a:avLst/>
          </a:prstGeom>
          <a:solidFill>
            <a:srgbClr val="75A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9743203" y="3753389"/>
            <a:ext cx="153595" cy="194807"/>
          </a:xfrm>
          <a:prstGeom prst="rightArrow">
            <a:avLst/>
          </a:prstGeom>
          <a:solidFill>
            <a:srgbClr val="75A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9764010" y="4419985"/>
            <a:ext cx="153595" cy="194807"/>
          </a:xfrm>
          <a:prstGeom prst="rightArrow">
            <a:avLst/>
          </a:prstGeom>
          <a:solidFill>
            <a:srgbClr val="75A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9751494" y="5202765"/>
            <a:ext cx="153595" cy="194807"/>
          </a:xfrm>
          <a:prstGeom prst="rightArrow">
            <a:avLst/>
          </a:prstGeom>
          <a:solidFill>
            <a:srgbClr val="75A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9755281" y="5826411"/>
            <a:ext cx="153595" cy="194807"/>
          </a:xfrm>
          <a:prstGeom prst="rightArrow">
            <a:avLst/>
          </a:prstGeom>
          <a:solidFill>
            <a:srgbClr val="75A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11810358" y="2031878"/>
            <a:ext cx="190054" cy="1007356"/>
          </a:xfrm>
          <a:prstGeom prst="rightBrace">
            <a:avLst/>
          </a:prstGeom>
          <a:ln w="25400">
            <a:solidFill>
              <a:srgbClr val="A3D4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авая фигурная скобка 28"/>
          <p:cNvSpPr/>
          <p:nvPr/>
        </p:nvSpPr>
        <p:spPr>
          <a:xfrm>
            <a:off x="11823733" y="3693624"/>
            <a:ext cx="190054" cy="1007356"/>
          </a:xfrm>
          <a:prstGeom prst="rightBrace">
            <a:avLst/>
          </a:prstGeom>
          <a:ln w="25400">
            <a:solidFill>
              <a:srgbClr val="A3D4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11843028" y="5122950"/>
            <a:ext cx="190054" cy="1007356"/>
          </a:xfrm>
          <a:prstGeom prst="rightBrace">
            <a:avLst/>
          </a:prstGeom>
          <a:ln w="25400">
            <a:solidFill>
              <a:srgbClr val="A3D4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0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5803" y="250111"/>
            <a:ext cx="102746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C81B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Контроль за распоряжением земельными ресурсами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4463" y="194200"/>
            <a:ext cx="820111" cy="820111"/>
          </a:xfrm>
          <a:prstGeom prst="rect">
            <a:avLst/>
          </a:prstGeom>
          <a:solidFill>
            <a:srgbClr val="268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BE8F4"/>
                </a:solidFill>
                <a:latin typeface="Cambria" panose="02040503050406030204" pitchFamily="18" charset="0"/>
              </a:rPr>
              <a:t>08</a:t>
            </a:r>
            <a:endParaRPr lang="ru-RU" sz="4400" dirty="0">
              <a:solidFill>
                <a:srgbClr val="CBE8F4"/>
              </a:solidFill>
              <a:latin typeface="Cambria" panose="0204050305040603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09006" y="1659652"/>
            <a:ext cx="11791406" cy="11551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 smtClean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09006" y="3451605"/>
            <a:ext cx="11791406" cy="11289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 smtClean="0">
              <a:solidFill>
                <a:srgbClr val="26879A"/>
              </a:solidFill>
              <a:latin typeface="Cambria" panose="020405030504060302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30282" y="5199328"/>
            <a:ext cx="11791406" cy="12421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59145" y="1840300"/>
            <a:ext cx="1294674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Аренда земельных участков</a:t>
            </a:r>
            <a:endParaRPr lang="ru-RU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85885" y="1840300"/>
            <a:ext cx="1508034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Постоянное (бессрочное) пользование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125985" y="1840300"/>
            <a:ext cx="1831003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Развитие застроенных территорий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089054" y="1840300"/>
            <a:ext cx="1831003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Продажа, выкуп земельных участков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027691" y="1839965"/>
            <a:ext cx="1865086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Предоставление льгот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059145" y="3583679"/>
            <a:ext cx="3148993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</a:rPr>
              <a:t>Обследование земельных участков по видам использования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600404" y="3583679"/>
            <a:ext cx="2639998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Поквартальный объезд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632669" y="3583678"/>
            <a:ext cx="2283098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Проверка расчетов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058036" y="5412197"/>
            <a:ext cx="3496164" cy="816374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Запросы к администраторам доходов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852867" y="5420290"/>
            <a:ext cx="1387379" cy="794483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ИС «</a:t>
            </a:r>
            <a:r>
              <a:rPr lang="ru-RU" sz="2000" b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Геокад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»</a:t>
            </a:r>
            <a:endParaRPr lang="ru-RU" sz="20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538913" y="5420290"/>
            <a:ext cx="1402977" cy="816375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ИС «</a:t>
            </a:r>
            <a:r>
              <a:rPr lang="ru-RU" sz="2000" b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Комзем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»</a:t>
            </a:r>
            <a:endParaRPr lang="ru-RU" sz="20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40557" y="5412197"/>
            <a:ext cx="1675210" cy="794484"/>
          </a:xfrm>
          <a:prstGeom prst="rect">
            <a:avLst/>
          </a:prstGeom>
          <a:solidFill>
            <a:srgbClr val="65B1C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ИС </a:t>
            </a:r>
            <a:r>
              <a:rPr lang="ru-RU" sz="2000" b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Росреестра</a:t>
            </a:r>
            <a:endParaRPr lang="ru-RU" sz="20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Штриховая стрелка вправо 26"/>
          <p:cNvSpPr/>
          <p:nvPr/>
        </p:nvSpPr>
        <p:spPr>
          <a:xfrm rot="16200000">
            <a:off x="6123725" y="2353733"/>
            <a:ext cx="612172" cy="1547495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Штриховая стрелка вправо 30"/>
          <p:cNvSpPr/>
          <p:nvPr/>
        </p:nvSpPr>
        <p:spPr>
          <a:xfrm rot="16200000">
            <a:off x="6123725" y="4119495"/>
            <a:ext cx="612172" cy="1547495"/>
          </a:xfrm>
          <a:prstGeom prst="stripedRightArrow">
            <a:avLst>
              <a:gd name="adj1" fmla="val 55555"/>
              <a:gd name="adj2" fmla="val 50000"/>
            </a:avLst>
          </a:prstGeom>
          <a:solidFill>
            <a:srgbClr val="CBE8F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ятиугольник 25"/>
          <p:cNvSpPr/>
          <p:nvPr/>
        </p:nvSpPr>
        <p:spPr>
          <a:xfrm>
            <a:off x="293113" y="1839965"/>
            <a:ext cx="2658397" cy="78877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Направления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контроля</a:t>
            </a:r>
            <a:endParaRPr lang="ru-RU" sz="27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>
            <a:off x="293113" y="5425995"/>
            <a:ext cx="2717709" cy="78877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Источники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информации</a:t>
            </a:r>
            <a:endParaRPr lang="ru-RU" sz="27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2" name="Пятиугольник 31"/>
          <p:cNvSpPr/>
          <p:nvPr/>
        </p:nvSpPr>
        <p:spPr>
          <a:xfrm>
            <a:off x="293113" y="3621676"/>
            <a:ext cx="2717709" cy="78877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Методы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контроля</a:t>
            </a:r>
            <a:endParaRPr lang="ru-RU" sz="27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21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 animBg="1"/>
      <p:bldP spid="35" grpId="0" animBg="1"/>
      <p:bldP spid="3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3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15530</TotalTime>
  <Words>1166</Words>
  <Application>Microsoft Office PowerPoint</Application>
  <PresentationFormat>Широкоэкранный</PresentationFormat>
  <Paragraphs>246</Paragraphs>
  <Slides>21</Slides>
  <Notes>20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Century Gothic</vt:lpstr>
      <vt:lpstr>Times New Roman</vt:lpstr>
      <vt:lpstr>Wingdings</vt:lpstr>
      <vt:lpstr>Тема Office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Ю. Глухова</dc:creator>
  <cp:lastModifiedBy>Ольга Ю. Пыхтеева</cp:lastModifiedBy>
  <cp:revision>315</cp:revision>
  <cp:lastPrinted>2017-04-19T05:54:15Z</cp:lastPrinted>
  <dcterms:created xsi:type="dcterms:W3CDTF">2016-02-03T11:52:26Z</dcterms:created>
  <dcterms:modified xsi:type="dcterms:W3CDTF">2017-04-19T05:54:23Z</dcterms:modified>
</cp:coreProperties>
</file>