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colors3.xml" ContentType="application/vnd.ms-office.chartcolorstyle+xml"/>
  <Override PartName="/ppt/charts/style3.xml" ContentType="application/vnd.ms-office.chartstyle+xml"/>
  <Override PartName="/ppt/charts/style4.xml" ContentType="application/vnd.ms-office.chartstyle+xml"/>
  <Override PartName="/ppt/charts/colors4.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 id="2147483661" r:id="rId2"/>
    <p:sldMasterId id="2147483673" r:id="rId3"/>
    <p:sldMasterId id="2147483683" r:id="rId4"/>
  </p:sldMasterIdLst>
  <p:notesMasterIdLst>
    <p:notesMasterId r:id="rId22"/>
  </p:notesMasterIdLst>
  <p:sldIdLst>
    <p:sldId id="347" r:id="rId5"/>
    <p:sldId id="352" r:id="rId6"/>
    <p:sldId id="351" r:id="rId7"/>
    <p:sldId id="339" r:id="rId8"/>
    <p:sldId id="259" r:id="rId9"/>
    <p:sldId id="331" r:id="rId10"/>
    <p:sldId id="323" r:id="rId11"/>
    <p:sldId id="319" r:id="rId12"/>
    <p:sldId id="324" r:id="rId13"/>
    <p:sldId id="320" r:id="rId14"/>
    <p:sldId id="318" r:id="rId15"/>
    <p:sldId id="343" r:id="rId16"/>
    <p:sldId id="354" r:id="rId17"/>
    <p:sldId id="341" r:id="rId18"/>
    <p:sldId id="356" r:id="rId19"/>
    <p:sldId id="345" r:id="rId20"/>
    <p:sldId id="353" r:id="rId21"/>
  </p:sldIdLst>
  <p:sldSz cx="9144000" cy="5143500" type="screen16x9"/>
  <p:notesSz cx="6858000" cy="9144000"/>
  <p:embeddedFontLst>
    <p:embeddedFont>
      <p:font typeface="Roboto Light" panose="020B0604020202020204" charset="0"/>
      <p:regular r:id="rId23"/>
      <p:bold r:id="rId24"/>
      <p:italic r:id="rId25"/>
      <p:boldItalic r:id="rId26"/>
    </p:embeddedFont>
    <p:embeddedFont>
      <p:font typeface="Roboto Medium" panose="020B0604020202020204" charset="0"/>
      <p:regular r:id="rId27"/>
      <p:bold r:id="rId28"/>
      <p:italic r:id="rId29"/>
      <p:boldItalic r:id="rId30"/>
    </p:embeddedFont>
    <p:embeddedFont>
      <p:font typeface="Arial Black" panose="020B0A04020102020204" pitchFamily="34" charset="0"/>
      <p:bold r:id="rId31"/>
    </p:embeddedFont>
    <p:embeddedFont>
      <p:font typeface="Roboto" panose="020B0604020202020204" charset="0"/>
      <p:regular r:id="rId32"/>
      <p:bold r:id="rId33"/>
      <p:italic r:id="rId34"/>
      <p:boldItalic r:id="rId35"/>
    </p:embeddedFont>
    <p:embeddedFont>
      <p:font typeface="Calibri" panose="020F0502020204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597" userDrawn="1">
          <p15:clr>
            <a:srgbClr val="A4A3A4"/>
          </p15:clr>
        </p15:guide>
        <p15:guide id="2" pos="51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AE1E"/>
    <a:srgbClr val="410EC0"/>
    <a:srgbClr val="F7E609"/>
    <a:srgbClr val="F8F8F8"/>
    <a:srgbClr val="D21608"/>
    <a:srgbClr val="A81206"/>
    <a:srgbClr val="A51809"/>
    <a:srgbClr val="991F15"/>
    <a:srgbClr val="CB2B2C"/>
    <a:srgbClr val="EA57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88" autoAdjust="0"/>
    <p:restoredTop sz="90743" autoAdjust="0"/>
  </p:normalViewPr>
  <p:slideViewPr>
    <p:cSldViewPr snapToGrid="0" showGuides="1">
      <p:cViewPr>
        <p:scale>
          <a:sx n="117" d="100"/>
          <a:sy n="117" d="100"/>
        </p:scale>
        <p:origin x="-1722" y="-492"/>
      </p:cViewPr>
      <p:guideLst>
        <p:guide orient="horz" pos="1597"/>
        <p:guide pos="51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1.xml"/><Relationship Id="rId1" Type="http://schemas.openxmlformats.org/officeDocument/2006/relationships/package" Target="../embeddings/Microsoft_Excel_Worksheet3.xlsx"/><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Лист1!$B$1</c:f>
              <c:strCache>
                <c:ptCount val="1"/>
                <c:pt idx="0">
                  <c:v>Ряд 1</c:v>
                </c:pt>
              </c:strCache>
            </c:strRef>
          </c:tx>
          <c:spPr>
            <a:ln w="76200" cap="rnd">
              <a:solidFill>
                <a:srgbClr val="7030A0"/>
              </a:solidFill>
              <a:round/>
            </a:ln>
            <a:effectLst/>
          </c:spPr>
          <c:marker>
            <c:symbol val="none"/>
          </c:marker>
          <c:cat>
            <c:strRef>
              <c:f>Лист1!$A$2:$A$15</c:f>
              <c:strCache>
                <c:ptCount val="14"/>
                <c:pt idx="0">
                  <c:v>2017-09-01 - 2017-09-30</c:v>
                </c:pt>
                <c:pt idx="1">
                  <c:v>2017-10-01 - 2017-10-31</c:v>
                </c:pt>
                <c:pt idx="2">
                  <c:v>2017-11-01 - 2017-11-30</c:v>
                </c:pt>
                <c:pt idx="3">
                  <c:v>2017-12-01 - 2017-12-31</c:v>
                </c:pt>
                <c:pt idx="4">
                  <c:v>2018-01-01 - 2018-01-31</c:v>
                </c:pt>
                <c:pt idx="5">
                  <c:v>2018-02-01 - 2018-02-28</c:v>
                </c:pt>
                <c:pt idx="6">
                  <c:v>2018-03-01 - 2018-03-31</c:v>
                </c:pt>
                <c:pt idx="7">
                  <c:v>2018-04-01 - 2018-04-30</c:v>
                </c:pt>
                <c:pt idx="8">
                  <c:v>2018-05-01 - 2018-05-31</c:v>
                </c:pt>
                <c:pt idx="9">
                  <c:v>2018-06-01 - 2018-06-30</c:v>
                </c:pt>
                <c:pt idx="10">
                  <c:v>2018-07-01 - 2018-07-31</c:v>
                </c:pt>
                <c:pt idx="11">
                  <c:v>2018-08-01 - 2018-08-31</c:v>
                </c:pt>
                <c:pt idx="12">
                  <c:v>2018-09-01 - 2018-09-30</c:v>
                </c:pt>
                <c:pt idx="13">
                  <c:v>2018-10-01 - 2018-10-05</c:v>
                </c:pt>
              </c:strCache>
            </c:strRef>
          </c:cat>
          <c:val>
            <c:numRef>
              <c:f>Лист1!$B$2:$B$15</c:f>
              <c:numCache>
                <c:formatCode>General</c:formatCode>
                <c:ptCount val="14"/>
                <c:pt idx="0">
                  <c:v>1105.5666666666666</c:v>
                </c:pt>
                <c:pt idx="1">
                  <c:v>1569.3333333333333</c:v>
                </c:pt>
                <c:pt idx="2">
                  <c:v>1961.5</c:v>
                </c:pt>
                <c:pt idx="3">
                  <c:v>1478.4</c:v>
                </c:pt>
                <c:pt idx="4">
                  <c:v>1735.0333333333333</c:v>
                </c:pt>
                <c:pt idx="5">
                  <c:v>1972.4333333333334</c:v>
                </c:pt>
                <c:pt idx="6">
                  <c:v>2707.5</c:v>
                </c:pt>
                <c:pt idx="7">
                  <c:v>2038.2333333333333</c:v>
                </c:pt>
                <c:pt idx="8">
                  <c:v>2143.6</c:v>
                </c:pt>
                <c:pt idx="9">
                  <c:v>2517.4666666666667</c:v>
                </c:pt>
                <c:pt idx="10">
                  <c:v>2630.7</c:v>
                </c:pt>
                <c:pt idx="11">
                  <c:v>2925.8</c:v>
                </c:pt>
                <c:pt idx="12">
                  <c:v>5399.4666666666662</c:v>
                </c:pt>
                <c:pt idx="13">
                  <c:v>6864</c:v>
                </c:pt>
              </c:numCache>
            </c:numRef>
          </c:val>
          <c:smooth val="0"/>
          <c:extLst xmlns:c16r2="http://schemas.microsoft.com/office/drawing/2015/06/chart">
            <c:ext xmlns:c16="http://schemas.microsoft.com/office/drawing/2014/chart" uri="{C3380CC4-5D6E-409C-BE32-E72D297353CC}">
              <c16:uniqueId val="{00000004-86E2-4AFD-9ECC-C82B2B12B9DE}"/>
            </c:ext>
          </c:extLst>
        </c:ser>
        <c:dLbls>
          <c:showLegendKey val="0"/>
          <c:showVal val="0"/>
          <c:showCatName val="0"/>
          <c:showSerName val="0"/>
          <c:showPercent val="0"/>
          <c:showBubbleSize val="0"/>
        </c:dLbls>
        <c:marker val="1"/>
        <c:smooth val="0"/>
        <c:axId val="40852992"/>
        <c:axId val="37095104"/>
      </c:lineChart>
      <c:catAx>
        <c:axId val="40852992"/>
        <c:scaling>
          <c:orientation val="minMax"/>
        </c:scaling>
        <c:delete val="1"/>
        <c:axPos val="b"/>
        <c:numFmt formatCode="General" sourceLinked="1"/>
        <c:majorTickMark val="out"/>
        <c:minorTickMark val="none"/>
        <c:tickLblPos val="nextTo"/>
        <c:crossAx val="37095104"/>
        <c:crosses val="autoZero"/>
        <c:auto val="1"/>
        <c:lblAlgn val="ctr"/>
        <c:lblOffset val="100"/>
        <c:noMultiLvlLbl val="0"/>
      </c:catAx>
      <c:valAx>
        <c:axId val="37095104"/>
        <c:scaling>
          <c:orientation val="minMax"/>
        </c:scaling>
        <c:delete val="1"/>
        <c:axPos val="l"/>
        <c:majorGridlines>
          <c:spPr>
            <a:ln w="9525" cap="flat" cmpd="sng" algn="ctr">
              <a:solidFill>
                <a:schemeClr val="tx1">
                  <a:lumMod val="15000"/>
                  <a:lumOff val="85000"/>
                </a:schemeClr>
              </a:solidFill>
              <a:prstDash val="sysDot"/>
              <a:round/>
            </a:ln>
            <a:effectLst/>
          </c:spPr>
        </c:majorGridlines>
        <c:numFmt formatCode="General" sourceLinked="1"/>
        <c:majorTickMark val="out"/>
        <c:minorTickMark val="none"/>
        <c:tickLblPos val="nextTo"/>
        <c:crossAx val="40852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879794234983064E-2"/>
          <c:y val="7.5811390810704329E-2"/>
          <c:w val="0.9362404115300339"/>
          <c:h val="0.92057854296021446"/>
        </c:manualLayout>
      </c:layout>
      <c:lineChart>
        <c:grouping val="standard"/>
        <c:varyColors val="0"/>
        <c:ser>
          <c:idx val="0"/>
          <c:order val="0"/>
          <c:tx>
            <c:strRef>
              <c:f>Лист1!$B$1</c:f>
              <c:strCache>
                <c:ptCount val="1"/>
                <c:pt idx="0">
                  <c:v>Ряд 1</c:v>
                </c:pt>
              </c:strCache>
            </c:strRef>
          </c:tx>
          <c:spPr>
            <a:ln w="76200" cap="rnd">
              <a:solidFill>
                <a:srgbClr val="FF0000"/>
              </a:solidFill>
              <a:round/>
            </a:ln>
            <a:effectLst/>
          </c:spPr>
          <c:marker>
            <c:symbol val="none"/>
          </c:marker>
          <c:dPt>
            <c:idx val="1"/>
            <c:bubble3D val="0"/>
            <c:spPr>
              <a:ln w="76200" cap="rnd">
                <a:gradFill>
                  <a:gsLst>
                    <a:gs pos="0">
                      <a:srgbClr val="FF0000"/>
                    </a:gs>
                    <a:gs pos="100000">
                      <a:srgbClr val="FE6E00"/>
                    </a:gs>
                  </a:gsLst>
                  <a:lin ang="5400000" scaled="1"/>
                </a:gradFill>
                <a:round/>
              </a:ln>
              <a:effectLst/>
            </c:spPr>
            <c:extLst xmlns:c16r2="http://schemas.microsoft.com/office/drawing/2015/06/chart">
              <c:ext xmlns:c16="http://schemas.microsoft.com/office/drawing/2014/chart" uri="{C3380CC4-5D6E-409C-BE32-E72D297353CC}">
                <c16:uniqueId val="{00000001-FC00-4677-9BD8-5E50F51611FD}"/>
              </c:ext>
            </c:extLst>
          </c:dPt>
          <c:dPt>
            <c:idx val="2"/>
            <c:bubble3D val="0"/>
            <c:spPr>
              <a:ln w="76200" cap="rnd">
                <a:gradFill>
                  <a:gsLst>
                    <a:gs pos="100000">
                      <a:schemeClr val="accent1">
                        <a:lumMod val="75000"/>
                      </a:schemeClr>
                    </a:gs>
                    <a:gs pos="0">
                      <a:srgbClr val="FE6E00"/>
                    </a:gs>
                  </a:gsLst>
                  <a:lin ang="5400000" scaled="1"/>
                </a:gradFill>
                <a:round/>
              </a:ln>
              <a:effectLst/>
            </c:spPr>
            <c:extLst xmlns:c16r2="http://schemas.microsoft.com/office/drawing/2015/06/chart">
              <c:ext xmlns:c16="http://schemas.microsoft.com/office/drawing/2014/chart" uri="{C3380CC4-5D6E-409C-BE32-E72D297353CC}">
                <c16:uniqueId val="{00000003-FC00-4677-9BD8-5E50F51611FD}"/>
              </c:ext>
            </c:extLst>
          </c:dPt>
          <c:dPt>
            <c:idx val="3"/>
            <c:bubble3D val="0"/>
            <c:spPr>
              <a:ln w="76200" cap="rnd">
                <a:gradFill>
                  <a:gsLst>
                    <a:gs pos="0">
                      <a:schemeClr val="accent1">
                        <a:lumMod val="75000"/>
                      </a:schemeClr>
                    </a:gs>
                    <a:gs pos="100000">
                      <a:schemeClr val="accent1">
                        <a:lumMod val="40000"/>
                        <a:lumOff val="60000"/>
                      </a:schemeClr>
                    </a:gs>
                  </a:gsLst>
                  <a:lin ang="5400000" scaled="1"/>
                </a:gradFill>
                <a:round/>
              </a:ln>
              <a:effectLst/>
            </c:spPr>
            <c:extLst xmlns:c16r2="http://schemas.microsoft.com/office/drawing/2015/06/chart">
              <c:ext xmlns:c16="http://schemas.microsoft.com/office/drawing/2014/chart" uri="{C3380CC4-5D6E-409C-BE32-E72D297353CC}">
                <c16:uniqueId val="{00000005-FC00-4677-9BD8-5E50F51611FD}"/>
              </c:ext>
            </c:extLst>
          </c:dPt>
          <c:dLbls>
            <c:dLbl>
              <c:idx val="0"/>
              <c:layout>
                <c:manualLayout>
                  <c:x val="-0.14456254395737556"/>
                  <c:y val="-5.5801390642992589E-2"/>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FF0000"/>
                        </a:solidFill>
                        <a:latin typeface="+mn-lt"/>
                        <a:ea typeface="+mn-ea"/>
                        <a:cs typeface="+mn-cs"/>
                      </a:defRPr>
                    </a:pPr>
                    <a:r>
                      <a:rPr lang="ru-RU" b="0" dirty="0" smtClean="0">
                        <a:solidFill>
                          <a:srgbClr val="FF0000"/>
                        </a:solidFill>
                      </a:rPr>
                      <a:t>отказы</a:t>
                    </a:r>
                  </a:p>
                </c:rich>
              </c:tx>
              <c:spPr>
                <a:noFill/>
                <a:ln>
                  <a:noFill/>
                </a:ln>
                <a:effectLst/>
              </c:sp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38981754351694597"/>
                      <c:h val="0.11119003985569968"/>
                    </c:manualLayout>
                  </c15:layout>
                </c:ext>
                <c:ext xmlns:c16="http://schemas.microsoft.com/office/drawing/2014/chart" uri="{C3380CC4-5D6E-409C-BE32-E72D297353CC}">
                  <c16:uniqueId val="{00000006-FC00-4677-9BD8-5E50F51611FD}"/>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C00-4677-9BD8-5E50F51611FD}"/>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C00-4677-9BD8-5E50F51611FD}"/>
                </c:ext>
              </c:extLst>
            </c:dLbl>
            <c:dLbl>
              <c:idx val="3"/>
              <c:layout>
                <c:manualLayout>
                  <c:x val="-2.5549019348319393E-2"/>
                  <c:y val="4.6037156393469933E-2"/>
                </c:manualLayout>
              </c:layout>
              <c:tx>
                <c:rich>
                  <a:bodyPr rot="0" spcFirstLastPara="1" vertOverflow="ellipsis" vert="horz" wrap="square" lIns="38100" tIns="19050" rIns="38100" bIns="19050" anchor="ctr" anchorCtr="1">
                    <a:spAutoFit/>
                  </a:bodyPr>
                  <a:lstStyle/>
                  <a:p>
                    <a:pPr>
                      <a:defRPr sz="1400" b="0" i="0" u="none" strike="noStrike" kern="1200" baseline="0">
                        <a:ln>
                          <a:noFill/>
                        </a:ln>
                        <a:solidFill>
                          <a:schemeClr val="accent1">
                            <a:lumMod val="60000"/>
                            <a:lumOff val="40000"/>
                          </a:schemeClr>
                        </a:solidFill>
                        <a:latin typeface="+mn-lt"/>
                        <a:ea typeface="+mn-ea"/>
                        <a:cs typeface="+mn-cs"/>
                      </a:defRPr>
                    </a:pPr>
                    <a:fld id="{5395455A-E48C-47F9-ACC0-BD8DC645E589}" type="VALUE">
                      <a:rPr lang="en-US" sz="1400" b="0" smtClean="0">
                        <a:ln>
                          <a:noFill/>
                        </a:ln>
                        <a:solidFill>
                          <a:schemeClr val="accent1">
                            <a:lumMod val="60000"/>
                            <a:lumOff val="40000"/>
                          </a:schemeClr>
                        </a:solidFill>
                      </a:rPr>
                      <a:pPr>
                        <a:defRPr sz="1400" b="0" i="0" u="none" strike="noStrike" kern="1200" baseline="0">
                          <a:ln>
                            <a:noFill/>
                          </a:ln>
                          <a:solidFill>
                            <a:schemeClr val="accent1">
                              <a:lumMod val="60000"/>
                              <a:lumOff val="40000"/>
                            </a:schemeClr>
                          </a:solidFill>
                          <a:latin typeface="+mn-lt"/>
                          <a:ea typeface="+mn-ea"/>
                          <a:cs typeface="+mn-cs"/>
                        </a:defRPr>
                      </a:pPr>
                      <a:t>[ЗНАЧЕНИЕ]</a:t>
                    </a:fld>
                    <a:r>
                      <a:rPr lang="en-US" sz="1400" b="0" dirty="0" smtClean="0">
                        <a:ln>
                          <a:noFill/>
                        </a:ln>
                        <a:solidFill>
                          <a:schemeClr val="accent1">
                            <a:lumMod val="60000"/>
                            <a:lumOff val="40000"/>
                          </a:schemeClr>
                        </a:solidFill>
                      </a:rPr>
                      <a:t>%</a:t>
                    </a:r>
                  </a:p>
                </c:rich>
              </c:tx>
              <c:spPr>
                <a:noFill/>
                <a:ln>
                  <a:noFill/>
                </a:ln>
                <a:effectLst/>
              </c:sp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15:dlblFieldTable/>
                  <c15:showDataLabelsRange val="0"/>
                </c:ext>
                <c:ext xmlns:c16="http://schemas.microsoft.com/office/drawing/2014/chart" uri="{C3380CC4-5D6E-409C-BE32-E72D297353CC}">
                  <c16:uniqueId val="{00000005-FC00-4677-9BD8-5E50F51611F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Лист1!$A$2:$A$5</c:f>
              <c:numCache>
                <c:formatCode>General</c:formatCode>
                <c:ptCount val="4"/>
                <c:pt idx="0">
                  <c:v>2011</c:v>
                </c:pt>
                <c:pt idx="1">
                  <c:v>2016</c:v>
                </c:pt>
                <c:pt idx="3">
                  <c:v>2018</c:v>
                </c:pt>
              </c:numCache>
            </c:numRef>
          </c:cat>
          <c:val>
            <c:numRef>
              <c:f>Лист1!$B$2:$B$5</c:f>
              <c:numCache>
                <c:formatCode>General</c:formatCode>
                <c:ptCount val="4"/>
                <c:pt idx="0">
                  <c:v>35</c:v>
                </c:pt>
                <c:pt idx="1">
                  <c:v>33</c:v>
                </c:pt>
                <c:pt idx="2">
                  <c:v>30</c:v>
                </c:pt>
                <c:pt idx="3">
                  <c:v>15</c:v>
                </c:pt>
              </c:numCache>
            </c:numRef>
          </c:val>
          <c:smooth val="0"/>
          <c:extLst xmlns:c16r2="http://schemas.microsoft.com/office/drawing/2015/06/chart">
            <c:ext xmlns:c16="http://schemas.microsoft.com/office/drawing/2014/chart" uri="{C3380CC4-5D6E-409C-BE32-E72D297353CC}">
              <c16:uniqueId val="{00000007-FC00-4677-9BD8-5E50F51611FD}"/>
            </c:ext>
          </c:extLst>
        </c:ser>
        <c:dLbls>
          <c:dLblPos val="ctr"/>
          <c:showLegendKey val="0"/>
          <c:showVal val="1"/>
          <c:showCatName val="0"/>
          <c:showSerName val="0"/>
          <c:showPercent val="0"/>
          <c:showBubbleSize val="0"/>
        </c:dLbls>
        <c:marker val="1"/>
        <c:smooth val="0"/>
        <c:axId val="44359680"/>
        <c:axId val="37100864"/>
      </c:lineChart>
      <c:catAx>
        <c:axId val="44359680"/>
        <c:scaling>
          <c:orientation val="minMax"/>
        </c:scaling>
        <c:delete val="1"/>
        <c:axPos val="b"/>
        <c:numFmt formatCode="General" sourceLinked="1"/>
        <c:majorTickMark val="none"/>
        <c:minorTickMark val="none"/>
        <c:tickLblPos val="nextTo"/>
        <c:crossAx val="37100864"/>
        <c:crosses val="autoZero"/>
        <c:auto val="1"/>
        <c:lblAlgn val="ctr"/>
        <c:lblOffset val="100"/>
        <c:noMultiLvlLbl val="0"/>
      </c:catAx>
      <c:valAx>
        <c:axId val="37100864"/>
        <c:scaling>
          <c:orientation val="minMax"/>
        </c:scaling>
        <c:delete val="1"/>
        <c:axPos val="l"/>
        <c:numFmt formatCode="General" sourceLinked="1"/>
        <c:majorTickMark val="none"/>
        <c:minorTickMark val="none"/>
        <c:tickLblPos val="nextTo"/>
        <c:crossAx val="443596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1879794234983064E-2"/>
          <c:y val="3.249059606173043E-2"/>
          <c:w val="0.9362404115300339"/>
          <c:h val="0.83743246404644078"/>
        </c:manualLayout>
      </c:layout>
      <c:lineChart>
        <c:grouping val="standard"/>
        <c:varyColors val="0"/>
        <c:ser>
          <c:idx val="0"/>
          <c:order val="0"/>
          <c:tx>
            <c:strRef>
              <c:f>Лист1!$B$1</c:f>
              <c:strCache>
                <c:ptCount val="1"/>
                <c:pt idx="0">
                  <c:v>Ряд 1</c:v>
                </c:pt>
              </c:strCache>
            </c:strRef>
          </c:tx>
          <c:spPr>
            <a:ln w="76200" cap="rnd">
              <a:gradFill>
                <a:gsLst>
                  <a:gs pos="0">
                    <a:schemeClr val="accent1">
                      <a:lumMod val="5000"/>
                      <a:lumOff val="95000"/>
                    </a:schemeClr>
                  </a:gs>
                  <a:gs pos="100000">
                    <a:schemeClr val="accent1">
                      <a:lumMod val="30000"/>
                      <a:lumOff val="70000"/>
                    </a:schemeClr>
                  </a:gs>
                </a:gsLst>
                <a:lin ang="5400000" scaled="1"/>
              </a:gradFill>
              <a:round/>
            </a:ln>
            <a:effectLst/>
          </c:spPr>
          <c:marker>
            <c:symbol val="none"/>
          </c:marker>
          <c:dPt>
            <c:idx val="1"/>
            <c:bubble3D val="0"/>
            <c:spPr>
              <a:ln w="76200" cap="rnd">
                <a:gradFill>
                  <a:gsLst>
                    <a:gs pos="0">
                      <a:srgbClr val="B180D6"/>
                    </a:gs>
                    <a:gs pos="100000">
                      <a:srgbClr val="B180D6"/>
                    </a:gs>
                  </a:gsLst>
                  <a:lin ang="5400000" scaled="1"/>
                </a:gradFill>
                <a:round/>
              </a:ln>
              <a:effectLst/>
            </c:spPr>
            <c:extLst xmlns:c16r2="http://schemas.microsoft.com/office/drawing/2015/06/chart">
              <c:ext xmlns:c16="http://schemas.microsoft.com/office/drawing/2014/chart" uri="{C3380CC4-5D6E-409C-BE32-E72D297353CC}">
                <c16:uniqueId val="{00000004-8DE2-4069-B5A6-DB006A93877A}"/>
              </c:ext>
            </c:extLst>
          </c:dPt>
          <c:dPt>
            <c:idx val="2"/>
            <c:bubble3D val="0"/>
            <c:spPr>
              <a:ln w="76200" cap="rnd">
                <a:gradFill flip="none" rotWithShape="1">
                  <a:gsLst>
                    <a:gs pos="0">
                      <a:srgbClr val="B180D6"/>
                    </a:gs>
                    <a:gs pos="100000">
                      <a:srgbClr val="9553C8"/>
                    </a:gs>
                  </a:gsLst>
                  <a:lin ang="0" scaled="1"/>
                  <a:tileRect/>
                </a:gradFill>
                <a:round/>
              </a:ln>
              <a:effectLst/>
            </c:spPr>
            <c:extLst xmlns:c16r2="http://schemas.microsoft.com/office/drawing/2015/06/chart">
              <c:ext xmlns:c16="http://schemas.microsoft.com/office/drawing/2014/chart" uri="{C3380CC4-5D6E-409C-BE32-E72D297353CC}">
                <c16:uniqueId val="{00000003-8DE2-4069-B5A6-DB006A93877A}"/>
              </c:ext>
            </c:extLst>
          </c:dPt>
          <c:dPt>
            <c:idx val="3"/>
            <c:bubble3D val="0"/>
            <c:spPr>
              <a:ln w="76200" cap="rnd">
                <a:gradFill>
                  <a:gsLst>
                    <a:gs pos="81000">
                      <a:srgbClr val="7030A0"/>
                    </a:gs>
                    <a:gs pos="0">
                      <a:srgbClr val="9A57CD"/>
                    </a:gs>
                  </a:gsLst>
                  <a:lin ang="5400000" scaled="1"/>
                </a:gradFill>
                <a:round/>
              </a:ln>
              <a:effectLst/>
            </c:spPr>
            <c:extLst xmlns:c16r2="http://schemas.microsoft.com/office/drawing/2015/06/chart">
              <c:ext xmlns:c16="http://schemas.microsoft.com/office/drawing/2014/chart" uri="{C3380CC4-5D6E-409C-BE32-E72D297353CC}">
                <c16:uniqueId val="{00000006-8DE2-4069-B5A6-DB006A93877A}"/>
              </c:ext>
            </c:extLst>
          </c:dPt>
          <c:dLbls>
            <c:dLbl>
              <c:idx val="0"/>
              <c:layout>
                <c:manualLayout>
                  <c:x val="-5.84999929257436E-2"/>
                  <c:y val="-0.124392933252718"/>
                </c:manualLayout>
              </c:layout>
              <c:tx>
                <c:rich>
                  <a:bodyPr rot="0" spcFirstLastPara="1" vertOverflow="ellipsis" vert="horz" wrap="square" lIns="38100" tIns="19050" rIns="38100" bIns="19050" anchor="ctr" anchorCtr="1">
                    <a:noAutofit/>
                  </a:bodyPr>
                  <a:lstStyle/>
                  <a:p>
                    <a:pPr>
                      <a:defRPr sz="1600" b="0" i="0" u="none" strike="noStrike" kern="1200" baseline="0">
                        <a:solidFill>
                          <a:srgbClr val="7030A0"/>
                        </a:solidFill>
                        <a:latin typeface="+mn-lt"/>
                        <a:ea typeface="+mn-ea"/>
                        <a:cs typeface="+mn-cs"/>
                      </a:defRPr>
                    </a:pPr>
                    <a:r>
                      <a:rPr lang="ru-RU" dirty="0" smtClean="0">
                        <a:solidFill>
                          <a:srgbClr val="7030A0"/>
                        </a:solidFill>
                      </a:rPr>
                      <a:t>заказы</a:t>
                    </a:r>
                    <a:endParaRPr lang="ru-RU" dirty="0">
                      <a:solidFill>
                        <a:srgbClr val="7030A0"/>
                      </a:solidFill>
                    </a:endParaRPr>
                  </a:p>
                </c:rich>
              </c:tx>
              <c:spPr>
                <a:noFill/>
                <a:ln>
                  <a:noFill/>
                </a:ln>
                <a:effectLst/>
              </c:sp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1504370293052216"/>
                      <c:h val="0.10974601336406722"/>
                    </c:manualLayout>
                  </c15:layout>
                </c:ext>
                <c:ext xmlns:c16="http://schemas.microsoft.com/office/drawing/2014/chart" uri="{C3380CC4-5D6E-409C-BE32-E72D297353CC}">
                  <c16:uniqueId val="{00000005-8DE2-4069-B5A6-DB006A93877A}"/>
                </c:ext>
              </c:extLst>
            </c:dLbl>
            <c:dLbl>
              <c:idx val="1"/>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8DE2-4069-B5A6-DB006A93877A}"/>
                </c:ext>
              </c:extLst>
            </c:dLbl>
            <c:dLbl>
              <c:idx val="2"/>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DE2-4069-B5A6-DB006A93877A}"/>
                </c:ext>
              </c:extLst>
            </c:dLbl>
            <c:dLbl>
              <c:idx val="3"/>
              <c:layout>
                <c:manualLayout>
                  <c:x val="-2.0744344131995582E-2"/>
                  <c:y val="-6.0090831540381147E-2"/>
                </c:manualLayout>
              </c:layout>
              <c:tx>
                <c:rich>
                  <a:bodyPr rot="0" spcFirstLastPara="1" vertOverflow="ellipsis" vert="horz" wrap="square" lIns="38100" tIns="19050" rIns="38100" bIns="19050" anchor="ctr" anchorCtr="0">
                    <a:noAutofit/>
                  </a:bodyPr>
                  <a:lstStyle/>
                  <a:p>
                    <a:pPr algn="r">
                      <a:defRPr sz="1800" b="1" i="0" u="none" strike="noStrike" kern="1200" baseline="0">
                        <a:solidFill>
                          <a:srgbClr val="7030A0"/>
                        </a:solidFill>
                        <a:latin typeface="+mn-lt"/>
                        <a:ea typeface="+mn-ea"/>
                        <a:cs typeface="+mn-cs"/>
                      </a:defRPr>
                    </a:pPr>
                    <a:r>
                      <a:rPr lang="en-US" dirty="0" smtClean="0">
                        <a:solidFill>
                          <a:srgbClr val="7030A0"/>
                        </a:solidFill>
                      </a:rPr>
                      <a:t>8300</a:t>
                    </a:r>
                    <a:endParaRPr lang="en-US" dirty="0"/>
                  </a:p>
                </c:rich>
              </c:tx>
              <c:spPr>
                <a:noFill/>
                <a:ln>
                  <a:noFill/>
                </a:ln>
                <a:effectLst/>
              </c:sp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0.22827552905168905"/>
                      <c:h val="0.13754352332799213"/>
                    </c:manualLayout>
                  </c15:layout>
                </c:ext>
                <c:ext xmlns:c16="http://schemas.microsoft.com/office/drawing/2014/chart" uri="{C3380CC4-5D6E-409C-BE32-E72D297353CC}">
                  <c16:uniqueId val="{00000006-8DE2-4069-B5A6-DB006A93877A}"/>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rgbClr val="7030A0"/>
                    </a:solidFill>
                    <a:latin typeface="+mn-lt"/>
                    <a:ea typeface="+mn-ea"/>
                    <a:cs typeface="+mn-cs"/>
                  </a:defRPr>
                </a:pPr>
                <a:endParaRPr lang="ru-R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Лист1!$A$2:$A$5</c:f>
              <c:numCache>
                <c:formatCode>General</c:formatCode>
                <c:ptCount val="4"/>
                <c:pt idx="0">
                  <c:v>2013</c:v>
                </c:pt>
                <c:pt idx="1">
                  <c:v>2016</c:v>
                </c:pt>
                <c:pt idx="3">
                  <c:v>2018</c:v>
                </c:pt>
              </c:numCache>
            </c:numRef>
          </c:cat>
          <c:val>
            <c:numRef>
              <c:f>Лист1!$B$2:$B$5</c:f>
              <c:numCache>
                <c:formatCode>General</c:formatCode>
                <c:ptCount val="4"/>
                <c:pt idx="0">
                  <c:v>176</c:v>
                </c:pt>
                <c:pt idx="1">
                  <c:v>926</c:v>
                </c:pt>
                <c:pt idx="2">
                  <c:v>1000</c:v>
                </c:pt>
                <c:pt idx="3">
                  <c:v>6700</c:v>
                </c:pt>
              </c:numCache>
            </c:numRef>
          </c:val>
          <c:smooth val="0"/>
          <c:extLst xmlns:c16r2="http://schemas.microsoft.com/office/drawing/2015/06/chart">
            <c:ext xmlns:c16="http://schemas.microsoft.com/office/drawing/2014/chart" uri="{C3380CC4-5D6E-409C-BE32-E72D297353CC}">
              <c16:uniqueId val="{00000000-8DE2-4069-B5A6-DB006A93877A}"/>
            </c:ext>
          </c:extLst>
        </c:ser>
        <c:dLbls>
          <c:dLblPos val="ctr"/>
          <c:showLegendKey val="0"/>
          <c:showVal val="1"/>
          <c:showCatName val="0"/>
          <c:showSerName val="0"/>
          <c:showPercent val="0"/>
          <c:showBubbleSize val="0"/>
        </c:dLbls>
        <c:marker val="1"/>
        <c:smooth val="0"/>
        <c:axId val="40922112"/>
        <c:axId val="76055680"/>
      </c:lineChart>
      <c:catAx>
        <c:axId val="4092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ru-RU"/>
          </a:p>
        </c:txPr>
        <c:crossAx val="76055680"/>
        <c:crosses val="autoZero"/>
        <c:auto val="1"/>
        <c:lblAlgn val="ctr"/>
        <c:lblOffset val="100"/>
        <c:noMultiLvlLbl val="0"/>
      </c:catAx>
      <c:valAx>
        <c:axId val="76055680"/>
        <c:scaling>
          <c:orientation val="minMax"/>
        </c:scaling>
        <c:delete val="1"/>
        <c:axPos val="l"/>
        <c:majorGridlines>
          <c:spPr>
            <a:ln w="9525" cap="flat" cmpd="sng" algn="ctr">
              <a:solidFill>
                <a:schemeClr val="tx1">
                  <a:lumMod val="15000"/>
                  <a:lumOff val="85000"/>
                </a:schemeClr>
              </a:solidFill>
              <a:prstDash val="sysDot"/>
              <a:round/>
            </a:ln>
            <a:effectLst/>
          </c:spPr>
        </c:majorGridlines>
        <c:numFmt formatCode="General" sourceLinked="1"/>
        <c:majorTickMark val="none"/>
        <c:minorTickMark val="none"/>
        <c:tickLblPos val="nextTo"/>
        <c:crossAx val="40922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833368925851957E-2"/>
          <c:y val="6.8750074545592996E-2"/>
          <c:w val="0.95416666666666672"/>
          <c:h val="0.93125000000000002"/>
        </c:manualLayout>
      </c:layout>
      <c:ofPieChart>
        <c:ofPieType val="pie"/>
        <c:varyColors val="1"/>
        <c:ser>
          <c:idx val="0"/>
          <c:order val="0"/>
          <c:tx>
            <c:strRef>
              <c:f>Лист1!$B$1</c:f>
              <c:strCache>
                <c:ptCount val="1"/>
                <c:pt idx="0">
                  <c:v>Продажи</c:v>
                </c:pt>
              </c:strCache>
            </c:strRef>
          </c:tx>
          <c:dPt>
            <c:idx val="0"/>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1-E47A-4D6B-85CB-DD7C9969AA03}"/>
              </c:ext>
            </c:extLst>
          </c:dPt>
          <c:dPt>
            <c:idx val="1"/>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3-E47A-4D6B-85CB-DD7C9969AA03}"/>
              </c:ext>
            </c:extLst>
          </c:dPt>
          <c:dPt>
            <c:idx val="2"/>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5-E47A-4D6B-85CB-DD7C9969AA03}"/>
              </c:ext>
            </c:extLst>
          </c:dPt>
          <c:dPt>
            <c:idx val="3"/>
            <c:bubble3D val="0"/>
            <c:spPr>
              <a:gradFill rotWithShape="1">
                <a:gsLst>
                  <a:gs pos="0">
                    <a:schemeClr val="accent6">
                      <a:lumMod val="60000"/>
                      <a:tint val="100000"/>
                      <a:shade val="100000"/>
                      <a:satMod val="130000"/>
                    </a:schemeClr>
                  </a:gs>
                  <a:gs pos="100000">
                    <a:schemeClr val="accent6">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7-E47A-4D6B-85CB-DD7C9969AA03}"/>
              </c:ext>
            </c:extLst>
          </c:dPt>
          <c:dPt>
            <c:idx val="4"/>
            <c:bubble3D val="0"/>
            <c:spPr>
              <a:gradFill rotWithShape="1">
                <a:gsLst>
                  <a:gs pos="0">
                    <a:schemeClr val="accent5">
                      <a:lumMod val="60000"/>
                      <a:tint val="100000"/>
                      <a:shade val="100000"/>
                      <a:satMod val="130000"/>
                    </a:schemeClr>
                  </a:gs>
                  <a:gs pos="100000">
                    <a:schemeClr val="accent5">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9-E47A-4D6B-85CB-DD7C9969AA03}"/>
              </c:ext>
            </c:extLst>
          </c:dPt>
          <c:dPt>
            <c:idx val="5"/>
            <c:bubble3D val="0"/>
            <c:explosion val="9"/>
            <c:spPr>
              <a:gradFill rotWithShape="1">
                <a:gsLst>
                  <a:gs pos="0">
                    <a:schemeClr val="accent4">
                      <a:lumMod val="60000"/>
                      <a:tint val="100000"/>
                      <a:shade val="100000"/>
                      <a:satMod val="130000"/>
                    </a:schemeClr>
                  </a:gs>
                  <a:gs pos="100000">
                    <a:schemeClr val="accent4">
                      <a:lumMod val="60000"/>
                      <a:tint val="50000"/>
                      <a:shade val="100000"/>
                      <a:satMod val="350000"/>
                    </a:schemeClr>
                  </a:gs>
                </a:gsLst>
                <a:lin ang="16200000" scaled="0"/>
              </a:gradFill>
              <a:ln>
                <a:noFill/>
              </a:ln>
              <a:effectLst>
                <a:outerShdw blurRad="40000" dist="23000" dir="5400000" rotWithShape="0">
                  <a:srgbClr val="000000">
                    <a:alpha val="35000"/>
                  </a:srgbClr>
                </a:outerShdw>
              </a:effectLst>
            </c:spPr>
            <c:extLst xmlns:c16r2="http://schemas.microsoft.com/office/drawing/2015/06/chart">
              <c:ext xmlns:c16="http://schemas.microsoft.com/office/drawing/2014/chart" uri="{C3380CC4-5D6E-409C-BE32-E72D297353CC}">
                <c16:uniqueId val="{00000002-E3B3-4EBA-B9AD-B4EB1374DEB6}"/>
              </c:ext>
            </c:extLst>
          </c:dPt>
          <c:cat>
            <c:numRef>
              <c:f>Лист1!$A$2:$A$6</c:f>
              <c:numCache>
                <c:formatCode>General</c:formatCode>
                <c:ptCount val="5"/>
                <c:pt idx="0">
                  <c:v>1</c:v>
                </c:pt>
                <c:pt idx="1">
                  <c:v>2</c:v>
                </c:pt>
                <c:pt idx="2">
                  <c:v>3</c:v>
                </c:pt>
                <c:pt idx="3">
                  <c:v>4</c:v>
                </c:pt>
                <c:pt idx="4">
                  <c:v>5</c:v>
                </c:pt>
              </c:numCache>
            </c:numRef>
          </c:cat>
          <c:val>
            <c:numRef>
              <c:f>Лист1!$B$2:$B$6</c:f>
              <c:numCache>
                <c:formatCode>General</c:formatCode>
                <c:ptCount val="5"/>
                <c:pt idx="0">
                  <c:v>16</c:v>
                </c:pt>
                <c:pt idx="1">
                  <c:v>14</c:v>
                </c:pt>
                <c:pt idx="2">
                  <c:v>4</c:v>
                </c:pt>
                <c:pt idx="3">
                  <c:v>4</c:v>
                </c:pt>
                <c:pt idx="4">
                  <c:v>26</c:v>
                </c:pt>
              </c:numCache>
            </c:numRef>
          </c:val>
          <c:extLst xmlns:c16r2="http://schemas.microsoft.com/office/drawing/2015/06/chart">
            <c:ext xmlns:c16="http://schemas.microsoft.com/office/drawing/2014/chart" uri="{C3380CC4-5D6E-409C-BE32-E72D297353CC}">
              <c16:uniqueId val="{00000000-E3B3-4EBA-B9AD-B4EB1374DEB6}"/>
            </c:ext>
          </c:extLst>
        </c:ser>
        <c:dLbls>
          <c:showLegendKey val="0"/>
          <c:showVal val="0"/>
          <c:showCatName val="0"/>
          <c:showSerName val="0"/>
          <c:showPercent val="0"/>
          <c:showBubbleSize val="0"/>
          <c:showLeaderLines val="1"/>
        </c:dLbls>
        <c:gapWidth val="100"/>
        <c:secondPieSize val="75"/>
        <c:serLines>
          <c:spPr>
            <a:ln w="38100" cap="flat" cmpd="sng" algn="ctr">
              <a:solidFill>
                <a:srgbClr val="FDB082"/>
              </a:solidFill>
              <a:prstDash val="solid"/>
            </a:ln>
            <a:effectLst>
              <a:outerShdw blurRad="40000" dist="23000" dir="5400000" rotWithShape="0">
                <a:srgbClr val="000000">
                  <a:alpha val="35000"/>
                </a:srgbClr>
              </a:outerShdw>
            </a:effectLst>
          </c:spPr>
        </c:serLines>
      </c:ofPieChart>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CAED3C-D51B-405F-AB5A-AF7F0729BC66}"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ru-RU"/>
        </a:p>
      </dgm:t>
    </dgm:pt>
    <dgm:pt modelId="{94765207-0314-492C-97A0-57DD4DD8FAC4}">
      <dgm:prSet phldrT="[Текст]"/>
      <dgm:spPr>
        <a:solidFill>
          <a:srgbClr val="3E6993"/>
        </a:solidFill>
      </dgm:spPr>
      <dgm:t>
        <a:bodyPr/>
        <a:lstStyle/>
        <a:p>
          <a:pPr algn="ctr"/>
          <a:r>
            <a:rPr lang="ru-RU" dirty="0" smtClean="0"/>
            <a:t>Доставка</a:t>
          </a:r>
          <a:endParaRPr lang="ru-RU" dirty="0"/>
        </a:p>
      </dgm:t>
    </dgm:pt>
    <dgm:pt modelId="{54FB5814-E4AD-452C-A04B-1BCE88C0841F}" type="parTrans" cxnId="{377A23BA-DEA4-472F-A8A3-26DD168846B1}">
      <dgm:prSet/>
      <dgm:spPr/>
      <dgm:t>
        <a:bodyPr/>
        <a:lstStyle/>
        <a:p>
          <a:endParaRPr lang="ru-RU"/>
        </a:p>
      </dgm:t>
    </dgm:pt>
    <dgm:pt modelId="{02B11D5F-B776-4AF4-96E2-AF8A038BBDB9}" type="sibTrans" cxnId="{377A23BA-DEA4-472F-A8A3-26DD168846B1}">
      <dgm:prSet/>
      <dgm:spPr/>
      <dgm:t>
        <a:bodyPr/>
        <a:lstStyle/>
        <a:p>
          <a:endParaRPr lang="ru-RU"/>
        </a:p>
      </dgm:t>
    </dgm:pt>
    <dgm:pt modelId="{D4AAD886-5E08-4666-A9A9-BB46B4D8F31A}">
      <dgm:prSet phldrT="[Текст]"/>
      <dgm:spPr/>
      <dgm:t>
        <a:bodyPr/>
        <a:lstStyle/>
        <a:p>
          <a:pPr algn="ctr"/>
          <a:r>
            <a:rPr lang="ru-RU" dirty="0" smtClean="0"/>
            <a:t>Бронирование</a:t>
          </a:r>
          <a:endParaRPr lang="ru-RU" dirty="0"/>
        </a:p>
      </dgm:t>
    </dgm:pt>
    <dgm:pt modelId="{C9BED20C-F43F-4F1B-BDEB-C21146616A82}" type="parTrans" cxnId="{104F74EA-B24B-43FA-9834-7D52278CDD90}">
      <dgm:prSet/>
      <dgm:spPr/>
      <dgm:t>
        <a:bodyPr/>
        <a:lstStyle/>
        <a:p>
          <a:endParaRPr lang="ru-RU"/>
        </a:p>
      </dgm:t>
    </dgm:pt>
    <dgm:pt modelId="{57589ABE-6BC8-41FB-B431-44647F901B5B}" type="sibTrans" cxnId="{104F74EA-B24B-43FA-9834-7D52278CDD90}">
      <dgm:prSet/>
      <dgm:spPr/>
      <dgm:t>
        <a:bodyPr/>
        <a:lstStyle/>
        <a:p>
          <a:endParaRPr lang="ru-RU"/>
        </a:p>
      </dgm:t>
    </dgm:pt>
    <dgm:pt modelId="{7E01C532-571A-4297-9752-443A031A247C}">
      <dgm:prSet phldrT="[Текст]"/>
      <dgm:spPr/>
      <dgm:t>
        <a:bodyPr/>
        <a:lstStyle/>
        <a:p>
          <a:pPr algn="ctr"/>
          <a:r>
            <a:rPr lang="ru-RU" dirty="0" smtClean="0"/>
            <a:t>Копия</a:t>
          </a:r>
          <a:endParaRPr lang="ru-RU" dirty="0"/>
        </a:p>
      </dgm:t>
    </dgm:pt>
    <dgm:pt modelId="{420EC8C9-E416-428D-AC16-424FC67BA125}" type="parTrans" cxnId="{D8ECE4DC-A537-4CE8-9CA8-3C13CB3A1717}">
      <dgm:prSet/>
      <dgm:spPr/>
      <dgm:t>
        <a:bodyPr/>
        <a:lstStyle/>
        <a:p>
          <a:endParaRPr lang="ru-RU"/>
        </a:p>
      </dgm:t>
    </dgm:pt>
    <dgm:pt modelId="{D52A1AEC-8E79-43DF-9B4B-B424C955196D}" type="sibTrans" cxnId="{D8ECE4DC-A537-4CE8-9CA8-3C13CB3A1717}">
      <dgm:prSet/>
      <dgm:spPr/>
      <dgm:t>
        <a:bodyPr/>
        <a:lstStyle/>
        <a:p>
          <a:endParaRPr lang="ru-RU"/>
        </a:p>
      </dgm:t>
    </dgm:pt>
    <dgm:pt modelId="{88906CB9-2D47-4225-9F89-8707B192E87B}" type="pres">
      <dgm:prSet presAssocID="{69CAED3C-D51B-405F-AB5A-AF7F0729BC66}" presName="linear" presStyleCnt="0">
        <dgm:presLayoutVars>
          <dgm:animLvl val="lvl"/>
          <dgm:resizeHandles val="exact"/>
        </dgm:presLayoutVars>
      </dgm:prSet>
      <dgm:spPr/>
      <dgm:t>
        <a:bodyPr/>
        <a:lstStyle/>
        <a:p>
          <a:endParaRPr lang="ru-RU"/>
        </a:p>
      </dgm:t>
    </dgm:pt>
    <dgm:pt modelId="{05AB56EF-8EBB-4E5A-9CB2-7C814D2EF246}" type="pres">
      <dgm:prSet presAssocID="{94765207-0314-492C-97A0-57DD4DD8FAC4}" presName="parentText" presStyleLbl="node1" presStyleIdx="0" presStyleCnt="3">
        <dgm:presLayoutVars>
          <dgm:chMax val="0"/>
          <dgm:bulletEnabled val="1"/>
        </dgm:presLayoutVars>
      </dgm:prSet>
      <dgm:spPr/>
      <dgm:t>
        <a:bodyPr/>
        <a:lstStyle/>
        <a:p>
          <a:endParaRPr lang="ru-RU"/>
        </a:p>
      </dgm:t>
    </dgm:pt>
    <dgm:pt modelId="{2E8B873A-45D6-4C63-8376-2EC57016742B}" type="pres">
      <dgm:prSet presAssocID="{02B11D5F-B776-4AF4-96E2-AF8A038BBDB9}" presName="spacer" presStyleCnt="0"/>
      <dgm:spPr/>
    </dgm:pt>
    <dgm:pt modelId="{F8998D34-DCE5-4546-B1F3-421A354F57D0}" type="pres">
      <dgm:prSet presAssocID="{D4AAD886-5E08-4666-A9A9-BB46B4D8F31A}" presName="parentText" presStyleLbl="node1" presStyleIdx="1" presStyleCnt="3">
        <dgm:presLayoutVars>
          <dgm:chMax val="0"/>
          <dgm:bulletEnabled val="1"/>
        </dgm:presLayoutVars>
      </dgm:prSet>
      <dgm:spPr/>
      <dgm:t>
        <a:bodyPr/>
        <a:lstStyle/>
        <a:p>
          <a:endParaRPr lang="ru-RU"/>
        </a:p>
      </dgm:t>
    </dgm:pt>
    <dgm:pt modelId="{433B2A89-FE24-4614-AA28-1BF3010E8799}" type="pres">
      <dgm:prSet presAssocID="{57589ABE-6BC8-41FB-B431-44647F901B5B}" presName="spacer" presStyleCnt="0"/>
      <dgm:spPr/>
    </dgm:pt>
    <dgm:pt modelId="{67220C3F-46C5-4B93-AB66-87A070A5E1B1}" type="pres">
      <dgm:prSet presAssocID="{7E01C532-571A-4297-9752-443A031A247C}" presName="parentText" presStyleLbl="node1" presStyleIdx="2" presStyleCnt="3">
        <dgm:presLayoutVars>
          <dgm:chMax val="0"/>
          <dgm:bulletEnabled val="1"/>
        </dgm:presLayoutVars>
      </dgm:prSet>
      <dgm:spPr/>
      <dgm:t>
        <a:bodyPr/>
        <a:lstStyle/>
        <a:p>
          <a:endParaRPr lang="ru-RU"/>
        </a:p>
      </dgm:t>
    </dgm:pt>
  </dgm:ptLst>
  <dgm:cxnLst>
    <dgm:cxn modelId="{1769AA1E-9CF3-478E-A5A8-7876A6A9A527}" type="presOf" srcId="{D4AAD886-5E08-4666-A9A9-BB46B4D8F31A}" destId="{F8998D34-DCE5-4546-B1F3-421A354F57D0}" srcOrd="0" destOrd="0" presId="urn:microsoft.com/office/officeart/2005/8/layout/vList2"/>
    <dgm:cxn modelId="{104F74EA-B24B-43FA-9834-7D52278CDD90}" srcId="{69CAED3C-D51B-405F-AB5A-AF7F0729BC66}" destId="{D4AAD886-5E08-4666-A9A9-BB46B4D8F31A}" srcOrd="1" destOrd="0" parTransId="{C9BED20C-F43F-4F1B-BDEB-C21146616A82}" sibTransId="{57589ABE-6BC8-41FB-B431-44647F901B5B}"/>
    <dgm:cxn modelId="{F22CB1C8-2C8A-41B9-AA22-B566AC758BE3}" type="presOf" srcId="{7E01C532-571A-4297-9752-443A031A247C}" destId="{67220C3F-46C5-4B93-AB66-87A070A5E1B1}" srcOrd="0" destOrd="0" presId="urn:microsoft.com/office/officeart/2005/8/layout/vList2"/>
    <dgm:cxn modelId="{3F3F39F6-D6FC-4367-8046-797D5A8ED922}" type="presOf" srcId="{94765207-0314-492C-97A0-57DD4DD8FAC4}" destId="{05AB56EF-8EBB-4E5A-9CB2-7C814D2EF246}" srcOrd="0" destOrd="0" presId="urn:microsoft.com/office/officeart/2005/8/layout/vList2"/>
    <dgm:cxn modelId="{377A23BA-DEA4-472F-A8A3-26DD168846B1}" srcId="{69CAED3C-D51B-405F-AB5A-AF7F0729BC66}" destId="{94765207-0314-492C-97A0-57DD4DD8FAC4}" srcOrd="0" destOrd="0" parTransId="{54FB5814-E4AD-452C-A04B-1BCE88C0841F}" sibTransId="{02B11D5F-B776-4AF4-96E2-AF8A038BBDB9}"/>
    <dgm:cxn modelId="{03527EF6-CA5C-4BF2-AA38-ED8BE8E8C8BE}" type="presOf" srcId="{69CAED3C-D51B-405F-AB5A-AF7F0729BC66}" destId="{88906CB9-2D47-4225-9F89-8707B192E87B}" srcOrd="0" destOrd="0" presId="urn:microsoft.com/office/officeart/2005/8/layout/vList2"/>
    <dgm:cxn modelId="{D8ECE4DC-A537-4CE8-9CA8-3C13CB3A1717}" srcId="{69CAED3C-D51B-405F-AB5A-AF7F0729BC66}" destId="{7E01C532-571A-4297-9752-443A031A247C}" srcOrd="2" destOrd="0" parTransId="{420EC8C9-E416-428D-AC16-424FC67BA125}" sibTransId="{D52A1AEC-8E79-43DF-9B4B-B424C955196D}"/>
    <dgm:cxn modelId="{15029054-3A6E-480A-B7DA-78A330B6E595}" type="presParOf" srcId="{88906CB9-2D47-4225-9F89-8707B192E87B}" destId="{05AB56EF-8EBB-4E5A-9CB2-7C814D2EF246}" srcOrd="0" destOrd="0" presId="urn:microsoft.com/office/officeart/2005/8/layout/vList2"/>
    <dgm:cxn modelId="{0D8F5F5B-101D-4847-A11E-41AB40B37F9C}" type="presParOf" srcId="{88906CB9-2D47-4225-9F89-8707B192E87B}" destId="{2E8B873A-45D6-4C63-8376-2EC57016742B}" srcOrd="1" destOrd="0" presId="urn:microsoft.com/office/officeart/2005/8/layout/vList2"/>
    <dgm:cxn modelId="{FD998BB9-E6D1-48B6-AEAA-0C8C0C1946D9}" type="presParOf" srcId="{88906CB9-2D47-4225-9F89-8707B192E87B}" destId="{F8998D34-DCE5-4546-B1F3-421A354F57D0}" srcOrd="2" destOrd="0" presId="urn:microsoft.com/office/officeart/2005/8/layout/vList2"/>
    <dgm:cxn modelId="{A7C2246A-7E52-40A3-9031-DD9E397483A6}" type="presParOf" srcId="{88906CB9-2D47-4225-9F89-8707B192E87B}" destId="{433B2A89-FE24-4614-AA28-1BF3010E8799}" srcOrd="3" destOrd="0" presId="urn:microsoft.com/office/officeart/2005/8/layout/vList2"/>
    <dgm:cxn modelId="{ACF4E457-D110-49B1-BBB3-7A218ECA0BAC}" type="presParOf" srcId="{88906CB9-2D47-4225-9F89-8707B192E87B}" destId="{67220C3F-46C5-4B93-AB66-87A070A5E1B1}"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2D289E-4409-4C8B-96B0-85B274264F2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ru-RU"/>
        </a:p>
      </dgm:t>
    </dgm:pt>
    <dgm:pt modelId="{85424E1C-5503-477E-887D-493867CA2C5E}">
      <dgm:prSet phldrT="[Текст]" custT="1"/>
      <dgm:spPr>
        <a:solidFill>
          <a:srgbClr val="3E6993"/>
        </a:solidFill>
      </dgm:spPr>
      <dgm:t>
        <a:bodyPr/>
        <a:lstStyle/>
        <a:p>
          <a:r>
            <a:rPr lang="ru-RU" sz="2800" dirty="0" smtClean="0"/>
            <a:t>Электронный формуляр</a:t>
          </a:r>
          <a:endParaRPr lang="ru-RU" sz="2800" dirty="0"/>
        </a:p>
      </dgm:t>
    </dgm:pt>
    <dgm:pt modelId="{F3A68D50-F7E8-43C8-8DDD-6E5AE7AC9DFB}" type="parTrans" cxnId="{5412D70C-58FA-49F6-BF87-951A40FB535A}">
      <dgm:prSet/>
      <dgm:spPr/>
      <dgm:t>
        <a:bodyPr/>
        <a:lstStyle/>
        <a:p>
          <a:endParaRPr lang="ru-RU"/>
        </a:p>
      </dgm:t>
    </dgm:pt>
    <dgm:pt modelId="{22CBFD8B-6C89-40F3-BF8A-DA87B3029E02}" type="sibTrans" cxnId="{5412D70C-58FA-49F6-BF87-951A40FB535A}">
      <dgm:prSet/>
      <dgm:spPr/>
      <dgm:t>
        <a:bodyPr/>
        <a:lstStyle/>
        <a:p>
          <a:endParaRPr lang="ru-RU"/>
        </a:p>
      </dgm:t>
    </dgm:pt>
    <dgm:pt modelId="{159F4A90-0E34-4B72-881D-0AC21A9CF9FD}">
      <dgm:prSet phldrT="[Текст]" custT="1"/>
      <dgm:spPr/>
      <dgm:t>
        <a:bodyPr/>
        <a:lstStyle/>
        <a:p>
          <a:r>
            <a:rPr lang="ru-RU" sz="2000" dirty="0" smtClean="0"/>
            <a:t>Продление</a:t>
          </a:r>
          <a:endParaRPr lang="ru-RU" sz="2000" dirty="0"/>
        </a:p>
      </dgm:t>
    </dgm:pt>
    <dgm:pt modelId="{70780D12-CDA7-4877-ADE2-2803BCE5C65C}" type="parTrans" cxnId="{A615F744-CD05-4AA7-9B28-C99B506FC289}">
      <dgm:prSet/>
      <dgm:spPr/>
      <dgm:t>
        <a:bodyPr/>
        <a:lstStyle/>
        <a:p>
          <a:endParaRPr lang="ru-RU"/>
        </a:p>
      </dgm:t>
    </dgm:pt>
    <dgm:pt modelId="{57D0B697-216B-4AE3-87A3-40F744BD6CAE}" type="sibTrans" cxnId="{A615F744-CD05-4AA7-9B28-C99B506FC289}">
      <dgm:prSet/>
      <dgm:spPr/>
      <dgm:t>
        <a:bodyPr/>
        <a:lstStyle/>
        <a:p>
          <a:endParaRPr lang="ru-RU"/>
        </a:p>
      </dgm:t>
    </dgm:pt>
    <dgm:pt modelId="{E81F5FB6-6562-40ED-BDF1-3A72AFC17FD5}">
      <dgm:prSet phldrT="[Текст]" custT="1"/>
      <dgm:spPr/>
      <dgm:t>
        <a:bodyPr/>
        <a:lstStyle/>
        <a:p>
          <a:r>
            <a:rPr lang="ru-RU" sz="2000" dirty="0" smtClean="0"/>
            <a:t>Просмотр литературы на руках</a:t>
          </a:r>
          <a:endParaRPr lang="ru-RU" sz="2000" dirty="0"/>
        </a:p>
      </dgm:t>
    </dgm:pt>
    <dgm:pt modelId="{6830CDE6-B462-4872-90CA-F89282767A94}" type="parTrans" cxnId="{178B3877-D843-47E6-8471-58A6011EBBF2}">
      <dgm:prSet/>
      <dgm:spPr/>
      <dgm:t>
        <a:bodyPr/>
        <a:lstStyle/>
        <a:p>
          <a:endParaRPr lang="ru-RU"/>
        </a:p>
      </dgm:t>
    </dgm:pt>
    <dgm:pt modelId="{5DC45066-2934-4F17-9917-273D1BC9ABE1}" type="sibTrans" cxnId="{178B3877-D843-47E6-8471-58A6011EBBF2}">
      <dgm:prSet/>
      <dgm:spPr/>
      <dgm:t>
        <a:bodyPr/>
        <a:lstStyle/>
        <a:p>
          <a:endParaRPr lang="ru-RU"/>
        </a:p>
      </dgm:t>
    </dgm:pt>
    <dgm:pt modelId="{ADBC2C12-1F6C-43F5-9620-C1FE903D82EB}">
      <dgm:prSet phldrT="[Текст]" custT="1"/>
      <dgm:spPr/>
      <dgm:t>
        <a:bodyPr/>
        <a:lstStyle/>
        <a:p>
          <a:r>
            <a:rPr lang="ru-RU" sz="2000" dirty="0" smtClean="0"/>
            <a:t>Напоминания о сроках сдачи</a:t>
          </a:r>
          <a:endParaRPr lang="ru-RU" sz="2000" dirty="0"/>
        </a:p>
      </dgm:t>
    </dgm:pt>
    <dgm:pt modelId="{CC4FF780-905C-49DE-8048-0C7181A10DE9}" type="parTrans" cxnId="{0EF21B84-BD32-4863-BD59-B927FB71FFA2}">
      <dgm:prSet/>
      <dgm:spPr/>
      <dgm:t>
        <a:bodyPr/>
        <a:lstStyle/>
        <a:p>
          <a:endParaRPr lang="ru-RU"/>
        </a:p>
      </dgm:t>
    </dgm:pt>
    <dgm:pt modelId="{6BCC8B89-FE1C-45E8-862D-AFAD0711C08E}" type="sibTrans" cxnId="{0EF21B84-BD32-4863-BD59-B927FB71FFA2}">
      <dgm:prSet/>
      <dgm:spPr/>
      <dgm:t>
        <a:bodyPr/>
        <a:lstStyle/>
        <a:p>
          <a:endParaRPr lang="ru-RU"/>
        </a:p>
      </dgm:t>
    </dgm:pt>
    <dgm:pt modelId="{A39A7EB4-1619-4C75-99DF-80531E3D1E31}" type="pres">
      <dgm:prSet presAssocID="{BC2D289E-4409-4C8B-96B0-85B274264F20}" presName="linear" presStyleCnt="0">
        <dgm:presLayoutVars>
          <dgm:animLvl val="lvl"/>
          <dgm:resizeHandles val="exact"/>
        </dgm:presLayoutVars>
      </dgm:prSet>
      <dgm:spPr/>
      <dgm:t>
        <a:bodyPr/>
        <a:lstStyle/>
        <a:p>
          <a:endParaRPr lang="ru-RU"/>
        </a:p>
      </dgm:t>
    </dgm:pt>
    <dgm:pt modelId="{3BBADA00-1064-4AEB-A469-7B5114A82BBC}" type="pres">
      <dgm:prSet presAssocID="{85424E1C-5503-477E-887D-493867CA2C5E}" presName="parentText" presStyleLbl="node1" presStyleIdx="0" presStyleCnt="1" custScaleY="47443">
        <dgm:presLayoutVars>
          <dgm:chMax val="0"/>
          <dgm:bulletEnabled val="1"/>
        </dgm:presLayoutVars>
      </dgm:prSet>
      <dgm:spPr/>
      <dgm:t>
        <a:bodyPr/>
        <a:lstStyle/>
        <a:p>
          <a:endParaRPr lang="ru-RU"/>
        </a:p>
      </dgm:t>
    </dgm:pt>
    <dgm:pt modelId="{AF429352-B01E-4135-9945-2C2B795B65D5}" type="pres">
      <dgm:prSet presAssocID="{85424E1C-5503-477E-887D-493867CA2C5E}" presName="childText" presStyleLbl="revTx" presStyleIdx="0" presStyleCnt="1">
        <dgm:presLayoutVars>
          <dgm:bulletEnabled val="1"/>
        </dgm:presLayoutVars>
      </dgm:prSet>
      <dgm:spPr/>
      <dgm:t>
        <a:bodyPr/>
        <a:lstStyle/>
        <a:p>
          <a:endParaRPr lang="ru-RU"/>
        </a:p>
      </dgm:t>
    </dgm:pt>
  </dgm:ptLst>
  <dgm:cxnLst>
    <dgm:cxn modelId="{178B3877-D843-47E6-8471-58A6011EBBF2}" srcId="{85424E1C-5503-477E-887D-493867CA2C5E}" destId="{E81F5FB6-6562-40ED-BDF1-3A72AFC17FD5}" srcOrd="0" destOrd="0" parTransId="{6830CDE6-B462-4872-90CA-F89282767A94}" sibTransId="{5DC45066-2934-4F17-9917-273D1BC9ABE1}"/>
    <dgm:cxn modelId="{DF607DE2-E6B1-4D87-815E-F001B66FBC93}" type="presOf" srcId="{BC2D289E-4409-4C8B-96B0-85B274264F20}" destId="{A39A7EB4-1619-4C75-99DF-80531E3D1E31}" srcOrd="0" destOrd="0" presId="urn:microsoft.com/office/officeart/2005/8/layout/vList2"/>
    <dgm:cxn modelId="{1AD282E9-8F7E-4BB5-A399-930E7BB6A416}" type="presOf" srcId="{159F4A90-0E34-4B72-881D-0AC21A9CF9FD}" destId="{AF429352-B01E-4135-9945-2C2B795B65D5}" srcOrd="0" destOrd="2" presId="urn:microsoft.com/office/officeart/2005/8/layout/vList2"/>
    <dgm:cxn modelId="{EB262CA0-6CA3-4EC0-A8E3-2C27E7C52112}" type="presOf" srcId="{E81F5FB6-6562-40ED-BDF1-3A72AFC17FD5}" destId="{AF429352-B01E-4135-9945-2C2B795B65D5}" srcOrd="0" destOrd="0" presId="urn:microsoft.com/office/officeart/2005/8/layout/vList2"/>
    <dgm:cxn modelId="{0EF21B84-BD32-4863-BD59-B927FB71FFA2}" srcId="{85424E1C-5503-477E-887D-493867CA2C5E}" destId="{ADBC2C12-1F6C-43F5-9620-C1FE903D82EB}" srcOrd="1" destOrd="0" parTransId="{CC4FF780-905C-49DE-8048-0C7181A10DE9}" sibTransId="{6BCC8B89-FE1C-45E8-862D-AFAD0711C08E}"/>
    <dgm:cxn modelId="{19398FBD-E295-452C-9722-CDE2EF7DC765}" type="presOf" srcId="{85424E1C-5503-477E-887D-493867CA2C5E}" destId="{3BBADA00-1064-4AEB-A469-7B5114A82BBC}" srcOrd="0" destOrd="0" presId="urn:microsoft.com/office/officeart/2005/8/layout/vList2"/>
    <dgm:cxn modelId="{5BF935DA-FC24-4441-A4C5-F3C5DB0D4346}" type="presOf" srcId="{ADBC2C12-1F6C-43F5-9620-C1FE903D82EB}" destId="{AF429352-B01E-4135-9945-2C2B795B65D5}" srcOrd="0" destOrd="1" presId="urn:microsoft.com/office/officeart/2005/8/layout/vList2"/>
    <dgm:cxn modelId="{A615F744-CD05-4AA7-9B28-C99B506FC289}" srcId="{85424E1C-5503-477E-887D-493867CA2C5E}" destId="{159F4A90-0E34-4B72-881D-0AC21A9CF9FD}" srcOrd="2" destOrd="0" parTransId="{70780D12-CDA7-4877-ADE2-2803BCE5C65C}" sibTransId="{57D0B697-216B-4AE3-87A3-40F744BD6CAE}"/>
    <dgm:cxn modelId="{5412D70C-58FA-49F6-BF87-951A40FB535A}" srcId="{BC2D289E-4409-4C8B-96B0-85B274264F20}" destId="{85424E1C-5503-477E-887D-493867CA2C5E}" srcOrd="0" destOrd="0" parTransId="{F3A68D50-F7E8-43C8-8DDD-6E5AE7AC9DFB}" sibTransId="{22CBFD8B-6C89-40F3-BF8A-DA87B3029E02}"/>
    <dgm:cxn modelId="{3464DCC5-121F-4285-BF8A-E6D2C8104E7C}" type="presParOf" srcId="{A39A7EB4-1619-4C75-99DF-80531E3D1E31}" destId="{3BBADA00-1064-4AEB-A469-7B5114A82BBC}" srcOrd="0" destOrd="0" presId="urn:microsoft.com/office/officeart/2005/8/layout/vList2"/>
    <dgm:cxn modelId="{450DC07A-695C-48CD-ACD1-5A0984917069}" type="presParOf" srcId="{A39A7EB4-1619-4C75-99DF-80531E3D1E31}" destId="{AF429352-B01E-4135-9945-2C2B795B65D5}"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DAAF4E-156C-42B8-9BE8-E58A9A4D3B95}"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ru-RU"/>
        </a:p>
      </dgm:t>
    </dgm:pt>
    <dgm:pt modelId="{17A1F014-B544-4598-855D-64E2E2CAA3DC}">
      <dgm:prSet phldrT="[Текст]"/>
      <dgm:spPr/>
      <dgm:t>
        <a:bodyPr/>
        <a:lstStyle/>
        <a:p>
          <a:r>
            <a:rPr lang="ru-RU" smtClean="0">
              <a:solidFill>
                <a:schemeClr val="tx1"/>
              </a:solidFill>
            </a:rPr>
            <a:t>Ценности (</a:t>
          </a:r>
          <a:r>
            <a:rPr lang="en-US" smtClean="0">
              <a:solidFill>
                <a:schemeClr val="tx1"/>
              </a:solidFill>
            </a:rPr>
            <a:t>Agile-</a:t>
          </a:r>
          <a:r>
            <a:rPr lang="ru-RU" smtClean="0">
              <a:solidFill>
                <a:schemeClr val="tx1"/>
              </a:solidFill>
            </a:rPr>
            <a:t>манифест в действии)</a:t>
          </a:r>
          <a:endParaRPr lang="ru-RU" dirty="0">
            <a:solidFill>
              <a:schemeClr val="tx1"/>
            </a:solidFill>
          </a:endParaRPr>
        </a:p>
      </dgm:t>
    </dgm:pt>
    <dgm:pt modelId="{016424B2-13B8-413D-86CF-ABC9581F7167}" type="parTrans" cxnId="{1E5698D2-BF10-4BC6-A345-E7A6749A023C}">
      <dgm:prSet/>
      <dgm:spPr/>
      <dgm:t>
        <a:bodyPr/>
        <a:lstStyle/>
        <a:p>
          <a:endParaRPr lang="ru-RU">
            <a:solidFill>
              <a:schemeClr val="tx1"/>
            </a:solidFill>
          </a:endParaRPr>
        </a:p>
      </dgm:t>
    </dgm:pt>
    <dgm:pt modelId="{00A404B9-FF89-4ED7-8AF3-DABBD2487495}" type="sibTrans" cxnId="{1E5698D2-BF10-4BC6-A345-E7A6749A023C}">
      <dgm:prSet/>
      <dgm:spPr/>
      <dgm:t>
        <a:bodyPr/>
        <a:lstStyle/>
        <a:p>
          <a:endParaRPr lang="ru-RU">
            <a:solidFill>
              <a:schemeClr val="tx1"/>
            </a:solidFill>
          </a:endParaRPr>
        </a:p>
      </dgm:t>
    </dgm:pt>
    <dgm:pt modelId="{65030984-8436-4CBC-86C6-73CF89345F7F}">
      <dgm:prSet/>
      <dgm:spPr/>
      <dgm:t>
        <a:bodyPr/>
        <a:lstStyle/>
        <a:p>
          <a:r>
            <a:rPr lang="ru-RU" smtClean="0">
              <a:solidFill>
                <a:schemeClr val="tx1"/>
              </a:solidFill>
            </a:rPr>
            <a:t>Общая цель и трассировка задач</a:t>
          </a:r>
          <a:endParaRPr lang="ru-RU" dirty="0" smtClean="0">
            <a:solidFill>
              <a:schemeClr val="tx1"/>
            </a:solidFill>
          </a:endParaRPr>
        </a:p>
      </dgm:t>
    </dgm:pt>
    <dgm:pt modelId="{1BA53434-EBD9-4A9F-9B9C-94C81AB1B4DC}" type="parTrans" cxnId="{7C78A688-95DD-4ABE-A053-2489D7A5E9A2}">
      <dgm:prSet/>
      <dgm:spPr/>
      <dgm:t>
        <a:bodyPr/>
        <a:lstStyle/>
        <a:p>
          <a:endParaRPr lang="ru-RU">
            <a:solidFill>
              <a:schemeClr val="tx1"/>
            </a:solidFill>
          </a:endParaRPr>
        </a:p>
      </dgm:t>
    </dgm:pt>
    <dgm:pt modelId="{48573F1A-2541-48FC-B129-B7C03EE8BD0C}" type="sibTrans" cxnId="{7C78A688-95DD-4ABE-A053-2489D7A5E9A2}">
      <dgm:prSet/>
      <dgm:spPr/>
      <dgm:t>
        <a:bodyPr/>
        <a:lstStyle/>
        <a:p>
          <a:endParaRPr lang="ru-RU">
            <a:solidFill>
              <a:schemeClr val="tx1"/>
            </a:solidFill>
          </a:endParaRPr>
        </a:p>
      </dgm:t>
    </dgm:pt>
    <dgm:pt modelId="{DA3264D3-DDFB-4B6C-B406-4601CEDB4A9C}">
      <dgm:prSet/>
      <dgm:spPr/>
      <dgm:t>
        <a:bodyPr/>
        <a:lstStyle/>
        <a:p>
          <a:r>
            <a:rPr lang="ru-RU" smtClean="0">
              <a:solidFill>
                <a:schemeClr val="tx1"/>
              </a:solidFill>
            </a:rPr>
            <a:t>Командная работа и тесное взаимодействие</a:t>
          </a:r>
          <a:endParaRPr lang="ru-RU" dirty="0">
            <a:solidFill>
              <a:schemeClr val="tx1"/>
            </a:solidFill>
          </a:endParaRPr>
        </a:p>
      </dgm:t>
    </dgm:pt>
    <dgm:pt modelId="{2A0C074E-0D0F-4B94-AAD5-D3241D078938}" type="parTrans" cxnId="{111C91E4-0EFD-463E-851E-C1E43411A87B}">
      <dgm:prSet/>
      <dgm:spPr/>
      <dgm:t>
        <a:bodyPr/>
        <a:lstStyle/>
        <a:p>
          <a:endParaRPr lang="ru-RU">
            <a:solidFill>
              <a:schemeClr val="tx1"/>
            </a:solidFill>
          </a:endParaRPr>
        </a:p>
      </dgm:t>
    </dgm:pt>
    <dgm:pt modelId="{042B4D43-0444-485A-BBEB-B546B7C43B69}" type="sibTrans" cxnId="{111C91E4-0EFD-463E-851E-C1E43411A87B}">
      <dgm:prSet/>
      <dgm:spPr/>
      <dgm:t>
        <a:bodyPr/>
        <a:lstStyle/>
        <a:p>
          <a:endParaRPr lang="ru-RU">
            <a:solidFill>
              <a:schemeClr val="tx1"/>
            </a:solidFill>
          </a:endParaRPr>
        </a:p>
      </dgm:t>
    </dgm:pt>
    <dgm:pt modelId="{956AF2C5-F198-4AA7-9D95-2C97784123E5}">
      <dgm:prSet/>
      <dgm:spPr/>
      <dgm:t>
        <a:bodyPr/>
        <a:lstStyle/>
        <a:p>
          <a:r>
            <a:rPr lang="ru-RU" smtClean="0">
              <a:solidFill>
                <a:schemeClr val="tx1"/>
              </a:solidFill>
            </a:rPr>
            <a:t>Визуализация потока задач</a:t>
          </a:r>
          <a:endParaRPr lang="ru-RU" dirty="0">
            <a:solidFill>
              <a:schemeClr val="tx1"/>
            </a:solidFill>
          </a:endParaRPr>
        </a:p>
      </dgm:t>
    </dgm:pt>
    <dgm:pt modelId="{869D1500-72A0-4FF5-9EAA-32C6659BAFBF}" type="parTrans" cxnId="{73D0A25A-F2B8-40AD-BB46-58578EF3DA11}">
      <dgm:prSet/>
      <dgm:spPr/>
      <dgm:t>
        <a:bodyPr/>
        <a:lstStyle/>
        <a:p>
          <a:endParaRPr lang="ru-RU">
            <a:solidFill>
              <a:schemeClr val="tx1"/>
            </a:solidFill>
          </a:endParaRPr>
        </a:p>
      </dgm:t>
    </dgm:pt>
    <dgm:pt modelId="{F5E30FAD-0270-4C56-B8FE-CACBACB819AF}" type="sibTrans" cxnId="{73D0A25A-F2B8-40AD-BB46-58578EF3DA11}">
      <dgm:prSet/>
      <dgm:spPr/>
      <dgm:t>
        <a:bodyPr/>
        <a:lstStyle/>
        <a:p>
          <a:endParaRPr lang="ru-RU">
            <a:solidFill>
              <a:schemeClr val="tx1"/>
            </a:solidFill>
          </a:endParaRPr>
        </a:p>
      </dgm:t>
    </dgm:pt>
    <dgm:pt modelId="{163D85DF-7969-4911-B60F-059D670F84DD}">
      <dgm:prSet/>
      <dgm:spPr/>
      <dgm:t>
        <a:bodyPr/>
        <a:lstStyle/>
        <a:p>
          <a:r>
            <a:rPr lang="ru-RU" smtClean="0">
              <a:solidFill>
                <a:schemeClr val="tx1"/>
              </a:solidFill>
            </a:rPr>
            <a:t>Непрерывное улучшение</a:t>
          </a:r>
          <a:endParaRPr lang="ru-RU" dirty="0" smtClean="0">
            <a:solidFill>
              <a:schemeClr val="tx1"/>
            </a:solidFill>
          </a:endParaRPr>
        </a:p>
      </dgm:t>
    </dgm:pt>
    <dgm:pt modelId="{46F7C290-A4F7-40D0-B795-CD9859C36EAA}" type="parTrans" cxnId="{ED8371EF-87F8-4F8C-B392-4858F05E6619}">
      <dgm:prSet/>
      <dgm:spPr/>
      <dgm:t>
        <a:bodyPr/>
        <a:lstStyle/>
        <a:p>
          <a:endParaRPr lang="ru-RU">
            <a:solidFill>
              <a:schemeClr val="tx1"/>
            </a:solidFill>
          </a:endParaRPr>
        </a:p>
      </dgm:t>
    </dgm:pt>
    <dgm:pt modelId="{9EA3A052-E08F-448F-B70A-C111AC25A0F8}" type="sibTrans" cxnId="{ED8371EF-87F8-4F8C-B392-4858F05E6619}">
      <dgm:prSet/>
      <dgm:spPr/>
      <dgm:t>
        <a:bodyPr/>
        <a:lstStyle/>
        <a:p>
          <a:endParaRPr lang="ru-RU">
            <a:solidFill>
              <a:schemeClr val="tx1"/>
            </a:solidFill>
          </a:endParaRPr>
        </a:p>
      </dgm:t>
    </dgm:pt>
    <dgm:pt modelId="{67AE6384-7E7C-4E07-8DF9-5E905A0E50E8}">
      <dgm:prSet/>
      <dgm:spPr/>
      <dgm:t>
        <a:bodyPr/>
        <a:lstStyle/>
        <a:p>
          <a:r>
            <a:rPr lang="ru-RU" smtClean="0">
              <a:solidFill>
                <a:schemeClr val="tx1"/>
              </a:solidFill>
            </a:rPr>
            <a:t>Высокая инженерная культура</a:t>
          </a:r>
          <a:endParaRPr lang="ru-RU" dirty="0" smtClean="0">
            <a:solidFill>
              <a:schemeClr val="tx1"/>
            </a:solidFill>
          </a:endParaRPr>
        </a:p>
      </dgm:t>
    </dgm:pt>
    <dgm:pt modelId="{490FE6B6-2D78-4833-A86E-66F767BDEB0A}" type="parTrans" cxnId="{E680664E-3A7D-43DA-AA61-2168B1D4ED5E}">
      <dgm:prSet/>
      <dgm:spPr/>
      <dgm:t>
        <a:bodyPr/>
        <a:lstStyle/>
        <a:p>
          <a:endParaRPr lang="ru-RU">
            <a:solidFill>
              <a:schemeClr val="tx1"/>
            </a:solidFill>
          </a:endParaRPr>
        </a:p>
      </dgm:t>
    </dgm:pt>
    <dgm:pt modelId="{562C5A75-D7E9-4D24-9DD4-060261C90CA8}" type="sibTrans" cxnId="{E680664E-3A7D-43DA-AA61-2168B1D4ED5E}">
      <dgm:prSet/>
      <dgm:spPr/>
      <dgm:t>
        <a:bodyPr/>
        <a:lstStyle/>
        <a:p>
          <a:endParaRPr lang="ru-RU">
            <a:solidFill>
              <a:schemeClr val="tx1"/>
            </a:solidFill>
          </a:endParaRPr>
        </a:p>
      </dgm:t>
    </dgm:pt>
    <dgm:pt modelId="{F7A93621-E37D-464D-9B4C-10994C6ACC03}">
      <dgm:prSet/>
      <dgm:spPr/>
      <dgm:t>
        <a:bodyPr/>
        <a:lstStyle/>
        <a:p>
          <a:r>
            <a:rPr lang="ru-RU" smtClean="0">
              <a:solidFill>
                <a:schemeClr val="tx1"/>
              </a:solidFill>
            </a:rPr>
            <a:t>Проверка работы на себе</a:t>
          </a:r>
          <a:endParaRPr lang="ru-RU" dirty="0">
            <a:solidFill>
              <a:schemeClr val="tx1"/>
            </a:solidFill>
          </a:endParaRPr>
        </a:p>
      </dgm:t>
    </dgm:pt>
    <dgm:pt modelId="{A142A9AF-5AF9-47F7-A6FF-3D17306C5227}" type="parTrans" cxnId="{80C8F2FC-87C1-4035-9F19-FBFCC23C52F3}">
      <dgm:prSet/>
      <dgm:spPr/>
      <dgm:t>
        <a:bodyPr/>
        <a:lstStyle/>
        <a:p>
          <a:endParaRPr lang="ru-RU">
            <a:solidFill>
              <a:schemeClr val="tx1"/>
            </a:solidFill>
          </a:endParaRPr>
        </a:p>
      </dgm:t>
    </dgm:pt>
    <dgm:pt modelId="{E4F08D9B-E806-4D85-ACEF-D9EFDB054432}" type="sibTrans" cxnId="{80C8F2FC-87C1-4035-9F19-FBFCC23C52F3}">
      <dgm:prSet/>
      <dgm:spPr/>
      <dgm:t>
        <a:bodyPr/>
        <a:lstStyle/>
        <a:p>
          <a:endParaRPr lang="ru-RU">
            <a:solidFill>
              <a:schemeClr val="tx1"/>
            </a:solidFill>
          </a:endParaRPr>
        </a:p>
      </dgm:t>
    </dgm:pt>
    <dgm:pt modelId="{00005D56-2E4A-4152-9B14-C262A885AB4A}">
      <dgm:prSet/>
      <dgm:spPr/>
      <dgm:t>
        <a:bodyPr/>
        <a:lstStyle/>
        <a:p>
          <a:r>
            <a:rPr lang="ru-RU" smtClean="0">
              <a:solidFill>
                <a:schemeClr val="tx1"/>
              </a:solidFill>
            </a:rPr>
            <a:t>Готовность к изменениям планов</a:t>
          </a:r>
          <a:endParaRPr lang="ru-RU" dirty="0" smtClean="0">
            <a:solidFill>
              <a:schemeClr val="tx1"/>
            </a:solidFill>
          </a:endParaRPr>
        </a:p>
      </dgm:t>
    </dgm:pt>
    <dgm:pt modelId="{F64DD9CB-AA3E-456F-941F-5BE7DC4D6358}" type="parTrans" cxnId="{536DD5C9-3D95-4077-927D-3AAB8802F61C}">
      <dgm:prSet/>
      <dgm:spPr/>
      <dgm:t>
        <a:bodyPr/>
        <a:lstStyle/>
        <a:p>
          <a:endParaRPr lang="ru-RU">
            <a:solidFill>
              <a:schemeClr val="tx1"/>
            </a:solidFill>
          </a:endParaRPr>
        </a:p>
      </dgm:t>
    </dgm:pt>
    <dgm:pt modelId="{F4B7757A-46B2-4DA5-8BFF-795BE55F62BB}" type="sibTrans" cxnId="{536DD5C9-3D95-4077-927D-3AAB8802F61C}">
      <dgm:prSet/>
      <dgm:spPr/>
      <dgm:t>
        <a:bodyPr/>
        <a:lstStyle/>
        <a:p>
          <a:endParaRPr lang="ru-RU">
            <a:solidFill>
              <a:schemeClr val="tx1"/>
            </a:solidFill>
          </a:endParaRPr>
        </a:p>
      </dgm:t>
    </dgm:pt>
    <dgm:pt modelId="{18D51839-9002-4D80-809B-30C7B5CBCE5F}">
      <dgm:prSet/>
      <dgm:spPr/>
      <dgm:t>
        <a:bodyPr/>
        <a:lstStyle/>
        <a:p>
          <a:r>
            <a:rPr lang="ru-RU" smtClean="0">
              <a:solidFill>
                <a:schemeClr val="tx1"/>
              </a:solidFill>
            </a:rPr>
            <a:t>Итерационно-инкрементальная модель работы</a:t>
          </a:r>
          <a:endParaRPr lang="ru-RU" dirty="0" smtClean="0">
            <a:solidFill>
              <a:schemeClr val="tx1"/>
            </a:solidFill>
          </a:endParaRPr>
        </a:p>
      </dgm:t>
    </dgm:pt>
    <dgm:pt modelId="{49071F1E-47F1-46C0-B317-B1B44BF3ABDD}" type="parTrans" cxnId="{D7613FEE-4CD2-436D-8B3A-DD3D965416EE}">
      <dgm:prSet/>
      <dgm:spPr/>
      <dgm:t>
        <a:bodyPr/>
        <a:lstStyle/>
        <a:p>
          <a:endParaRPr lang="ru-RU">
            <a:solidFill>
              <a:schemeClr val="tx1"/>
            </a:solidFill>
          </a:endParaRPr>
        </a:p>
      </dgm:t>
    </dgm:pt>
    <dgm:pt modelId="{04D3972C-AF44-4C40-8E4F-A9303013B727}" type="sibTrans" cxnId="{D7613FEE-4CD2-436D-8B3A-DD3D965416EE}">
      <dgm:prSet/>
      <dgm:spPr/>
      <dgm:t>
        <a:bodyPr/>
        <a:lstStyle/>
        <a:p>
          <a:endParaRPr lang="ru-RU">
            <a:solidFill>
              <a:schemeClr val="tx1"/>
            </a:solidFill>
          </a:endParaRPr>
        </a:p>
      </dgm:t>
    </dgm:pt>
    <dgm:pt modelId="{AEC06E61-329C-44C0-8BCF-70F3BAF0A377}">
      <dgm:prSet/>
      <dgm:spPr/>
      <dgm:t>
        <a:bodyPr/>
        <a:lstStyle/>
        <a:p>
          <a:r>
            <a:rPr lang="ru-RU" smtClean="0">
              <a:solidFill>
                <a:schemeClr val="tx1"/>
              </a:solidFill>
            </a:rPr>
            <a:t>Измерение достижения цели</a:t>
          </a:r>
          <a:endParaRPr lang="ru-RU" dirty="0" smtClean="0">
            <a:solidFill>
              <a:schemeClr val="tx1"/>
            </a:solidFill>
          </a:endParaRPr>
        </a:p>
      </dgm:t>
    </dgm:pt>
    <dgm:pt modelId="{6C760128-5350-4AD9-8EE4-F909410723AD}" type="parTrans" cxnId="{C267F9A5-A923-4927-B106-3470999EFF5B}">
      <dgm:prSet/>
      <dgm:spPr/>
      <dgm:t>
        <a:bodyPr/>
        <a:lstStyle/>
        <a:p>
          <a:endParaRPr lang="ru-RU">
            <a:solidFill>
              <a:schemeClr val="tx1"/>
            </a:solidFill>
          </a:endParaRPr>
        </a:p>
      </dgm:t>
    </dgm:pt>
    <dgm:pt modelId="{D83ED074-D6CD-485B-A295-2C9687528509}" type="sibTrans" cxnId="{C267F9A5-A923-4927-B106-3470999EFF5B}">
      <dgm:prSet/>
      <dgm:spPr/>
      <dgm:t>
        <a:bodyPr/>
        <a:lstStyle/>
        <a:p>
          <a:endParaRPr lang="ru-RU">
            <a:solidFill>
              <a:schemeClr val="tx1"/>
            </a:solidFill>
          </a:endParaRPr>
        </a:p>
      </dgm:t>
    </dgm:pt>
    <dgm:pt modelId="{2AED67E5-D51D-47E9-9CCF-283D3A5E6595}">
      <dgm:prSet/>
      <dgm:spPr/>
      <dgm:t>
        <a:bodyPr/>
        <a:lstStyle/>
        <a:p>
          <a:r>
            <a:rPr lang="ru" smtClean="0">
              <a:solidFill>
                <a:schemeClr val="tx1"/>
              </a:solidFill>
            </a:rPr>
            <a:t>Сбор и анализ обратной связи</a:t>
          </a:r>
          <a:endParaRPr lang="ru-RU" dirty="0">
            <a:solidFill>
              <a:schemeClr val="tx1"/>
            </a:solidFill>
          </a:endParaRPr>
        </a:p>
      </dgm:t>
    </dgm:pt>
    <dgm:pt modelId="{94F4BD75-6427-4822-B661-B85D93A710A3}" type="parTrans" cxnId="{233B3F62-24E4-4B1F-812B-56C0E8981F60}">
      <dgm:prSet/>
      <dgm:spPr/>
      <dgm:t>
        <a:bodyPr/>
        <a:lstStyle/>
        <a:p>
          <a:endParaRPr lang="ru-RU">
            <a:solidFill>
              <a:schemeClr val="tx1"/>
            </a:solidFill>
          </a:endParaRPr>
        </a:p>
      </dgm:t>
    </dgm:pt>
    <dgm:pt modelId="{872B46C9-FFF9-4C99-B81B-E124B6E8DBDA}" type="sibTrans" cxnId="{233B3F62-24E4-4B1F-812B-56C0E8981F60}">
      <dgm:prSet/>
      <dgm:spPr/>
      <dgm:t>
        <a:bodyPr/>
        <a:lstStyle/>
        <a:p>
          <a:endParaRPr lang="ru-RU">
            <a:solidFill>
              <a:schemeClr val="tx1"/>
            </a:solidFill>
          </a:endParaRPr>
        </a:p>
      </dgm:t>
    </dgm:pt>
    <dgm:pt modelId="{AD164402-9AD4-412B-A8A7-63119F5EBEDE}">
      <dgm:prSet/>
      <dgm:spPr/>
      <dgm:t>
        <a:bodyPr/>
        <a:lstStyle/>
        <a:p>
          <a:r>
            <a:rPr lang="ru-RU" smtClean="0">
              <a:solidFill>
                <a:schemeClr val="tx1"/>
              </a:solidFill>
            </a:rPr>
            <a:t>Качество во главе угла!</a:t>
          </a:r>
          <a:endParaRPr lang="ru-RU" dirty="0">
            <a:solidFill>
              <a:schemeClr val="tx1"/>
            </a:solidFill>
          </a:endParaRPr>
        </a:p>
      </dgm:t>
    </dgm:pt>
    <dgm:pt modelId="{7CC67E9B-FA66-428A-B7C6-B4DBAC3165C9}" type="parTrans" cxnId="{711C366F-3265-4F1B-94FC-4A76428F0412}">
      <dgm:prSet/>
      <dgm:spPr/>
      <dgm:t>
        <a:bodyPr/>
        <a:lstStyle/>
        <a:p>
          <a:endParaRPr lang="ru-RU">
            <a:solidFill>
              <a:schemeClr val="tx1"/>
            </a:solidFill>
          </a:endParaRPr>
        </a:p>
      </dgm:t>
    </dgm:pt>
    <dgm:pt modelId="{29F6C1A2-8028-4031-91BE-DA92CBA6C2E8}" type="sibTrans" cxnId="{711C366F-3265-4F1B-94FC-4A76428F0412}">
      <dgm:prSet/>
      <dgm:spPr/>
      <dgm:t>
        <a:bodyPr/>
        <a:lstStyle/>
        <a:p>
          <a:endParaRPr lang="ru-RU">
            <a:solidFill>
              <a:schemeClr val="tx1"/>
            </a:solidFill>
          </a:endParaRPr>
        </a:p>
      </dgm:t>
    </dgm:pt>
    <dgm:pt modelId="{15B86428-EAEA-43C7-854A-3236401CB46D}" type="pres">
      <dgm:prSet presAssocID="{DADAAF4E-156C-42B8-9BE8-E58A9A4D3B95}" presName="diagram" presStyleCnt="0">
        <dgm:presLayoutVars>
          <dgm:dir/>
          <dgm:resizeHandles val="exact"/>
        </dgm:presLayoutVars>
      </dgm:prSet>
      <dgm:spPr/>
      <dgm:t>
        <a:bodyPr/>
        <a:lstStyle/>
        <a:p>
          <a:endParaRPr lang="ru-RU"/>
        </a:p>
      </dgm:t>
    </dgm:pt>
    <dgm:pt modelId="{9505ADF6-5CF9-4911-908A-3935A9B16EFF}" type="pres">
      <dgm:prSet presAssocID="{17A1F014-B544-4598-855D-64E2E2CAA3DC}" presName="node" presStyleLbl="node1" presStyleIdx="0" presStyleCnt="12">
        <dgm:presLayoutVars>
          <dgm:bulletEnabled val="1"/>
        </dgm:presLayoutVars>
      </dgm:prSet>
      <dgm:spPr/>
      <dgm:t>
        <a:bodyPr/>
        <a:lstStyle/>
        <a:p>
          <a:endParaRPr lang="ru-RU"/>
        </a:p>
      </dgm:t>
    </dgm:pt>
    <dgm:pt modelId="{C47FE849-A277-4C8B-82FE-E060CB84B5EB}" type="pres">
      <dgm:prSet presAssocID="{00A404B9-FF89-4ED7-8AF3-DABBD2487495}" presName="sibTrans" presStyleCnt="0"/>
      <dgm:spPr/>
    </dgm:pt>
    <dgm:pt modelId="{A58BD181-4AF3-4AF8-9BD6-7B08D898FDD3}" type="pres">
      <dgm:prSet presAssocID="{65030984-8436-4CBC-86C6-73CF89345F7F}" presName="node" presStyleLbl="node1" presStyleIdx="1" presStyleCnt="12">
        <dgm:presLayoutVars>
          <dgm:bulletEnabled val="1"/>
        </dgm:presLayoutVars>
      </dgm:prSet>
      <dgm:spPr/>
      <dgm:t>
        <a:bodyPr/>
        <a:lstStyle/>
        <a:p>
          <a:endParaRPr lang="ru-RU"/>
        </a:p>
      </dgm:t>
    </dgm:pt>
    <dgm:pt modelId="{6A6CA1EA-E8BA-4683-A782-F83A4D266792}" type="pres">
      <dgm:prSet presAssocID="{48573F1A-2541-48FC-B129-B7C03EE8BD0C}" presName="sibTrans" presStyleCnt="0"/>
      <dgm:spPr/>
    </dgm:pt>
    <dgm:pt modelId="{5F41D10B-E42B-4BE3-995A-F202FA2FF046}" type="pres">
      <dgm:prSet presAssocID="{DA3264D3-DDFB-4B6C-B406-4601CEDB4A9C}" presName="node" presStyleLbl="node1" presStyleIdx="2" presStyleCnt="12">
        <dgm:presLayoutVars>
          <dgm:bulletEnabled val="1"/>
        </dgm:presLayoutVars>
      </dgm:prSet>
      <dgm:spPr/>
      <dgm:t>
        <a:bodyPr/>
        <a:lstStyle/>
        <a:p>
          <a:endParaRPr lang="ru-RU"/>
        </a:p>
      </dgm:t>
    </dgm:pt>
    <dgm:pt modelId="{C0BE7EEC-6C95-43D1-91D6-93DCED6CAE58}" type="pres">
      <dgm:prSet presAssocID="{042B4D43-0444-485A-BBEB-B546B7C43B69}" presName="sibTrans" presStyleCnt="0"/>
      <dgm:spPr/>
    </dgm:pt>
    <dgm:pt modelId="{9BDDAD37-A3E7-4A51-B8E7-53CEC5D3C125}" type="pres">
      <dgm:prSet presAssocID="{956AF2C5-F198-4AA7-9D95-2C97784123E5}" presName="node" presStyleLbl="node1" presStyleIdx="3" presStyleCnt="12">
        <dgm:presLayoutVars>
          <dgm:bulletEnabled val="1"/>
        </dgm:presLayoutVars>
      </dgm:prSet>
      <dgm:spPr/>
      <dgm:t>
        <a:bodyPr/>
        <a:lstStyle/>
        <a:p>
          <a:endParaRPr lang="ru-RU"/>
        </a:p>
      </dgm:t>
    </dgm:pt>
    <dgm:pt modelId="{CE6D7BD1-A179-4CF0-AAA4-FFC45A2B2061}" type="pres">
      <dgm:prSet presAssocID="{F5E30FAD-0270-4C56-B8FE-CACBACB819AF}" presName="sibTrans" presStyleCnt="0"/>
      <dgm:spPr/>
    </dgm:pt>
    <dgm:pt modelId="{40CE8611-D525-4086-AB83-E05C8F5878CE}" type="pres">
      <dgm:prSet presAssocID="{163D85DF-7969-4911-B60F-059D670F84DD}" presName="node" presStyleLbl="node1" presStyleIdx="4" presStyleCnt="12">
        <dgm:presLayoutVars>
          <dgm:bulletEnabled val="1"/>
        </dgm:presLayoutVars>
      </dgm:prSet>
      <dgm:spPr/>
      <dgm:t>
        <a:bodyPr/>
        <a:lstStyle/>
        <a:p>
          <a:endParaRPr lang="ru-RU"/>
        </a:p>
      </dgm:t>
    </dgm:pt>
    <dgm:pt modelId="{7E58AD5A-BDE3-4A36-B4AB-89205A104864}" type="pres">
      <dgm:prSet presAssocID="{9EA3A052-E08F-448F-B70A-C111AC25A0F8}" presName="sibTrans" presStyleCnt="0"/>
      <dgm:spPr/>
    </dgm:pt>
    <dgm:pt modelId="{AD946403-D925-4047-8C92-A18880971963}" type="pres">
      <dgm:prSet presAssocID="{67AE6384-7E7C-4E07-8DF9-5E905A0E50E8}" presName="node" presStyleLbl="node1" presStyleIdx="5" presStyleCnt="12">
        <dgm:presLayoutVars>
          <dgm:bulletEnabled val="1"/>
        </dgm:presLayoutVars>
      </dgm:prSet>
      <dgm:spPr/>
      <dgm:t>
        <a:bodyPr/>
        <a:lstStyle/>
        <a:p>
          <a:endParaRPr lang="ru-RU"/>
        </a:p>
      </dgm:t>
    </dgm:pt>
    <dgm:pt modelId="{7AE175EA-2677-43A9-9FAB-40F791C0C911}" type="pres">
      <dgm:prSet presAssocID="{562C5A75-D7E9-4D24-9DD4-060261C90CA8}" presName="sibTrans" presStyleCnt="0"/>
      <dgm:spPr/>
    </dgm:pt>
    <dgm:pt modelId="{C54FD511-0BF2-4891-84A8-7E11BA84DCA2}" type="pres">
      <dgm:prSet presAssocID="{F7A93621-E37D-464D-9B4C-10994C6ACC03}" presName="node" presStyleLbl="node1" presStyleIdx="6" presStyleCnt="12">
        <dgm:presLayoutVars>
          <dgm:bulletEnabled val="1"/>
        </dgm:presLayoutVars>
      </dgm:prSet>
      <dgm:spPr/>
      <dgm:t>
        <a:bodyPr/>
        <a:lstStyle/>
        <a:p>
          <a:endParaRPr lang="ru-RU"/>
        </a:p>
      </dgm:t>
    </dgm:pt>
    <dgm:pt modelId="{4BEA4D1D-7E73-4769-A11B-BDA51EE19B33}" type="pres">
      <dgm:prSet presAssocID="{E4F08D9B-E806-4D85-ACEF-D9EFDB054432}" presName="sibTrans" presStyleCnt="0"/>
      <dgm:spPr/>
    </dgm:pt>
    <dgm:pt modelId="{B81CE9D0-E44E-40A2-941C-49C1AD809E8B}" type="pres">
      <dgm:prSet presAssocID="{00005D56-2E4A-4152-9B14-C262A885AB4A}" presName="node" presStyleLbl="node1" presStyleIdx="7" presStyleCnt="12">
        <dgm:presLayoutVars>
          <dgm:bulletEnabled val="1"/>
        </dgm:presLayoutVars>
      </dgm:prSet>
      <dgm:spPr/>
      <dgm:t>
        <a:bodyPr/>
        <a:lstStyle/>
        <a:p>
          <a:endParaRPr lang="ru-RU"/>
        </a:p>
      </dgm:t>
    </dgm:pt>
    <dgm:pt modelId="{78A5CDF1-1416-415F-954A-AAA284C788AF}" type="pres">
      <dgm:prSet presAssocID="{F4B7757A-46B2-4DA5-8BFF-795BE55F62BB}" presName="sibTrans" presStyleCnt="0"/>
      <dgm:spPr/>
    </dgm:pt>
    <dgm:pt modelId="{67AD372A-DEF0-40C2-B67A-AE2534438ACB}" type="pres">
      <dgm:prSet presAssocID="{18D51839-9002-4D80-809B-30C7B5CBCE5F}" presName="node" presStyleLbl="node1" presStyleIdx="8" presStyleCnt="12">
        <dgm:presLayoutVars>
          <dgm:bulletEnabled val="1"/>
        </dgm:presLayoutVars>
      </dgm:prSet>
      <dgm:spPr/>
      <dgm:t>
        <a:bodyPr/>
        <a:lstStyle/>
        <a:p>
          <a:endParaRPr lang="ru-RU"/>
        </a:p>
      </dgm:t>
    </dgm:pt>
    <dgm:pt modelId="{7416DCF1-817A-4C4F-8D25-6C8D810C9309}" type="pres">
      <dgm:prSet presAssocID="{04D3972C-AF44-4C40-8E4F-A9303013B727}" presName="sibTrans" presStyleCnt="0"/>
      <dgm:spPr/>
    </dgm:pt>
    <dgm:pt modelId="{69B82FAB-2145-4FE9-81A5-0DBDC2F92EE1}" type="pres">
      <dgm:prSet presAssocID="{AEC06E61-329C-44C0-8BCF-70F3BAF0A377}" presName="node" presStyleLbl="node1" presStyleIdx="9" presStyleCnt="12">
        <dgm:presLayoutVars>
          <dgm:bulletEnabled val="1"/>
        </dgm:presLayoutVars>
      </dgm:prSet>
      <dgm:spPr/>
      <dgm:t>
        <a:bodyPr/>
        <a:lstStyle/>
        <a:p>
          <a:endParaRPr lang="ru-RU"/>
        </a:p>
      </dgm:t>
    </dgm:pt>
    <dgm:pt modelId="{1A2A906A-3EF7-472A-8357-F53C185679F6}" type="pres">
      <dgm:prSet presAssocID="{D83ED074-D6CD-485B-A295-2C9687528509}" presName="sibTrans" presStyleCnt="0"/>
      <dgm:spPr/>
    </dgm:pt>
    <dgm:pt modelId="{18FE2375-3BF4-466D-8114-E3D999E164C5}" type="pres">
      <dgm:prSet presAssocID="{2AED67E5-D51D-47E9-9CCF-283D3A5E6595}" presName="node" presStyleLbl="node1" presStyleIdx="10" presStyleCnt="12">
        <dgm:presLayoutVars>
          <dgm:bulletEnabled val="1"/>
        </dgm:presLayoutVars>
      </dgm:prSet>
      <dgm:spPr/>
      <dgm:t>
        <a:bodyPr/>
        <a:lstStyle/>
        <a:p>
          <a:endParaRPr lang="ru-RU"/>
        </a:p>
      </dgm:t>
    </dgm:pt>
    <dgm:pt modelId="{625356C3-BBF9-4460-866D-E8EBF79432DD}" type="pres">
      <dgm:prSet presAssocID="{872B46C9-FFF9-4C99-B81B-E124B6E8DBDA}" presName="sibTrans" presStyleCnt="0"/>
      <dgm:spPr/>
    </dgm:pt>
    <dgm:pt modelId="{EA6F01E7-EF03-4126-8D69-3055AD54D00F}" type="pres">
      <dgm:prSet presAssocID="{AD164402-9AD4-412B-A8A7-63119F5EBEDE}" presName="node" presStyleLbl="node1" presStyleIdx="11" presStyleCnt="12">
        <dgm:presLayoutVars>
          <dgm:bulletEnabled val="1"/>
        </dgm:presLayoutVars>
      </dgm:prSet>
      <dgm:spPr/>
      <dgm:t>
        <a:bodyPr/>
        <a:lstStyle/>
        <a:p>
          <a:endParaRPr lang="ru-RU"/>
        </a:p>
      </dgm:t>
    </dgm:pt>
  </dgm:ptLst>
  <dgm:cxnLst>
    <dgm:cxn modelId="{111C91E4-0EFD-463E-851E-C1E43411A87B}" srcId="{DADAAF4E-156C-42B8-9BE8-E58A9A4D3B95}" destId="{DA3264D3-DDFB-4B6C-B406-4601CEDB4A9C}" srcOrd="2" destOrd="0" parTransId="{2A0C074E-0D0F-4B94-AAD5-D3241D078938}" sibTransId="{042B4D43-0444-485A-BBEB-B546B7C43B69}"/>
    <dgm:cxn modelId="{2C91747E-C88D-4CEA-BB26-876FC0986922}" type="presOf" srcId="{2AED67E5-D51D-47E9-9CCF-283D3A5E6595}" destId="{18FE2375-3BF4-466D-8114-E3D999E164C5}" srcOrd="0" destOrd="0" presId="urn:microsoft.com/office/officeart/2005/8/layout/default"/>
    <dgm:cxn modelId="{73D0A25A-F2B8-40AD-BB46-58578EF3DA11}" srcId="{DADAAF4E-156C-42B8-9BE8-E58A9A4D3B95}" destId="{956AF2C5-F198-4AA7-9D95-2C97784123E5}" srcOrd="3" destOrd="0" parTransId="{869D1500-72A0-4FF5-9EAA-32C6659BAFBF}" sibTransId="{F5E30FAD-0270-4C56-B8FE-CACBACB819AF}"/>
    <dgm:cxn modelId="{80C8F2FC-87C1-4035-9F19-FBFCC23C52F3}" srcId="{DADAAF4E-156C-42B8-9BE8-E58A9A4D3B95}" destId="{F7A93621-E37D-464D-9B4C-10994C6ACC03}" srcOrd="6" destOrd="0" parTransId="{A142A9AF-5AF9-47F7-A6FF-3D17306C5227}" sibTransId="{E4F08D9B-E806-4D85-ACEF-D9EFDB054432}"/>
    <dgm:cxn modelId="{1E5698D2-BF10-4BC6-A345-E7A6749A023C}" srcId="{DADAAF4E-156C-42B8-9BE8-E58A9A4D3B95}" destId="{17A1F014-B544-4598-855D-64E2E2CAA3DC}" srcOrd="0" destOrd="0" parTransId="{016424B2-13B8-413D-86CF-ABC9581F7167}" sibTransId="{00A404B9-FF89-4ED7-8AF3-DABBD2487495}"/>
    <dgm:cxn modelId="{E680664E-3A7D-43DA-AA61-2168B1D4ED5E}" srcId="{DADAAF4E-156C-42B8-9BE8-E58A9A4D3B95}" destId="{67AE6384-7E7C-4E07-8DF9-5E905A0E50E8}" srcOrd="5" destOrd="0" parTransId="{490FE6B6-2D78-4833-A86E-66F767BDEB0A}" sibTransId="{562C5A75-D7E9-4D24-9DD4-060261C90CA8}"/>
    <dgm:cxn modelId="{536DD5C9-3D95-4077-927D-3AAB8802F61C}" srcId="{DADAAF4E-156C-42B8-9BE8-E58A9A4D3B95}" destId="{00005D56-2E4A-4152-9B14-C262A885AB4A}" srcOrd="7" destOrd="0" parTransId="{F64DD9CB-AA3E-456F-941F-5BE7DC4D6358}" sibTransId="{F4B7757A-46B2-4DA5-8BFF-795BE55F62BB}"/>
    <dgm:cxn modelId="{D7613FEE-4CD2-436D-8B3A-DD3D965416EE}" srcId="{DADAAF4E-156C-42B8-9BE8-E58A9A4D3B95}" destId="{18D51839-9002-4D80-809B-30C7B5CBCE5F}" srcOrd="8" destOrd="0" parTransId="{49071F1E-47F1-46C0-B317-B1B44BF3ABDD}" sibTransId="{04D3972C-AF44-4C40-8E4F-A9303013B727}"/>
    <dgm:cxn modelId="{F1E209F3-509D-4601-8B83-98545C93A95C}" type="presOf" srcId="{956AF2C5-F198-4AA7-9D95-2C97784123E5}" destId="{9BDDAD37-A3E7-4A51-B8E7-53CEC5D3C125}" srcOrd="0" destOrd="0" presId="urn:microsoft.com/office/officeart/2005/8/layout/default"/>
    <dgm:cxn modelId="{6EFEF2E9-11D4-45E2-9691-A6F8B40907B6}" type="presOf" srcId="{18D51839-9002-4D80-809B-30C7B5CBCE5F}" destId="{67AD372A-DEF0-40C2-B67A-AE2534438ACB}" srcOrd="0" destOrd="0" presId="urn:microsoft.com/office/officeart/2005/8/layout/default"/>
    <dgm:cxn modelId="{8536535A-019F-418F-9F1C-78A94C9DFEA4}" type="presOf" srcId="{F7A93621-E37D-464D-9B4C-10994C6ACC03}" destId="{C54FD511-0BF2-4891-84A8-7E11BA84DCA2}" srcOrd="0" destOrd="0" presId="urn:microsoft.com/office/officeart/2005/8/layout/default"/>
    <dgm:cxn modelId="{4C9FD197-5972-4B20-97F0-BC0A2E471FFA}" type="presOf" srcId="{163D85DF-7969-4911-B60F-059D670F84DD}" destId="{40CE8611-D525-4086-AB83-E05C8F5878CE}" srcOrd="0" destOrd="0" presId="urn:microsoft.com/office/officeart/2005/8/layout/default"/>
    <dgm:cxn modelId="{3D843855-26D6-4C64-BEBC-0E5F4E6191BE}" type="presOf" srcId="{65030984-8436-4CBC-86C6-73CF89345F7F}" destId="{A58BD181-4AF3-4AF8-9BD6-7B08D898FDD3}" srcOrd="0" destOrd="0" presId="urn:microsoft.com/office/officeart/2005/8/layout/default"/>
    <dgm:cxn modelId="{233B3F62-24E4-4B1F-812B-56C0E8981F60}" srcId="{DADAAF4E-156C-42B8-9BE8-E58A9A4D3B95}" destId="{2AED67E5-D51D-47E9-9CCF-283D3A5E6595}" srcOrd="10" destOrd="0" parTransId="{94F4BD75-6427-4822-B661-B85D93A710A3}" sibTransId="{872B46C9-FFF9-4C99-B81B-E124B6E8DBDA}"/>
    <dgm:cxn modelId="{445D8382-77BB-4033-9138-B51410B2F96C}" type="presOf" srcId="{AEC06E61-329C-44C0-8BCF-70F3BAF0A377}" destId="{69B82FAB-2145-4FE9-81A5-0DBDC2F92EE1}" srcOrd="0" destOrd="0" presId="urn:microsoft.com/office/officeart/2005/8/layout/default"/>
    <dgm:cxn modelId="{95C82813-6E5C-4BF3-9837-D26E5E2AFC0D}" type="presOf" srcId="{17A1F014-B544-4598-855D-64E2E2CAA3DC}" destId="{9505ADF6-5CF9-4911-908A-3935A9B16EFF}" srcOrd="0" destOrd="0" presId="urn:microsoft.com/office/officeart/2005/8/layout/default"/>
    <dgm:cxn modelId="{711C366F-3265-4F1B-94FC-4A76428F0412}" srcId="{DADAAF4E-156C-42B8-9BE8-E58A9A4D3B95}" destId="{AD164402-9AD4-412B-A8A7-63119F5EBEDE}" srcOrd="11" destOrd="0" parTransId="{7CC67E9B-FA66-428A-B7C6-B4DBAC3165C9}" sibTransId="{29F6C1A2-8028-4031-91BE-DA92CBA6C2E8}"/>
    <dgm:cxn modelId="{505017DF-29E4-4540-8CAD-16278B220AFF}" type="presOf" srcId="{DADAAF4E-156C-42B8-9BE8-E58A9A4D3B95}" destId="{15B86428-EAEA-43C7-854A-3236401CB46D}" srcOrd="0" destOrd="0" presId="urn:microsoft.com/office/officeart/2005/8/layout/default"/>
    <dgm:cxn modelId="{7C78A688-95DD-4ABE-A053-2489D7A5E9A2}" srcId="{DADAAF4E-156C-42B8-9BE8-E58A9A4D3B95}" destId="{65030984-8436-4CBC-86C6-73CF89345F7F}" srcOrd="1" destOrd="0" parTransId="{1BA53434-EBD9-4A9F-9B9C-94C81AB1B4DC}" sibTransId="{48573F1A-2541-48FC-B129-B7C03EE8BD0C}"/>
    <dgm:cxn modelId="{41041D4A-2D6F-4AEE-848D-A2E42A4B02CC}" type="presOf" srcId="{67AE6384-7E7C-4E07-8DF9-5E905A0E50E8}" destId="{AD946403-D925-4047-8C92-A18880971963}" srcOrd="0" destOrd="0" presId="urn:microsoft.com/office/officeart/2005/8/layout/default"/>
    <dgm:cxn modelId="{87AAF5DB-FDDA-4FA8-8EC0-83FFD8372173}" type="presOf" srcId="{AD164402-9AD4-412B-A8A7-63119F5EBEDE}" destId="{EA6F01E7-EF03-4126-8D69-3055AD54D00F}" srcOrd="0" destOrd="0" presId="urn:microsoft.com/office/officeart/2005/8/layout/default"/>
    <dgm:cxn modelId="{ED8371EF-87F8-4F8C-B392-4858F05E6619}" srcId="{DADAAF4E-156C-42B8-9BE8-E58A9A4D3B95}" destId="{163D85DF-7969-4911-B60F-059D670F84DD}" srcOrd="4" destOrd="0" parTransId="{46F7C290-A4F7-40D0-B795-CD9859C36EAA}" sibTransId="{9EA3A052-E08F-448F-B70A-C111AC25A0F8}"/>
    <dgm:cxn modelId="{C267F9A5-A923-4927-B106-3470999EFF5B}" srcId="{DADAAF4E-156C-42B8-9BE8-E58A9A4D3B95}" destId="{AEC06E61-329C-44C0-8BCF-70F3BAF0A377}" srcOrd="9" destOrd="0" parTransId="{6C760128-5350-4AD9-8EE4-F909410723AD}" sibTransId="{D83ED074-D6CD-485B-A295-2C9687528509}"/>
    <dgm:cxn modelId="{1448E540-EADA-478C-9AF3-49BE91135945}" type="presOf" srcId="{DA3264D3-DDFB-4B6C-B406-4601CEDB4A9C}" destId="{5F41D10B-E42B-4BE3-995A-F202FA2FF046}" srcOrd="0" destOrd="0" presId="urn:microsoft.com/office/officeart/2005/8/layout/default"/>
    <dgm:cxn modelId="{C59B655F-A9E0-49EF-95D5-00121681C05C}" type="presOf" srcId="{00005D56-2E4A-4152-9B14-C262A885AB4A}" destId="{B81CE9D0-E44E-40A2-941C-49C1AD809E8B}" srcOrd="0" destOrd="0" presId="urn:microsoft.com/office/officeart/2005/8/layout/default"/>
    <dgm:cxn modelId="{2B483346-226B-44E6-8502-85536461210D}" type="presParOf" srcId="{15B86428-EAEA-43C7-854A-3236401CB46D}" destId="{9505ADF6-5CF9-4911-908A-3935A9B16EFF}" srcOrd="0" destOrd="0" presId="urn:microsoft.com/office/officeart/2005/8/layout/default"/>
    <dgm:cxn modelId="{B277F4BE-E6C5-4D8F-AE85-8F4B195E37FF}" type="presParOf" srcId="{15B86428-EAEA-43C7-854A-3236401CB46D}" destId="{C47FE849-A277-4C8B-82FE-E060CB84B5EB}" srcOrd="1" destOrd="0" presId="urn:microsoft.com/office/officeart/2005/8/layout/default"/>
    <dgm:cxn modelId="{B21FD7C7-B9F3-4929-BA15-3C272DC5B71A}" type="presParOf" srcId="{15B86428-EAEA-43C7-854A-3236401CB46D}" destId="{A58BD181-4AF3-4AF8-9BD6-7B08D898FDD3}" srcOrd="2" destOrd="0" presId="urn:microsoft.com/office/officeart/2005/8/layout/default"/>
    <dgm:cxn modelId="{A0365F23-9EE7-41D4-9E5C-F1281564DB2B}" type="presParOf" srcId="{15B86428-EAEA-43C7-854A-3236401CB46D}" destId="{6A6CA1EA-E8BA-4683-A782-F83A4D266792}" srcOrd="3" destOrd="0" presId="urn:microsoft.com/office/officeart/2005/8/layout/default"/>
    <dgm:cxn modelId="{1FAEAF60-527C-4439-B22A-8CFD3182C705}" type="presParOf" srcId="{15B86428-EAEA-43C7-854A-3236401CB46D}" destId="{5F41D10B-E42B-4BE3-995A-F202FA2FF046}" srcOrd="4" destOrd="0" presId="urn:microsoft.com/office/officeart/2005/8/layout/default"/>
    <dgm:cxn modelId="{209D564B-A07C-41E8-AEC2-ABB9FE8C78EC}" type="presParOf" srcId="{15B86428-EAEA-43C7-854A-3236401CB46D}" destId="{C0BE7EEC-6C95-43D1-91D6-93DCED6CAE58}" srcOrd="5" destOrd="0" presId="urn:microsoft.com/office/officeart/2005/8/layout/default"/>
    <dgm:cxn modelId="{59841A05-49A8-4ACB-9412-4B4E824976FB}" type="presParOf" srcId="{15B86428-EAEA-43C7-854A-3236401CB46D}" destId="{9BDDAD37-A3E7-4A51-B8E7-53CEC5D3C125}" srcOrd="6" destOrd="0" presId="urn:microsoft.com/office/officeart/2005/8/layout/default"/>
    <dgm:cxn modelId="{81C6279A-F281-4E56-A407-658ACFCA2D2E}" type="presParOf" srcId="{15B86428-EAEA-43C7-854A-3236401CB46D}" destId="{CE6D7BD1-A179-4CF0-AAA4-FFC45A2B2061}" srcOrd="7" destOrd="0" presId="urn:microsoft.com/office/officeart/2005/8/layout/default"/>
    <dgm:cxn modelId="{3BF7285A-4747-4BD0-85DA-75F2A38E8B66}" type="presParOf" srcId="{15B86428-EAEA-43C7-854A-3236401CB46D}" destId="{40CE8611-D525-4086-AB83-E05C8F5878CE}" srcOrd="8" destOrd="0" presId="urn:microsoft.com/office/officeart/2005/8/layout/default"/>
    <dgm:cxn modelId="{02C29D87-B64E-42A5-9193-6764A5CCBC69}" type="presParOf" srcId="{15B86428-EAEA-43C7-854A-3236401CB46D}" destId="{7E58AD5A-BDE3-4A36-B4AB-89205A104864}" srcOrd="9" destOrd="0" presId="urn:microsoft.com/office/officeart/2005/8/layout/default"/>
    <dgm:cxn modelId="{22C58367-C4EA-4820-943E-7A43EFA71676}" type="presParOf" srcId="{15B86428-EAEA-43C7-854A-3236401CB46D}" destId="{AD946403-D925-4047-8C92-A18880971963}" srcOrd="10" destOrd="0" presId="urn:microsoft.com/office/officeart/2005/8/layout/default"/>
    <dgm:cxn modelId="{A72E254C-C5D4-4719-8DA0-A4E1AEF03405}" type="presParOf" srcId="{15B86428-EAEA-43C7-854A-3236401CB46D}" destId="{7AE175EA-2677-43A9-9FAB-40F791C0C911}" srcOrd="11" destOrd="0" presId="urn:microsoft.com/office/officeart/2005/8/layout/default"/>
    <dgm:cxn modelId="{BFF9E7AC-DAFD-4E66-90ED-E0A25CDFE113}" type="presParOf" srcId="{15B86428-EAEA-43C7-854A-3236401CB46D}" destId="{C54FD511-0BF2-4891-84A8-7E11BA84DCA2}" srcOrd="12" destOrd="0" presId="urn:microsoft.com/office/officeart/2005/8/layout/default"/>
    <dgm:cxn modelId="{8ECE8D21-CEC2-4CBE-B30A-9F0F374BE10C}" type="presParOf" srcId="{15B86428-EAEA-43C7-854A-3236401CB46D}" destId="{4BEA4D1D-7E73-4769-A11B-BDA51EE19B33}" srcOrd="13" destOrd="0" presId="urn:microsoft.com/office/officeart/2005/8/layout/default"/>
    <dgm:cxn modelId="{FE80835A-163C-48C8-9E08-4FF5F73DE42D}" type="presParOf" srcId="{15B86428-EAEA-43C7-854A-3236401CB46D}" destId="{B81CE9D0-E44E-40A2-941C-49C1AD809E8B}" srcOrd="14" destOrd="0" presId="urn:microsoft.com/office/officeart/2005/8/layout/default"/>
    <dgm:cxn modelId="{4DB85BE4-EC3F-40CD-B4BB-5DA08B850655}" type="presParOf" srcId="{15B86428-EAEA-43C7-854A-3236401CB46D}" destId="{78A5CDF1-1416-415F-954A-AAA284C788AF}" srcOrd="15" destOrd="0" presId="urn:microsoft.com/office/officeart/2005/8/layout/default"/>
    <dgm:cxn modelId="{C4CD2520-1987-4F49-BE9F-383D682ABAF1}" type="presParOf" srcId="{15B86428-EAEA-43C7-854A-3236401CB46D}" destId="{67AD372A-DEF0-40C2-B67A-AE2534438ACB}" srcOrd="16" destOrd="0" presId="urn:microsoft.com/office/officeart/2005/8/layout/default"/>
    <dgm:cxn modelId="{6F89C8A5-B2F9-4C14-AA5F-25F47C4FAE5A}" type="presParOf" srcId="{15B86428-EAEA-43C7-854A-3236401CB46D}" destId="{7416DCF1-817A-4C4F-8D25-6C8D810C9309}" srcOrd="17" destOrd="0" presId="urn:microsoft.com/office/officeart/2005/8/layout/default"/>
    <dgm:cxn modelId="{852379C7-F2CA-4729-8423-06C8308CD229}" type="presParOf" srcId="{15B86428-EAEA-43C7-854A-3236401CB46D}" destId="{69B82FAB-2145-4FE9-81A5-0DBDC2F92EE1}" srcOrd="18" destOrd="0" presId="urn:microsoft.com/office/officeart/2005/8/layout/default"/>
    <dgm:cxn modelId="{7AAFE8EF-3F6B-4001-A598-F5068F175ECF}" type="presParOf" srcId="{15B86428-EAEA-43C7-854A-3236401CB46D}" destId="{1A2A906A-3EF7-472A-8357-F53C185679F6}" srcOrd="19" destOrd="0" presId="urn:microsoft.com/office/officeart/2005/8/layout/default"/>
    <dgm:cxn modelId="{3CD3B013-977C-4D06-BFF0-862F66CC7308}" type="presParOf" srcId="{15B86428-EAEA-43C7-854A-3236401CB46D}" destId="{18FE2375-3BF4-466D-8114-E3D999E164C5}" srcOrd="20" destOrd="0" presId="urn:microsoft.com/office/officeart/2005/8/layout/default"/>
    <dgm:cxn modelId="{A1524521-4417-4AD3-81A1-277AE2D05C13}" type="presParOf" srcId="{15B86428-EAEA-43C7-854A-3236401CB46D}" destId="{625356C3-BBF9-4460-866D-E8EBF79432DD}" srcOrd="21" destOrd="0" presId="urn:microsoft.com/office/officeart/2005/8/layout/default"/>
    <dgm:cxn modelId="{C397B587-1A7F-4F95-A0ED-C65EF370942B}" type="presParOf" srcId="{15B86428-EAEA-43C7-854A-3236401CB46D}" destId="{EA6F01E7-EF03-4126-8D69-3055AD54D00F}" srcOrd="2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B56EF-8EBB-4E5A-9CB2-7C814D2EF246}">
      <dsp:nvSpPr>
        <dsp:cNvPr id="0" name=""/>
        <dsp:cNvSpPr/>
      </dsp:nvSpPr>
      <dsp:spPr>
        <a:xfrm>
          <a:off x="0" y="37339"/>
          <a:ext cx="4224653" cy="444600"/>
        </a:xfrm>
        <a:prstGeom prst="roundRect">
          <a:avLst/>
        </a:prstGeom>
        <a:solidFill>
          <a:srgbClr val="3E69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kern="1200" dirty="0" smtClean="0"/>
            <a:t>Доставка</a:t>
          </a:r>
          <a:endParaRPr lang="ru-RU" sz="1900" kern="1200" dirty="0"/>
        </a:p>
      </dsp:txBody>
      <dsp:txXfrm>
        <a:off x="21704" y="59043"/>
        <a:ext cx="4181245" cy="401192"/>
      </dsp:txXfrm>
    </dsp:sp>
    <dsp:sp modelId="{F8998D34-DCE5-4546-B1F3-421A354F57D0}">
      <dsp:nvSpPr>
        <dsp:cNvPr id="0" name=""/>
        <dsp:cNvSpPr/>
      </dsp:nvSpPr>
      <dsp:spPr>
        <a:xfrm>
          <a:off x="0" y="536659"/>
          <a:ext cx="4224653" cy="444600"/>
        </a:xfrm>
        <a:prstGeom prst="roundRect">
          <a:avLst/>
        </a:prstGeom>
        <a:solidFill>
          <a:schemeClr val="accent3">
            <a:hueOff val="-4991659"/>
            <a:satOff val="42307"/>
            <a:lumOff val="4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kern="1200" dirty="0" smtClean="0"/>
            <a:t>Бронирование</a:t>
          </a:r>
          <a:endParaRPr lang="ru-RU" sz="1900" kern="1200" dirty="0"/>
        </a:p>
      </dsp:txBody>
      <dsp:txXfrm>
        <a:off x="21704" y="558363"/>
        <a:ext cx="4181245" cy="401192"/>
      </dsp:txXfrm>
    </dsp:sp>
    <dsp:sp modelId="{67220C3F-46C5-4B93-AB66-87A070A5E1B1}">
      <dsp:nvSpPr>
        <dsp:cNvPr id="0" name=""/>
        <dsp:cNvSpPr/>
      </dsp:nvSpPr>
      <dsp:spPr>
        <a:xfrm>
          <a:off x="0" y="1035979"/>
          <a:ext cx="4224653" cy="444600"/>
        </a:xfrm>
        <a:prstGeom prst="roundRect">
          <a:avLst/>
        </a:prstGeom>
        <a:solidFill>
          <a:schemeClr val="accent3">
            <a:hueOff val="-9983318"/>
            <a:satOff val="84615"/>
            <a:lumOff val="8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ru-RU" sz="1900" kern="1200" dirty="0" smtClean="0"/>
            <a:t>Копия</a:t>
          </a:r>
          <a:endParaRPr lang="ru-RU" sz="1900" kern="1200" dirty="0"/>
        </a:p>
      </dsp:txBody>
      <dsp:txXfrm>
        <a:off x="21704" y="1057683"/>
        <a:ext cx="4181245" cy="401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ADA00-1064-4AEB-A469-7B5114A82BBC}">
      <dsp:nvSpPr>
        <dsp:cNvPr id="0" name=""/>
        <dsp:cNvSpPr/>
      </dsp:nvSpPr>
      <dsp:spPr>
        <a:xfrm>
          <a:off x="0" y="311160"/>
          <a:ext cx="4296425" cy="568405"/>
        </a:xfrm>
        <a:prstGeom prst="roundRect">
          <a:avLst/>
        </a:prstGeom>
        <a:solidFill>
          <a:srgbClr val="3E69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ru-RU" sz="2800" kern="1200" dirty="0" smtClean="0"/>
            <a:t>Электронный формуляр</a:t>
          </a:r>
          <a:endParaRPr lang="ru-RU" sz="2800" kern="1200" dirty="0"/>
        </a:p>
      </dsp:txBody>
      <dsp:txXfrm>
        <a:off x="27747" y="338907"/>
        <a:ext cx="4240931" cy="512911"/>
      </dsp:txXfrm>
    </dsp:sp>
    <dsp:sp modelId="{AF429352-B01E-4135-9945-2C2B795B65D5}">
      <dsp:nvSpPr>
        <dsp:cNvPr id="0" name=""/>
        <dsp:cNvSpPr/>
      </dsp:nvSpPr>
      <dsp:spPr>
        <a:xfrm>
          <a:off x="0" y="879566"/>
          <a:ext cx="4296425" cy="1059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411"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ru-RU" sz="2000" kern="1200" dirty="0" smtClean="0"/>
            <a:t>Просмотр литературы на руках</a:t>
          </a:r>
          <a:endParaRPr lang="ru-RU" sz="2000" kern="1200" dirty="0"/>
        </a:p>
        <a:p>
          <a:pPr marL="228600" lvl="1" indent="-228600" algn="l" defTabSz="889000">
            <a:lnSpc>
              <a:spcPct val="90000"/>
            </a:lnSpc>
            <a:spcBef>
              <a:spcPct val="0"/>
            </a:spcBef>
            <a:spcAft>
              <a:spcPct val="20000"/>
            </a:spcAft>
            <a:buChar char="••"/>
          </a:pPr>
          <a:r>
            <a:rPr lang="ru-RU" sz="2000" kern="1200" dirty="0" smtClean="0"/>
            <a:t>Напоминания о сроках сдачи</a:t>
          </a:r>
          <a:endParaRPr lang="ru-RU" sz="2000" kern="1200" dirty="0"/>
        </a:p>
        <a:p>
          <a:pPr marL="228600" lvl="1" indent="-228600" algn="l" defTabSz="889000">
            <a:lnSpc>
              <a:spcPct val="90000"/>
            </a:lnSpc>
            <a:spcBef>
              <a:spcPct val="0"/>
            </a:spcBef>
            <a:spcAft>
              <a:spcPct val="20000"/>
            </a:spcAft>
            <a:buChar char="••"/>
          </a:pPr>
          <a:r>
            <a:rPr lang="ru-RU" sz="2000" kern="1200" dirty="0" smtClean="0"/>
            <a:t>Продление</a:t>
          </a:r>
          <a:endParaRPr lang="ru-RU" sz="2000" kern="1200" dirty="0"/>
        </a:p>
      </dsp:txBody>
      <dsp:txXfrm>
        <a:off x="0" y="879566"/>
        <a:ext cx="4296425" cy="1059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5ADF6-5CF9-4911-908A-3935A9B16EFF}">
      <dsp:nvSpPr>
        <dsp:cNvPr id="0" name=""/>
        <dsp:cNvSpPr/>
      </dsp:nvSpPr>
      <dsp:spPr>
        <a:xfrm>
          <a:off x="2592" y="19951"/>
          <a:ext cx="2056570" cy="12339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smtClean="0">
              <a:solidFill>
                <a:schemeClr val="tx1"/>
              </a:solidFill>
            </a:rPr>
            <a:t>Ценности (</a:t>
          </a:r>
          <a:r>
            <a:rPr lang="en-US" sz="1800" kern="1200" smtClean="0">
              <a:solidFill>
                <a:schemeClr val="tx1"/>
              </a:solidFill>
            </a:rPr>
            <a:t>Agile-</a:t>
          </a:r>
          <a:r>
            <a:rPr lang="ru-RU" sz="1800" kern="1200" smtClean="0">
              <a:solidFill>
                <a:schemeClr val="tx1"/>
              </a:solidFill>
            </a:rPr>
            <a:t>манифест в действии)</a:t>
          </a:r>
          <a:endParaRPr lang="ru-RU" sz="1800" kern="1200" dirty="0">
            <a:solidFill>
              <a:schemeClr val="tx1"/>
            </a:solidFill>
          </a:endParaRPr>
        </a:p>
      </dsp:txBody>
      <dsp:txXfrm>
        <a:off x="2592" y="19951"/>
        <a:ext cx="2056570" cy="1233942"/>
      </dsp:txXfrm>
    </dsp:sp>
    <dsp:sp modelId="{A58BD181-4AF3-4AF8-9BD6-7B08D898FDD3}">
      <dsp:nvSpPr>
        <dsp:cNvPr id="0" name=""/>
        <dsp:cNvSpPr/>
      </dsp:nvSpPr>
      <dsp:spPr>
        <a:xfrm>
          <a:off x="2264819" y="19951"/>
          <a:ext cx="2056570" cy="1233942"/>
        </a:xfrm>
        <a:prstGeom prst="rect">
          <a:avLst/>
        </a:prstGeom>
        <a:solidFill>
          <a:schemeClr val="accent4">
            <a:hueOff val="829832"/>
            <a:satOff val="0"/>
            <a:lumOff val="-270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smtClean="0">
              <a:solidFill>
                <a:schemeClr val="tx1"/>
              </a:solidFill>
            </a:rPr>
            <a:t>Общая цель и трассировка задач</a:t>
          </a:r>
          <a:endParaRPr lang="ru-RU" sz="1800" kern="1200" dirty="0" smtClean="0">
            <a:solidFill>
              <a:schemeClr val="tx1"/>
            </a:solidFill>
          </a:endParaRPr>
        </a:p>
      </dsp:txBody>
      <dsp:txXfrm>
        <a:off x="2264819" y="19951"/>
        <a:ext cx="2056570" cy="1233942"/>
      </dsp:txXfrm>
    </dsp:sp>
    <dsp:sp modelId="{5F41D10B-E42B-4BE3-995A-F202FA2FF046}">
      <dsp:nvSpPr>
        <dsp:cNvPr id="0" name=""/>
        <dsp:cNvSpPr/>
      </dsp:nvSpPr>
      <dsp:spPr>
        <a:xfrm>
          <a:off x="4527046" y="19951"/>
          <a:ext cx="2056570" cy="1233942"/>
        </a:xfrm>
        <a:prstGeom prst="rect">
          <a:avLst/>
        </a:prstGeom>
        <a:solidFill>
          <a:schemeClr val="accent4">
            <a:hueOff val="1659665"/>
            <a:satOff val="0"/>
            <a:lumOff val="-54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smtClean="0">
              <a:solidFill>
                <a:schemeClr val="tx1"/>
              </a:solidFill>
            </a:rPr>
            <a:t>Командная работа и тесное взаимодействие</a:t>
          </a:r>
          <a:endParaRPr lang="ru-RU" sz="1800" kern="1200" dirty="0">
            <a:solidFill>
              <a:schemeClr val="tx1"/>
            </a:solidFill>
          </a:endParaRPr>
        </a:p>
      </dsp:txBody>
      <dsp:txXfrm>
        <a:off x="4527046" y="19951"/>
        <a:ext cx="2056570" cy="1233942"/>
      </dsp:txXfrm>
    </dsp:sp>
    <dsp:sp modelId="{9BDDAD37-A3E7-4A51-B8E7-53CEC5D3C125}">
      <dsp:nvSpPr>
        <dsp:cNvPr id="0" name=""/>
        <dsp:cNvSpPr/>
      </dsp:nvSpPr>
      <dsp:spPr>
        <a:xfrm>
          <a:off x="6789273" y="19951"/>
          <a:ext cx="2056570" cy="1233942"/>
        </a:xfrm>
        <a:prstGeom prst="rect">
          <a:avLst/>
        </a:prstGeom>
        <a:solidFill>
          <a:schemeClr val="accent4">
            <a:hueOff val="2489497"/>
            <a:satOff val="0"/>
            <a:lumOff val="-81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smtClean="0">
              <a:solidFill>
                <a:schemeClr val="tx1"/>
              </a:solidFill>
            </a:rPr>
            <a:t>Визуализация потока задач</a:t>
          </a:r>
          <a:endParaRPr lang="ru-RU" sz="1800" kern="1200" dirty="0">
            <a:solidFill>
              <a:schemeClr val="tx1"/>
            </a:solidFill>
          </a:endParaRPr>
        </a:p>
      </dsp:txBody>
      <dsp:txXfrm>
        <a:off x="6789273" y="19951"/>
        <a:ext cx="2056570" cy="1233942"/>
      </dsp:txXfrm>
    </dsp:sp>
    <dsp:sp modelId="{40CE8611-D525-4086-AB83-E05C8F5878CE}">
      <dsp:nvSpPr>
        <dsp:cNvPr id="0" name=""/>
        <dsp:cNvSpPr/>
      </dsp:nvSpPr>
      <dsp:spPr>
        <a:xfrm>
          <a:off x="2592" y="1459550"/>
          <a:ext cx="2056570" cy="1233942"/>
        </a:xfrm>
        <a:prstGeom prst="rect">
          <a:avLst/>
        </a:prstGeom>
        <a:solidFill>
          <a:schemeClr val="accent4">
            <a:hueOff val="3319329"/>
            <a:satOff val="0"/>
            <a:lumOff val="-108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smtClean="0">
              <a:solidFill>
                <a:schemeClr val="tx1"/>
              </a:solidFill>
            </a:rPr>
            <a:t>Непрерывное улучшение</a:t>
          </a:r>
          <a:endParaRPr lang="ru-RU" sz="1800" kern="1200" dirty="0" smtClean="0">
            <a:solidFill>
              <a:schemeClr val="tx1"/>
            </a:solidFill>
          </a:endParaRPr>
        </a:p>
      </dsp:txBody>
      <dsp:txXfrm>
        <a:off x="2592" y="1459550"/>
        <a:ext cx="2056570" cy="1233942"/>
      </dsp:txXfrm>
    </dsp:sp>
    <dsp:sp modelId="{AD946403-D925-4047-8C92-A18880971963}">
      <dsp:nvSpPr>
        <dsp:cNvPr id="0" name=""/>
        <dsp:cNvSpPr/>
      </dsp:nvSpPr>
      <dsp:spPr>
        <a:xfrm>
          <a:off x="2264819" y="1459550"/>
          <a:ext cx="2056570" cy="1233942"/>
        </a:xfrm>
        <a:prstGeom prst="rect">
          <a:avLst/>
        </a:prstGeom>
        <a:solidFill>
          <a:schemeClr val="accent4">
            <a:hueOff val="4149162"/>
            <a:satOff val="0"/>
            <a:lumOff val="-135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smtClean="0">
              <a:solidFill>
                <a:schemeClr val="tx1"/>
              </a:solidFill>
            </a:rPr>
            <a:t>Высокая инженерная культура</a:t>
          </a:r>
          <a:endParaRPr lang="ru-RU" sz="1800" kern="1200" dirty="0" smtClean="0">
            <a:solidFill>
              <a:schemeClr val="tx1"/>
            </a:solidFill>
          </a:endParaRPr>
        </a:p>
      </dsp:txBody>
      <dsp:txXfrm>
        <a:off x="2264819" y="1459550"/>
        <a:ext cx="2056570" cy="1233942"/>
      </dsp:txXfrm>
    </dsp:sp>
    <dsp:sp modelId="{C54FD511-0BF2-4891-84A8-7E11BA84DCA2}">
      <dsp:nvSpPr>
        <dsp:cNvPr id="0" name=""/>
        <dsp:cNvSpPr/>
      </dsp:nvSpPr>
      <dsp:spPr>
        <a:xfrm>
          <a:off x="4527046" y="1459550"/>
          <a:ext cx="2056570" cy="1233942"/>
        </a:xfrm>
        <a:prstGeom prst="rect">
          <a:avLst/>
        </a:prstGeom>
        <a:solidFill>
          <a:schemeClr val="accent4">
            <a:hueOff val="4978994"/>
            <a:satOff val="0"/>
            <a:lumOff val="-162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smtClean="0">
              <a:solidFill>
                <a:schemeClr val="tx1"/>
              </a:solidFill>
            </a:rPr>
            <a:t>Проверка работы на себе</a:t>
          </a:r>
          <a:endParaRPr lang="ru-RU" sz="1800" kern="1200" dirty="0">
            <a:solidFill>
              <a:schemeClr val="tx1"/>
            </a:solidFill>
          </a:endParaRPr>
        </a:p>
      </dsp:txBody>
      <dsp:txXfrm>
        <a:off x="4527046" y="1459550"/>
        <a:ext cx="2056570" cy="1233942"/>
      </dsp:txXfrm>
    </dsp:sp>
    <dsp:sp modelId="{B81CE9D0-E44E-40A2-941C-49C1AD809E8B}">
      <dsp:nvSpPr>
        <dsp:cNvPr id="0" name=""/>
        <dsp:cNvSpPr/>
      </dsp:nvSpPr>
      <dsp:spPr>
        <a:xfrm>
          <a:off x="6789273" y="1459550"/>
          <a:ext cx="2056570" cy="1233942"/>
        </a:xfrm>
        <a:prstGeom prst="rect">
          <a:avLst/>
        </a:prstGeom>
        <a:solidFill>
          <a:schemeClr val="accent4">
            <a:hueOff val="5808826"/>
            <a:satOff val="0"/>
            <a:lumOff val="-189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smtClean="0">
              <a:solidFill>
                <a:schemeClr val="tx1"/>
              </a:solidFill>
            </a:rPr>
            <a:t>Готовность к изменениям планов</a:t>
          </a:r>
          <a:endParaRPr lang="ru-RU" sz="1800" kern="1200" dirty="0" smtClean="0">
            <a:solidFill>
              <a:schemeClr val="tx1"/>
            </a:solidFill>
          </a:endParaRPr>
        </a:p>
      </dsp:txBody>
      <dsp:txXfrm>
        <a:off x="6789273" y="1459550"/>
        <a:ext cx="2056570" cy="1233942"/>
      </dsp:txXfrm>
    </dsp:sp>
    <dsp:sp modelId="{67AD372A-DEF0-40C2-B67A-AE2534438ACB}">
      <dsp:nvSpPr>
        <dsp:cNvPr id="0" name=""/>
        <dsp:cNvSpPr/>
      </dsp:nvSpPr>
      <dsp:spPr>
        <a:xfrm>
          <a:off x="2592" y="2899150"/>
          <a:ext cx="2056570" cy="1233942"/>
        </a:xfrm>
        <a:prstGeom prst="rect">
          <a:avLst/>
        </a:prstGeom>
        <a:solidFill>
          <a:schemeClr val="accent4">
            <a:hueOff val="6638659"/>
            <a:satOff val="0"/>
            <a:lumOff val="-216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smtClean="0">
              <a:solidFill>
                <a:schemeClr val="tx1"/>
              </a:solidFill>
            </a:rPr>
            <a:t>Итерационно-инкрементальная модель работы</a:t>
          </a:r>
          <a:endParaRPr lang="ru-RU" sz="1800" kern="1200" dirty="0" smtClean="0">
            <a:solidFill>
              <a:schemeClr val="tx1"/>
            </a:solidFill>
          </a:endParaRPr>
        </a:p>
      </dsp:txBody>
      <dsp:txXfrm>
        <a:off x="2592" y="2899150"/>
        <a:ext cx="2056570" cy="1233942"/>
      </dsp:txXfrm>
    </dsp:sp>
    <dsp:sp modelId="{69B82FAB-2145-4FE9-81A5-0DBDC2F92EE1}">
      <dsp:nvSpPr>
        <dsp:cNvPr id="0" name=""/>
        <dsp:cNvSpPr/>
      </dsp:nvSpPr>
      <dsp:spPr>
        <a:xfrm>
          <a:off x="2264819" y="2899150"/>
          <a:ext cx="2056570" cy="1233942"/>
        </a:xfrm>
        <a:prstGeom prst="rect">
          <a:avLst/>
        </a:prstGeom>
        <a:solidFill>
          <a:schemeClr val="accent4">
            <a:hueOff val="7468491"/>
            <a:satOff val="0"/>
            <a:lumOff val="-243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smtClean="0">
              <a:solidFill>
                <a:schemeClr val="tx1"/>
              </a:solidFill>
            </a:rPr>
            <a:t>Измерение достижения цели</a:t>
          </a:r>
          <a:endParaRPr lang="ru-RU" sz="1800" kern="1200" dirty="0" smtClean="0">
            <a:solidFill>
              <a:schemeClr val="tx1"/>
            </a:solidFill>
          </a:endParaRPr>
        </a:p>
      </dsp:txBody>
      <dsp:txXfrm>
        <a:off x="2264819" y="2899150"/>
        <a:ext cx="2056570" cy="1233942"/>
      </dsp:txXfrm>
    </dsp:sp>
    <dsp:sp modelId="{18FE2375-3BF4-466D-8114-E3D999E164C5}">
      <dsp:nvSpPr>
        <dsp:cNvPr id="0" name=""/>
        <dsp:cNvSpPr/>
      </dsp:nvSpPr>
      <dsp:spPr>
        <a:xfrm>
          <a:off x="4527046" y="2899150"/>
          <a:ext cx="2056570" cy="1233942"/>
        </a:xfrm>
        <a:prstGeom prst="rect">
          <a:avLst/>
        </a:prstGeom>
        <a:solidFill>
          <a:schemeClr val="accent4">
            <a:hueOff val="8298323"/>
            <a:satOff val="0"/>
            <a:lumOff val="-270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 sz="1800" kern="1200" smtClean="0">
              <a:solidFill>
                <a:schemeClr val="tx1"/>
              </a:solidFill>
            </a:rPr>
            <a:t>Сбор и анализ обратной связи</a:t>
          </a:r>
          <a:endParaRPr lang="ru-RU" sz="1800" kern="1200" dirty="0">
            <a:solidFill>
              <a:schemeClr val="tx1"/>
            </a:solidFill>
          </a:endParaRPr>
        </a:p>
      </dsp:txBody>
      <dsp:txXfrm>
        <a:off x="4527046" y="2899150"/>
        <a:ext cx="2056570" cy="1233942"/>
      </dsp:txXfrm>
    </dsp:sp>
    <dsp:sp modelId="{EA6F01E7-EF03-4126-8D69-3055AD54D00F}">
      <dsp:nvSpPr>
        <dsp:cNvPr id="0" name=""/>
        <dsp:cNvSpPr/>
      </dsp:nvSpPr>
      <dsp:spPr>
        <a:xfrm>
          <a:off x="6789273" y="2899150"/>
          <a:ext cx="2056570" cy="1233942"/>
        </a:xfrm>
        <a:prstGeom prst="rect">
          <a:avLst/>
        </a:prstGeom>
        <a:solidFill>
          <a:schemeClr val="accent4">
            <a:hueOff val="9128156"/>
            <a:satOff val="0"/>
            <a:lumOff val="-298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kern="1200" smtClean="0">
              <a:solidFill>
                <a:schemeClr val="tx1"/>
              </a:solidFill>
            </a:rPr>
            <a:t>Качество во главе угла!</a:t>
          </a:r>
          <a:endParaRPr lang="ru-RU" sz="1800" kern="1200" dirty="0">
            <a:solidFill>
              <a:schemeClr val="tx1"/>
            </a:solidFill>
          </a:endParaRPr>
        </a:p>
      </dsp:txBody>
      <dsp:txXfrm>
        <a:off x="6789273" y="2899150"/>
        <a:ext cx="2056570" cy="12339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0.63467</cdr:x>
      <cdr:y>0.6874</cdr:y>
    </cdr:from>
    <cdr:to>
      <cdr:x>0.84334</cdr:x>
      <cdr:y>0.78104</cdr:y>
    </cdr:to>
    <cdr:sp macro="" textlink="">
      <cdr:nvSpPr>
        <cdr:cNvPr id="2" name="TextBox 1"/>
        <cdr:cNvSpPr txBox="1"/>
      </cdr:nvSpPr>
      <cdr:spPr>
        <a:xfrm xmlns:a="http://schemas.openxmlformats.org/drawingml/2006/main">
          <a:off x="2781170" y="2418230"/>
          <a:ext cx="914400" cy="32942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smtClean="0">
              <a:solidFill>
                <a:srgbClr val="7030A0"/>
              </a:solidFill>
            </a:rPr>
            <a:t>10</a:t>
          </a:r>
          <a:r>
            <a:rPr lang="ru-RU" sz="1400" dirty="0" smtClean="0">
              <a:solidFill>
                <a:srgbClr val="7030A0"/>
              </a:solidFill>
            </a:rPr>
            <a:t>60</a:t>
          </a:r>
          <a:endParaRPr lang="ru-RU" sz="1400" dirty="0">
            <a:solidFill>
              <a:srgbClr val="7030A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278350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971134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158750" indent="0">
              <a:buNone/>
            </a:pPr>
            <a:r>
              <a:rPr lang="ru-RU" sz="1100" b="0" i="0" u="none" strike="noStrike" cap="none" dirty="0" smtClean="0">
                <a:solidFill>
                  <a:srgbClr val="000000"/>
                </a:solidFill>
                <a:effectLst/>
                <a:latin typeface="Arial"/>
                <a:ea typeface="Arial"/>
                <a:cs typeface="Arial"/>
                <a:sym typeface="Arial"/>
              </a:rPr>
              <a:t>Высшим органом управления КСОБ СПб является Дирекция КСОБ СПб (далее – Дирекция), основной задачей которой является разработка идеологии, стратегических и текущих планов развития КСОБ СПб. Состав дирекции КСОБ СПб: </a:t>
            </a:r>
          </a:p>
          <a:p>
            <a:pPr marL="158750" indent="0">
              <a:buNone/>
            </a:pPr>
            <a:r>
              <a:rPr lang="ru-RU" sz="1100" b="0" i="0" u="none" strike="noStrike" cap="none" dirty="0" smtClean="0">
                <a:solidFill>
                  <a:srgbClr val="000000"/>
                </a:solidFill>
                <a:effectLst/>
                <a:latin typeface="Arial"/>
                <a:ea typeface="Arial"/>
                <a:cs typeface="Arial"/>
                <a:sym typeface="Arial"/>
              </a:rPr>
              <a:t>Организационно-исполнительская структура КСОБ СПб состоит из «узлов» разного уровня. Узел – это комплекс технических средств, программно-информационных ресурсов, а также персонала, выполняющего как традиционные, так и дополнительные функции, определяющие условия их участия в КСОБ СПб.</a:t>
            </a:r>
          </a:p>
          <a:p>
            <a:pPr marL="158750" indent="0">
              <a:buNone/>
            </a:pPr>
            <a:r>
              <a:rPr lang="ru-RU" sz="1100" b="0" i="0" u="none" strike="noStrike" cap="none" dirty="0" smtClean="0">
                <a:solidFill>
                  <a:srgbClr val="000000"/>
                </a:solidFill>
                <a:effectLst/>
                <a:latin typeface="Arial"/>
                <a:ea typeface="Arial"/>
                <a:cs typeface="Arial"/>
                <a:sym typeface="Arial"/>
              </a:rPr>
              <a:t>В архитектуре КСОБ СПб выделяются следующие типы узлов:</a:t>
            </a:r>
          </a:p>
          <a:p>
            <a:pPr marL="158750" indent="0">
              <a:buNone/>
            </a:pPr>
            <a:r>
              <a:rPr lang="ru-RU" sz="1100" b="0" i="0" u="none" strike="noStrike" cap="none" dirty="0" smtClean="0">
                <a:solidFill>
                  <a:srgbClr val="000000"/>
                </a:solidFill>
                <a:effectLst/>
                <a:latin typeface="Arial"/>
                <a:ea typeface="Arial"/>
                <a:cs typeface="Arial"/>
                <a:sym typeface="Arial"/>
              </a:rPr>
              <a:t>1)	Базовый телекоммуникационный центр, созданный на базе АТС Смольного, имеющей опыт администрирования серверов и сетевого коммутационного оборудования, располагающей специалистами в области телекоммуникаций.</a:t>
            </a:r>
          </a:p>
          <a:p>
            <a:pPr marL="158750" indent="0">
              <a:buNone/>
            </a:pPr>
            <a:r>
              <a:rPr lang="ru-RU" sz="1100" b="0" i="0" u="none" strike="noStrike" cap="none" dirty="0" smtClean="0">
                <a:solidFill>
                  <a:srgbClr val="000000"/>
                </a:solidFill>
                <a:effectLst/>
                <a:latin typeface="Arial"/>
                <a:ea typeface="Arial"/>
                <a:cs typeface="Arial"/>
                <a:sym typeface="Arial"/>
              </a:rPr>
              <a:t>2)	Головной сетевой центр, созданный на базе ЦГПБ им. В. В. Маяковского, являющейся городским научно-методическим центром, с универсальным по содержанию фондом, а также опытом ведения корпоративной деятельности.</a:t>
            </a:r>
          </a:p>
          <a:p>
            <a:pPr marL="158750" indent="0">
              <a:buNone/>
            </a:pPr>
            <a:r>
              <a:rPr lang="ru-RU" sz="1100" b="0" i="0" u="none" strike="noStrike" cap="none" dirty="0" smtClean="0">
                <a:solidFill>
                  <a:srgbClr val="000000"/>
                </a:solidFill>
                <a:effectLst/>
                <a:latin typeface="Arial"/>
                <a:ea typeface="Arial"/>
                <a:cs typeface="Arial"/>
                <a:sym typeface="Arial"/>
              </a:rPr>
              <a:t>3)	Специализированные сетевые центры, созданные на базе специальных городских библиотек со специализированным фондом, а также опытом участия в корпоративных проектах. При дальнейшем развитии КСОБ СПб в состав Специализированных сетевых узлов смогут войти также другие информационные центры и библиотеки, вступающие в КСОБ СПб.</a:t>
            </a:r>
          </a:p>
          <a:p>
            <a:pPr marL="158750" indent="0">
              <a:buNone/>
            </a:pPr>
            <a:r>
              <a:rPr lang="ru-RU" sz="1100" b="0" i="0" u="none" strike="noStrike" cap="none" dirty="0" smtClean="0">
                <a:solidFill>
                  <a:srgbClr val="000000"/>
                </a:solidFill>
                <a:effectLst/>
                <a:latin typeface="Arial"/>
                <a:ea typeface="Arial"/>
                <a:cs typeface="Arial"/>
                <a:sym typeface="Arial"/>
              </a:rPr>
              <a:t>4)	Районные сетевые центры, созданные на базе центральных районных библиотек или филиалов ЦБС, имеющих собственные информационные ресурсы.</a:t>
            </a:r>
          </a:p>
          <a:p>
            <a:pPr marL="158750" indent="0">
              <a:buNone/>
            </a:pPr>
            <a:r>
              <a:rPr lang="ru-RU" sz="1100" b="0" i="0" u="none" strike="noStrike" cap="none" dirty="0" smtClean="0">
                <a:solidFill>
                  <a:srgbClr val="000000"/>
                </a:solidFill>
                <a:effectLst/>
                <a:latin typeface="Arial"/>
                <a:ea typeface="Arial"/>
                <a:cs typeface="Arial"/>
                <a:sym typeface="Arial"/>
              </a:rPr>
              <a:t>5)	Сетевые библиотеки-пользователи, занимающиеся только обслуживанием пользователей.</a:t>
            </a:r>
          </a:p>
          <a:p>
            <a:pPr marL="158750" indent="0">
              <a:buNone/>
            </a:pPr>
            <a:r>
              <a:rPr lang="ru-RU" sz="1100" b="0" i="0" u="none" strike="noStrike" cap="none" dirty="0" smtClean="0">
                <a:solidFill>
                  <a:srgbClr val="000000"/>
                </a:solidFill>
                <a:effectLst/>
                <a:latin typeface="Arial"/>
                <a:ea typeface="Arial"/>
                <a:cs typeface="Arial"/>
                <a:sym typeface="Arial"/>
              </a:rPr>
              <a:t>Управление КСОБ СПб строится на принципах коллегиальной подготовки организационных, технологических и методических решений. Для этого создан Координационный научно-технический совет, в который входят представители каждой библиотеки (ЦБС). В основные функции совета входит:</a:t>
            </a:r>
          </a:p>
          <a:p>
            <a:pPr marL="158750" indent="0">
              <a:buNone/>
            </a:pPr>
            <a:r>
              <a:rPr lang="ru-RU" sz="1100" b="0" i="0" u="none" strike="noStrike" cap="none" dirty="0" smtClean="0">
                <a:solidFill>
                  <a:srgbClr val="000000"/>
                </a:solidFill>
                <a:effectLst/>
                <a:latin typeface="Arial"/>
                <a:ea typeface="Arial"/>
                <a:cs typeface="Arial"/>
                <a:sym typeface="Arial"/>
              </a:rPr>
              <a:t>•	Коллегиальная подготовка организационных и научно-технических решений по проектированию, созданию, развитию и функционированию КСОБ СПб.</a:t>
            </a:r>
          </a:p>
          <a:p>
            <a:pPr marL="158750" indent="0">
              <a:buNone/>
            </a:pPr>
            <a:r>
              <a:rPr lang="ru-RU" sz="1100" b="0" i="0" u="none" strike="noStrike" cap="none" dirty="0" smtClean="0">
                <a:solidFill>
                  <a:srgbClr val="000000"/>
                </a:solidFill>
                <a:effectLst/>
                <a:latin typeface="Arial"/>
                <a:ea typeface="Arial"/>
                <a:cs typeface="Arial"/>
                <a:sym typeface="Arial"/>
              </a:rPr>
              <a:t>•	Разработка основной организационно-технической документации КСОБ СПб.</a:t>
            </a:r>
          </a:p>
          <a:p>
            <a:pPr marL="158750" indent="0">
              <a:buNone/>
            </a:pPr>
            <a:r>
              <a:rPr lang="ru-RU" sz="1100" b="0" i="0" u="none" strike="noStrike" cap="none" dirty="0" smtClean="0">
                <a:solidFill>
                  <a:srgbClr val="000000"/>
                </a:solidFill>
                <a:effectLst/>
                <a:latin typeface="Arial"/>
                <a:ea typeface="Arial"/>
                <a:cs typeface="Arial"/>
                <a:sym typeface="Arial"/>
              </a:rPr>
              <a:t>•	Разработка технологий КСОБ СПб.</a:t>
            </a:r>
          </a:p>
          <a:p>
            <a:pPr marL="158750" indent="0">
              <a:buNone/>
            </a:pPr>
            <a:r>
              <a:rPr lang="ru-RU" sz="1100" b="0" i="0" u="none" strike="noStrike" cap="none" dirty="0" smtClean="0">
                <a:solidFill>
                  <a:srgbClr val="000000"/>
                </a:solidFill>
                <a:effectLst/>
                <a:latin typeface="Arial"/>
                <a:ea typeface="Arial"/>
                <a:cs typeface="Arial"/>
                <a:sym typeface="Arial"/>
              </a:rPr>
              <a:t>•	Подготовка информационных и других материалов, отражающих планы, ход выполнения и результаты выполнения работ по созданию, развитию и поддержке функционирования КСОБ СПб.</a:t>
            </a:r>
          </a:p>
          <a:p>
            <a:pPr marL="158750" indent="0">
              <a:buNone/>
            </a:pPr>
            <a:r>
              <a:rPr lang="ru-RU" sz="1100" b="0" i="0" u="none" strike="noStrike" cap="none" dirty="0" smtClean="0">
                <a:solidFill>
                  <a:srgbClr val="000000"/>
                </a:solidFill>
                <a:effectLst/>
                <a:latin typeface="Arial"/>
                <a:ea typeface="Arial"/>
                <a:cs typeface="Arial"/>
                <a:sym typeface="Arial"/>
              </a:rPr>
              <a:t>•	Проведение мероприятий КСОБ СПб (школы, конференции, семинары и т.п.).</a:t>
            </a:r>
          </a:p>
          <a:p>
            <a:pPr marL="158750" indent="0">
              <a:buNone/>
            </a:pPr>
            <a:r>
              <a:rPr lang="ru-RU" sz="1100" b="0" i="0" u="none" strike="noStrike" cap="none" dirty="0" smtClean="0">
                <a:solidFill>
                  <a:srgbClr val="000000"/>
                </a:solidFill>
                <a:effectLst/>
                <a:latin typeface="Arial"/>
                <a:ea typeface="Arial"/>
                <a:cs typeface="Arial"/>
                <a:sym typeface="Arial"/>
              </a:rPr>
              <a:t>КНТС состоит из секций по основным направлениям деятельности КСОБ СПб:</a:t>
            </a:r>
          </a:p>
          <a:p>
            <a:pPr marL="158750" indent="0">
              <a:buNone/>
            </a:pPr>
            <a:r>
              <a:rPr lang="ru-RU" sz="1100" b="0" i="0" u="none" strike="noStrike" cap="none" dirty="0" smtClean="0">
                <a:solidFill>
                  <a:srgbClr val="000000"/>
                </a:solidFill>
                <a:effectLst/>
                <a:latin typeface="Arial"/>
                <a:ea typeface="Arial"/>
                <a:cs typeface="Arial"/>
                <a:sym typeface="Arial"/>
              </a:rPr>
              <a:t>Секция программно-технической поддержки осуществляет методическое и программно-технологическое руководство группой сотрудников отделов автоматизации или специалистов в области автоматизации библиотечных процессов библиотек-участниц КСОБ СПб. Задача секции – обеспечение связи программного аппарата сетевых технологий и электронных ресурсов КСОБ СПб.</a:t>
            </a:r>
          </a:p>
          <a:p>
            <a:pPr marL="158750" indent="0">
              <a:buNone/>
            </a:pPr>
            <a:r>
              <a:rPr lang="ru-RU" sz="1100" b="0" i="0" u="none" strike="noStrike" cap="none" dirty="0" smtClean="0">
                <a:solidFill>
                  <a:srgbClr val="000000"/>
                </a:solidFill>
                <a:effectLst/>
                <a:latin typeface="Arial"/>
                <a:ea typeface="Arial"/>
                <a:cs typeface="Arial"/>
                <a:sym typeface="Arial"/>
              </a:rPr>
              <a:t>Секция организационно-технологического и методического обеспечения осуществляет методическое и технологическое руководство группой сотрудников методических служб библиотек-участниц КСОБ СПб. Задача секции – координационное и методическое обеспечение сетевого взаимодействия, а также повышение профессионального мастерства сотрудников библиотек-участниц сети.</a:t>
            </a:r>
          </a:p>
          <a:p>
            <a:pPr marL="158750" indent="0">
              <a:buNone/>
            </a:pPr>
            <a:r>
              <a:rPr lang="ru-RU" sz="1100" b="0" i="0" u="none" strike="noStrike" cap="none" dirty="0" smtClean="0">
                <a:solidFill>
                  <a:srgbClr val="000000"/>
                </a:solidFill>
                <a:effectLst/>
                <a:latin typeface="Arial"/>
                <a:ea typeface="Arial"/>
                <a:cs typeface="Arial"/>
                <a:sym typeface="Arial"/>
              </a:rPr>
              <a:t>Секция ведения электронных библиотечно-информационных ресурсов осуществляет методическое и технологическое руководство группой, в которую входят сотрудники отделов комплектования и обработки. Задача секции – создание и ведение всех корпоративных баз данных КСОБ СПб.</a:t>
            </a:r>
          </a:p>
          <a:p>
            <a:pPr marL="158750" indent="0">
              <a:buNone/>
            </a:pPr>
            <a:r>
              <a:rPr lang="ru-RU" sz="1100" b="0" i="0" u="none" strike="noStrike" cap="none" dirty="0" smtClean="0">
                <a:solidFill>
                  <a:srgbClr val="000000"/>
                </a:solidFill>
                <a:effectLst/>
                <a:latin typeface="Arial"/>
                <a:ea typeface="Arial"/>
                <a:cs typeface="Arial"/>
                <a:sym typeface="Arial"/>
              </a:rPr>
              <a:t>Секция сетевого обслуживания пользователей осуществляет методическое и технологическое руководство группой сотрудников справочно-библиографических отделов, отделов обслуживания и диспетчерских служб. Задача секции – создание новой системы информационно-библиотечного обслуживания пользователей.</a:t>
            </a:r>
          </a:p>
          <a:p>
            <a:pPr marL="158750" indent="0">
              <a:buNone/>
            </a:pPr>
            <a:r>
              <a:rPr lang="ru-RU" sz="1100" b="0" i="0" u="none" strike="noStrike" cap="none" dirty="0" smtClean="0">
                <a:solidFill>
                  <a:srgbClr val="000000"/>
                </a:solidFill>
                <a:effectLst/>
                <a:latin typeface="Arial"/>
                <a:ea typeface="Arial"/>
                <a:cs typeface="Arial"/>
                <a:sym typeface="Arial"/>
              </a:rPr>
              <a:t>Сотрудники подразделений библиотек-участниц КСОБ СПб, занимающиеся направлениями деятельности, соответствующими целям и задачам КСОБ СПб, условно разделяются на следующие функциональные группы, обеспечивающие работу КСОБ СПб непосредственно на местах (в своих библиотеках):</a:t>
            </a:r>
          </a:p>
          <a:p>
            <a:pPr marL="158750" indent="0">
              <a:buNone/>
            </a:pPr>
            <a:r>
              <a:rPr lang="ru-RU" sz="1100" b="0" i="0" u="none" strike="noStrike" cap="none" dirty="0" smtClean="0">
                <a:solidFill>
                  <a:srgbClr val="000000"/>
                </a:solidFill>
                <a:effectLst/>
                <a:latin typeface="Arial"/>
                <a:ea typeface="Arial"/>
                <a:cs typeface="Arial"/>
                <a:sym typeface="Arial"/>
              </a:rPr>
              <a:t>•	Группа программно-технологической поддержки КСОБ СПб.</a:t>
            </a:r>
          </a:p>
          <a:p>
            <a:pPr marL="158750" indent="0">
              <a:buNone/>
            </a:pPr>
            <a:r>
              <a:rPr lang="ru-RU" sz="1100" b="0" i="0" u="none" strike="noStrike" cap="none" dirty="0" smtClean="0">
                <a:solidFill>
                  <a:srgbClr val="000000"/>
                </a:solidFill>
                <a:effectLst/>
                <a:latin typeface="Arial"/>
                <a:ea typeface="Arial"/>
                <a:cs typeface="Arial"/>
                <a:sym typeface="Arial"/>
              </a:rPr>
              <a:t>•	Группа организационно-методического, координационного обеспечения деятельности и повышения квалификации сотрудников КСОБ СПб.</a:t>
            </a:r>
          </a:p>
          <a:p>
            <a:pPr marL="158750" indent="0">
              <a:buNone/>
            </a:pPr>
            <a:r>
              <a:rPr lang="ru-RU" sz="1100" b="0" i="0" u="none" strike="noStrike" cap="none" dirty="0" smtClean="0">
                <a:solidFill>
                  <a:srgbClr val="000000"/>
                </a:solidFill>
                <a:effectLst/>
                <a:latin typeface="Arial"/>
                <a:ea typeface="Arial"/>
                <a:cs typeface="Arial"/>
                <a:sym typeface="Arial"/>
              </a:rPr>
              <a:t>•	Группа ведения корпоративных электронных библиотечно-информационных ресурсов КСОБ СПб.</a:t>
            </a:r>
          </a:p>
          <a:p>
            <a:pPr marL="158750" indent="0">
              <a:buNone/>
            </a:pPr>
            <a:r>
              <a:rPr lang="ru-RU" sz="1100" b="0" i="0" u="none" strike="noStrike" cap="none" dirty="0" smtClean="0">
                <a:solidFill>
                  <a:srgbClr val="000000"/>
                </a:solidFill>
                <a:effectLst/>
                <a:latin typeface="Arial"/>
                <a:ea typeface="Arial"/>
                <a:cs typeface="Arial"/>
                <a:sym typeface="Arial"/>
              </a:rPr>
              <a:t>•	Группа сетевого обслуживания пользователей КСОБ СПб.</a:t>
            </a:r>
          </a:p>
          <a:p>
            <a:pPr marL="158750" indent="0">
              <a:buNone/>
            </a:pPr>
            <a:r>
              <a:rPr lang="ru-RU" sz="1100" b="0" i="0" u="none" strike="noStrike" cap="none" dirty="0" smtClean="0">
                <a:solidFill>
                  <a:srgbClr val="000000"/>
                </a:solidFill>
                <a:effectLst/>
                <a:latin typeface="Arial"/>
                <a:ea typeface="Arial"/>
                <a:cs typeface="Arial"/>
                <a:sym typeface="Arial"/>
              </a:rPr>
              <a:t>Проекты КСОБ СПб</a:t>
            </a:r>
          </a:p>
          <a:p>
            <a:pPr marL="158750" indent="0">
              <a:buNone/>
            </a:pPr>
            <a:r>
              <a:rPr lang="ru-RU" sz="1100" b="0" i="0" u="none" strike="noStrike" cap="none" dirty="0" smtClean="0">
                <a:solidFill>
                  <a:srgbClr val="000000"/>
                </a:solidFill>
                <a:effectLst/>
                <a:latin typeface="Arial"/>
                <a:ea typeface="Arial"/>
                <a:cs typeface="Arial"/>
                <a:sym typeface="Arial"/>
              </a:rPr>
              <a:t>Основная работа КСОБ СПб ведется по проектному принципу. Всеми проектами руководят специалисты Головного сетевого центра. В их задачи входит проверка качества записей, редактирование баз данных, консультирование и обучение сотрудников библиотек.</a:t>
            </a:r>
          </a:p>
          <a:p>
            <a:pPr marL="158750" indent="0">
              <a:buNone/>
            </a:pPr>
            <a:r>
              <a:rPr lang="ru-RU" sz="1100" b="0" i="0" u="none" strike="noStrike" cap="none" dirty="0" smtClean="0">
                <a:solidFill>
                  <a:srgbClr val="000000"/>
                </a:solidFill>
                <a:effectLst/>
                <a:latin typeface="Arial"/>
                <a:ea typeface="Arial"/>
                <a:cs typeface="Arial"/>
                <a:sym typeface="Arial"/>
              </a:rPr>
              <a:t>Перечень проектов КСОБ СПб:</a:t>
            </a:r>
          </a:p>
          <a:p>
            <a:pPr marL="158750" indent="0">
              <a:buNone/>
            </a:pPr>
            <a:r>
              <a:rPr lang="ru-RU" sz="1100" b="0" i="0" u="none" strike="noStrike" cap="none" dirty="0" smtClean="0">
                <a:solidFill>
                  <a:srgbClr val="000000"/>
                </a:solidFill>
                <a:effectLst/>
                <a:latin typeface="Arial"/>
                <a:ea typeface="Arial"/>
                <a:cs typeface="Arial"/>
                <a:sym typeface="Arial"/>
              </a:rPr>
              <a:t>•	Корпоративный электронный каталог.</a:t>
            </a:r>
          </a:p>
          <a:p>
            <a:pPr marL="158750" indent="0">
              <a:buNone/>
            </a:pPr>
            <a:r>
              <a:rPr lang="ru-RU" sz="1100" b="0" i="0" u="none" strike="noStrike" cap="none" dirty="0" smtClean="0">
                <a:solidFill>
                  <a:srgbClr val="000000"/>
                </a:solidFill>
                <a:effectLst/>
                <a:latin typeface="Arial"/>
                <a:ea typeface="Arial"/>
                <a:cs typeface="Arial"/>
                <a:sym typeface="Arial"/>
              </a:rPr>
              <a:t>•	Корпоративный каталог периодических изданий.</a:t>
            </a:r>
          </a:p>
          <a:p>
            <a:pPr marL="158750" indent="0">
              <a:buNone/>
            </a:pPr>
            <a:r>
              <a:rPr lang="ru-RU" sz="1100" b="0" i="0" u="none" strike="noStrike" cap="none" dirty="0" smtClean="0">
                <a:solidFill>
                  <a:srgbClr val="000000"/>
                </a:solidFill>
                <a:effectLst/>
                <a:latin typeface="Arial"/>
                <a:ea typeface="Arial"/>
                <a:cs typeface="Arial"/>
                <a:sym typeface="Arial"/>
              </a:rPr>
              <a:t>•	База данных "Обязательный экземпляр Санкт-Петербурга".</a:t>
            </a:r>
          </a:p>
          <a:p>
            <a:pPr marL="158750" indent="0">
              <a:buNone/>
            </a:pPr>
            <a:r>
              <a:rPr lang="ru-RU" sz="1100" b="0" i="0" u="none" strike="noStrike" cap="none" dirty="0" smtClean="0">
                <a:solidFill>
                  <a:srgbClr val="000000"/>
                </a:solidFill>
                <a:effectLst/>
                <a:latin typeface="Arial"/>
                <a:ea typeface="Arial"/>
                <a:cs typeface="Arial"/>
                <a:sym typeface="Arial"/>
              </a:rPr>
              <a:t>•	Регистр общедоступных библиотек Санкт-Петербурга.</a:t>
            </a:r>
          </a:p>
          <a:p>
            <a:pPr marL="158750" indent="0">
              <a:buNone/>
            </a:pPr>
            <a:r>
              <a:rPr lang="ru-RU" sz="1100" b="0" i="0" u="none" strike="noStrike" cap="none" dirty="0" smtClean="0">
                <a:solidFill>
                  <a:srgbClr val="000000"/>
                </a:solidFill>
                <a:effectLst/>
                <a:latin typeface="Arial"/>
                <a:ea typeface="Arial"/>
                <a:cs typeface="Arial"/>
                <a:sym typeface="Arial"/>
              </a:rPr>
              <a:t>•	Корпоративная библиографическая база данных.</a:t>
            </a:r>
          </a:p>
          <a:p>
            <a:pPr marL="158750" indent="0">
              <a:buNone/>
            </a:pPr>
            <a:r>
              <a:rPr lang="ru-RU" sz="1100" b="0" i="0" u="none" strike="noStrike" cap="none" dirty="0" smtClean="0">
                <a:solidFill>
                  <a:srgbClr val="000000"/>
                </a:solidFill>
                <a:effectLst/>
                <a:latin typeface="Arial"/>
                <a:ea typeface="Arial"/>
                <a:cs typeface="Arial"/>
                <a:sym typeface="Arial"/>
              </a:rPr>
              <a:t>•	Дайджест петербургской прессы.</a:t>
            </a:r>
          </a:p>
          <a:p>
            <a:pPr marL="158750" indent="0">
              <a:buNone/>
            </a:pPr>
            <a:r>
              <a:rPr lang="ru-RU" sz="1100" b="0" i="0" u="none" strike="noStrike" cap="none" dirty="0" smtClean="0">
                <a:solidFill>
                  <a:srgbClr val="000000"/>
                </a:solidFill>
                <a:effectLst/>
                <a:latin typeface="Arial"/>
                <a:ea typeface="Arial"/>
                <a:cs typeface="Arial"/>
                <a:sym typeface="Arial"/>
              </a:rPr>
              <a:t>•	База данных массовых мероприятий общедоступных библиотек Санкт Петербурга.</a:t>
            </a:r>
          </a:p>
          <a:p>
            <a:pPr marL="158750" indent="0">
              <a:buNone/>
            </a:pPr>
            <a:r>
              <a:rPr lang="ru-RU" sz="1100" b="0" i="0" u="none" strike="noStrike" cap="none" dirty="0" smtClean="0">
                <a:solidFill>
                  <a:srgbClr val="000000"/>
                </a:solidFill>
                <a:effectLst/>
                <a:latin typeface="Arial"/>
                <a:ea typeface="Arial"/>
                <a:cs typeface="Arial"/>
                <a:sym typeface="Arial"/>
              </a:rPr>
              <a:t>•	Система обеспечения пользователей правовой и социально значимой информацией.</a:t>
            </a:r>
          </a:p>
          <a:p>
            <a:pPr marL="158750" indent="0">
              <a:buNone/>
            </a:pPr>
            <a:r>
              <a:rPr lang="ru-RU" sz="1100" b="0" i="0" u="none" strike="noStrike" cap="none" dirty="0" smtClean="0">
                <a:solidFill>
                  <a:srgbClr val="000000"/>
                </a:solidFill>
                <a:effectLst/>
                <a:latin typeface="Arial"/>
                <a:ea typeface="Arial"/>
                <a:cs typeface="Arial"/>
                <a:sym typeface="Arial"/>
              </a:rPr>
              <a:t>•	Единая городская служба Централизованного межбиблиотечного абонемента.</a:t>
            </a:r>
          </a:p>
          <a:p>
            <a:pPr marL="158750" indent="0">
              <a:buNone/>
            </a:pPr>
            <a:r>
              <a:rPr lang="ru-RU" sz="1100" b="0" i="0" u="none" strike="noStrike" cap="none" dirty="0" smtClean="0">
                <a:solidFill>
                  <a:srgbClr val="000000"/>
                </a:solidFill>
                <a:effectLst/>
                <a:latin typeface="Arial"/>
                <a:ea typeface="Arial"/>
                <a:cs typeface="Arial"/>
                <a:sym typeface="Arial"/>
              </a:rPr>
              <a:t>•	Служба бронирования документов.</a:t>
            </a:r>
          </a:p>
          <a:p>
            <a:pPr marL="158750" indent="0">
              <a:buNone/>
            </a:pPr>
            <a:r>
              <a:rPr lang="ru-RU" sz="1100" b="0" i="0" u="none" strike="noStrike" cap="none" dirty="0" smtClean="0">
                <a:solidFill>
                  <a:srgbClr val="000000"/>
                </a:solidFill>
                <a:effectLst/>
                <a:latin typeface="Arial"/>
                <a:ea typeface="Arial"/>
                <a:cs typeface="Arial"/>
                <a:sym typeface="Arial"/>
              </a:rPr>
              <a:t>•	Единая городская служба электронной доставки документов.</a:t>
            </a:r>
          </a:p>
          <a:p>
            <a:pPr marL="158750" indent="0">
              <a:buNone/>
            </a:pPr>
            <a:r>
              <a:rPr lang="ru-RU" sz="1100" b="0" i="0" u="none" strike="noStrike" cap="none" dirty="0" smtClean="0">
                <a:solidFill>
                  <a:srgbClr val="000000"/>
                </a:solidFill>
                <a:effectLst/>
                <a:latin typeface="Arial"/>
                <a:ea typeface="Arial"/>
                <a:cs typeface="Arial"/>
                <a:sym typeface="Arial"/>
              </a:rPr>
              <a:t>•	Служба виртуальной справки.</a:t>
            </a:r>
          </a:p>
          <a:p>
            <a:pPr marL="158750" indent="0">
              <a:buNone/>
            </a:pPr>
            <a:endParaRPr lang="ru-RU" sz="1100" b="0" i="0" u="none" strike="noStrike" cap="none" dirty="0" smtClean="0">
              <a:solidFill>
                <a:srgbClr val="000000"/>
              </a:solidFill>
              <a:effectLst/>
              <a:latin typeface="Arial"/>
              <a:ea typeface="Arial"/>
              <a:cs typeface="Arial"/>
              <a:sym typeface="Arial"/>
            </a:endParaRPr>
          </a:p>
          <a:p>
            <a:pPr marL="158750" indent="0">
              <a:buNone/>
            </a:pPr>
            <a:endParaRPr lang="ru-RU" sz="1100" b="0" i="0" u="none" strike="noStrike" cap="none" dirty="0" smtClean="0">
              <a:solidFill>
                <a:srgbClr val="000000"/>
              </a:solidFill>
              <a:effectLst/>
              <a:latin typeface="Arial"/>
              <a:ea typeface="Arial"/>
              <a:cs typeface="Arial"/>
              <a:sym typeface="Arial"/>
            </a:endParaRPr>
          </a:p>
          <a:p>
            <a:pPr marL="158750" indent="0">
              <a:buNone/>
            </a:pPr>
            <a:r>
              <a:rPr lang="ru-RU" sz="1100" b="0" i="0" u="none" strike="noStrike" cap="none" dirty="0" smtClean="0">
                <a:solidFill>
                  <a:srgbClr val="000000"/>
                </a:solidFill>
                <a:effectLst/>
                <a:latin typeface="Arial"/>
                <a:ea typeface="Arial"/>
                <a:cs typeface="Arial"/>
                <a:sym typeface="Arial"/>
              </a:rPr>
              <a:t>Создание единого цифрового пространства общедоступных библиотек Санкт Петербурга в корне изменила технологию работы отделов обслуживания библиотек города, ускорив процессы приема и выдачи изданий.</a:t>
            </a:r>
          </a:p>
          <a:p>
            <a:pPr marL="158750" indent="0">
              <a:buNone/>
            </a:pPr>
            <a:r>
              <a:rPr lang="ru-RU" sz="1100" b="0" i="0" u="none" strike="noStrike" cap="none" dirty="0" smtClean="0">
                <a:solidFill>
                  <a:srgbClr val="000000"/>
                </a:solidFill>
                <a:effectLst/>
                <a:latin typeface="Arial"/>
                <a:ea typeface="Arial"/>
                <a:cs typeface="Arial"/>
                <a:sym typeface="Arial"/>
              </a:rPr>
              <a:t>Внедрение новой системы обслуживания потребовало инновационных подходов к обучению персонала, созданию городской системы повышения квалификации.</a:t>
            </a:r>
          </a:p>
          <a:p>
            <a:pPr marL="158750" indent="0">
              <a:buNone/>
            </a:pPr>
            <a:r>
              <a:rPr lang="ru-RU" sz="1100" b="0" i="0" u="none" strike="noStrike" cap="none" dirty="0" smtClean="0">
                <a:solidFill>
                  <a:srgbClr val="000000"/>
                </a:solidFill>
                <a:effectLst/>
                <a:latin typeface="Arial"/>
                <a:ea typeface="Arial"/>
                <a:cs typeface="Arial"/>
                <a:sym typeface="Arial"/>
              </a:rPr>
              <a:t>Реализация новой стратегии развития общедоступных библиотек города повлекло за собой также внедрение организационных инноваций. В первую очередь – создания сложной системы управления КСОБ СПб. Все технологические, методические и организационные решения в рамках КСОБ СПб принимаются по результатам работы пилотных рабочих групп, в которые включаются представители библиотек.</a:t>
            </a:r>
          </a:p>
          <a:p>
            <a:pPr marL="158750" indent="0">
              <a:buNone/>
            </a:pPr>
            <a:r>
              <a:rPr lang="ru-RU" sz="1100" b="0" i="0" u="none" strike="noStrike" cap="none" dirty="0" smtClean="0">
                <a:solidFill>
                  <a:srgbClr val="000000"/>
                </a:solidFill>
                <a:effectLst/>
                <a:latin typeface="Arial"/>
                <a:ea typeface="Arial"/>
                <a:cs typeface="Arial"/>
                <a:sym typeface="Arial"/>
              </a:rPr>
              <a:t>Началом создания КСОБ СПб можно назвать 2005 год, когда на Коллегии Комитета по культуре была утверждена Программа модернизации в рамках 1-го этапа которой было проведено техническое оснащение библиотек, закуплено программное обеспечение, организованы локальный вычислительные сети и подключение библиотек к ЕМТС. Была создана программно-техническая основа для объединения библиотек в корпоративную сеть.</a:t>
            </a:r>
          </a:p>
          <a:p>
            <a:pPr marL="158750" indent="0">
              <a:buNone/>
            </a:pPr>
            <a:r>
              <a:rPr lang="ru-RU" sz="1100" b="0" i="0" u="none" strike="noStrike" cap="none" dirty="0" smtClean="0">
                <a:solidFill>
                  <a:srgbClr val="000000"/>
                </a:solidFill>
                <a:effectLst/>
                <a:latin typeface="Arial"/>
                <a:ea typeface="Arial"/>
                <a:cs typeface="Arial"/>
                <a:sym typeface="Arial"/>
              </a:rPr>
              <a:t>Библиотеки получили возможность:</a:t>
            </a:r>
          </a:p>
          <a:p>
            <a:pPr marL="158750" indent="0">
              <a:buNone/>
            </a:pPr>
            <a:r>
              <a:rPr lang="ru-RU" sz="1100" b="0" i="0" u="none" strike="noStrike" cap="none" dirty="0" smtClean="0">
                <a:solidFill>
                  <a:srgbClr val="000000"/>
                </a:solidFill>
                <a:effectLst/>
                <a:latin typeface="Arial"/>
                <a:ea typeface="Arial"/>
                <a:cs typeface="Arial"/>
                <a:sym typeface="Arial"/>
              </a:rPr>
              <a:t>•	совместно создавать и использовать электронные ресурсы;</a:t>
            </a:r>
          </a:p>
          <a:p>
            <a:pPr marL="158750" indent="0">
              <a:buNone/>
            </a:pPr>
            <a:r>
              <a:rPr lang="ru-RU" sz="1100" b="0" i="0" u="none" strike="noStrike" cap="none" dirty="0" smtClean="0">
                <a:solidFill>
                  <a:srgbClr val="000000"/>
                </a:solidFill>
                <a:effectLst/>
                <a:latin typeface="Arial"/>
                <a:ea typeface="Arial"/>
                <a:cs typeface="Arial"/>
                <a:sym typeface="Arial"/>
              </a:rPr>
              <a:t>•	предоставлять к ним удаленный доступ;</a:t>
            </a:r>
          </a:p>
          <a:p>
            <a:pPr marL="158750" indent="0">
              <a:buNone/>
            </a:pPr>
            <a:r>
              <a:rPr lang="ru-RU" sz="1100" b="0" i="0" u="none" strike="noStrike" cap="none" dirty="0" smtClean="0">
                <a:solidFill>
                  <a:srgbClr val="000000"/>
                </a:solidFill>
                <a:effectLst/>
                <a:latin typeface="Arial"/>
                <a:ea typeface="Arial"/>
                <a:cs typeface="Arial"/>
                <a:sym typeface="Arial"/>
              </a:rPr>
              <a:t>•	внедрять корпоративные электронные услуги.</a:t>
            </a:r>
          </a:p>
          <a:p>
            <a:pPr marL="158750" indent="0">
              <a:buNone/>
            </a:pPr>
            <a:r>
              <a:rPr lang="ru-RU" sz="1100" b="0" i="0" u="none" strike="noStrike" cap="none" dirty="0" smtClean="0">
                <a:solidFill>
                  <a:srgbClr val="000000"/>
                </a:solidFill>
                <a:effectLst/>
                <a:latin typeface="Arial"/>
                <a:ea typeface="Arial"/>
                <a:cs typeface="Arial"/>
                <a:sym typeface="Arial"/>
              </a:rPr>
              <a:t>К этому моменту все библиотеки уже сознавали преимущества корпоративного сотрудничества. Поэтому проект «Создание Корпоративной сети общедоступных библиотек Санкт-Петербурга» вошел в «Концепцию развития обслуживания населения Санкт-Петербурга общедоступными библиотеками на период с 2009 – 2015 годы». Это основополагающий документ был принят на заседании Коллегии Комитета по культуре Санкт-Петербурга 18 декабря 2008 года.</a:t>
            </a:r>
          </a:p>
          <a:p>
            <a:pPr marL="158750" indent="0">
              <a:buNone/>
            </a:pPr>
            <a:r>
              <a:rPr lang="ru-RU" sz="1100" b="0" i="0" u="none" strike="noStrike" cap="none" dirty="0" smtClean="0">
                <a:solidFill>
                  <a:srgbClr val="000000"/>
                </a:solidFill>
                <a:effectLst/>
                <a:latin typeface="Arial"/>
                <a:ea typeface="Arial"/>
                <a:cs typeface="Arial"/>
                <a:sym typeface="Arial"/>
              </a:rPr>
              <a:t>Реализация этого проекта состояла из двух этапов:</a:t>
            </a:r>
          </a:p>
          <a:p>
            <a:pPr marL="158750" indent="0">
              <a:buNone/>
            </a:pPr>
            <a:r>
              <a:rPr lang="ru-RU" sz="1100" b="0" i="0" u="none" strike="noStrike" cap="none" dirty="0" smtClean="0">
                <a:solidFill>
                  <a:srgbClr val="000000"/>
                </a:solidFill>
                <a:effectLst/>
                <a:latin typeface="Arial"/>
                <a:ea typeface="Arial"/>
                <a:cs typeface="Arial"/>
                <a:sym typeface="Arial"/>
              </a:rPr>
              <a:t>1-й этап (2010-2012 годы):</a:t>
            </a:r>
          </a:p>
          <a:p>
            <a:pPr marL="158750" indent="0">
              <a:buNone/>
            </a:pPr>
            <a:r>
              <a:rPr lang="ru-RU" sz="1100" b="0" i="0" u="none" strike="noStrike" cap="none" dirty="0" smtClean="0">
                <a:solidFill>
                  <a:srgbClr val="000000"/>
                </a:solidFill>
                <a:effectLst/>
                <a:latin typeface="Arial"/>
                <a:ea typeface="Arial"/>
                <a:cs typeface="Arial"/>
                <a:sym typeface="Arial"/>
              </a:rPr>
              <a:t>•	создание и поддержка корпоративного интернет-портала общедоступных библиотек;</a:t>
            </a:r>
          </a:p>
          <a:p>
            <a:pPr marL="158750" indent="0">
              <a:buNone/>
            </a:pPr>
            <a:r>
              <a:rPr lang="ru-RU" sz="1100" b="0" i="0" u="none" strike="noStrike" cap="none" dirty="0" smtClean="0">
                <a:solidFill>
                  <a:srgbClr val="000000"/>
                </a:solidFill>
                <a:effectLst/>
                <a:latin typeface="Arial"/>
                <a:ea typeface="Arial"/>
                <a:cs typeface="Arial"/>
                <a:sym typeface="Arial"/>
              </a:rPr>
              <a:t>•	создание концепции электронной библиотеки;</a:t>
            </a:r>
          </a:p>
          <a:p>
            <a:pPr marL="158750" indent="0">
              <a:buNone/>
            </a:pPr>
            <a:r>
              <a:rPr lang="ru-RU" sz="1100" b="0" i="0" u="none" strike="noStrike" cap="none" dirty="0" smtClean="0">
                <a:solidFill>
                  <a:srgbClr val="000000"/>
                </a:solidFill>
                <a:effectLst/>
                <a:latin typeface="Arial"/>
                <a:ea typeface="Arial"/>
                <a:cs typeface="Arial"/>
                <a:sym typeface="Arial"/>
              </a:rPr>
              <a:t>•	создание корпоративных библиотечно-информационных ресурсов.</a:t>
            </a:r>
          </a:p>
          <a:p>
            <a:pPr marL="158750" indent="0">
              <a:buNone/>
            </a:pPr>
            <a:r>
              <a:rPr lang="ru-RU" sz="1100" b="0" i="0" u="none" strike="noStrike" cap="none" dirty="0" smtClean="0">
                <a:solidFill>
                  <a:srgbClr val="000000"/>
                </a:solidFill>
                <a:effectLst/>
                <a:latin typeface="Arial"/>
                <a:ea typeface="Arial"/>
                <a:cs typeface="Arial"/>
                <a:sym typeface="Arial"/>
              </a:rPr>
              <a:t>2-й этап (2013-2015 годы):</a:t>
            </a:r>
          </a:p>
          <a:p>
            <a:pPr marL="158750" indent="0">
              <a:buNone/>
            </a:pPr>
            <a:r>
              <a:rPr lang="ru-RU" sz="1100" b="0" i="0" u="none" strike="noStrike" cap="none" dirty="0" smtClean="0">
                <a:solidFill>
                  <a:srgbClr val="000000"/>
                </a:solidFill>
                <a:effectLst/>
                <a:latin typeface="Arial"/>
                <a:ea typeface="Arial"/>
                <a:cs typeface="Arial"/>
                <a:sym typeface="Arial"/>
              </a:rPr>
              <a:t>•	внедрение и развитие корпоративных сервисов;</a:t>
            </a:r>
          </a:p>
          <a:p>
            <a:pPr marL="158750" indent="0">
              <a:buNone/>
            </a:pPr>
            <a:r>
              <a:rPr lang="ru-RU" sz="1100" b="0" i="0" u="none" strike="noStrike" cap="none" dirty="0" smtClean="0">
                <a:solidFill>
                  <a:srgbClr val="000000"/>
                </a:solidFill>
                <a:effectLst/>
                <a:latin typeface="Arial"/>
                <a:ea typeface="Arial"/>
                <a:cs typeface="Arial"/>
                <a:sym typeface="Arial"/>
              </a:rPr>
              <a:t>•	создание электронной библиотеки;</a:t>
            </a:r>
          </a:p>
          <a:p>
            <a:pPr marL="158750" indent="0">
              <a:buNone/>
            </a:pPr>
            <a:r>
              <a:rPr lang="ru-RU" sz="1100" b="0" i="0" u="none" strike="noStrike" cap="none" dirty="0" smtClean="0">
                <a:solidFill>
                  <a:srgbClr val="000000"/>
                </a:solidFill>
                <a:effectLst/>
                <a:latin typeface="Arial"/>
                <a:ea typeface="Arial"/>
                <a:cs typeface="Arial"/>
                <a:sym typeface="Arial"/>
              </a:rPr>
              <a:t>•	создание координационного центра корпоративных сервисов КСОБ СПб (МБА, электронная доставка документов (ЭДД), виртуальное библиотечно-информационное обслуживание, экспедиторская служба).</a:t>
            </a:r>
          </a:p>
          <a:p>
            <a:pPr marL="158750" indent="0">
              <a:buNone/>
            </a:pPr>
            <a:r>
              <a:rPr lang="ru-RU" sz="1100" b="0" i="0" u="none" strike="noStrike" cap="none" dirty="0" smtClean="0">
                <a:solidFill>
                  <a:srgbClr val="000000"/>
                </a:solidFill>
                <a:effectLst/>
                <a:latin typeface="Arial"/>
                <a:ea typeface="Arial"/>
                <a:cs typeface="Arial"/>
                <a:sym typeface="Arial"/>
              </a:rPr>
              <a:t>Согласно вошедшему в Концепцию проекту «Совершенствование библиотечно-информационного обслуживания населения» к 2015 году было завершено «создание единой общегородской системы обслуживания населения общедоступными библиотеками на основе единого читательского билета», что также стало основной задачей КСОБ СПб.</a:t>
            </a:r>
          </a:p>
          <a:p>
            <a:pPr marL="158750" indent="0">
              <a:buNone/>
            </a:pPr>
            <a:r>
              <a:rPr lang="ru-RU" sz="1100" b="0" i="0" u="none" strike="noStrike" cap="none" dirty="0" smtClean="0">
                <a:solidFill>
                  <a:srgbClr val="000000"/>
                </a:solidFill>
                <a:effectLst/>
                <a:latin typeface="Arial"/>
                <a:ea typeface="Arial"/>
                <a:cs typeface="Arial"/>
                <a:sym typeface="Arial"/>
              </a:rPr>
              <a:t>Помимо перечисленных этапов создания КСОБ СПб, был еще длительный этап подготовки, предшествующий подписанию Соглашения о корпоративном сотрудничестве. На этом, предварительном этапе библиотекам необходимо было создать единую программно-техническую, технологическую и организационную среду для совместной работы.</a:t>
            </a:r>
          </a:p>
          <a:p>
            <a:pPr marL="158750" indent="0">
              <a:buNone/>
            </a:pPr>
            <a:r>
              <a:rPr lang="ru-RU" sz="1100" b="0" i="0" u="none" strike="noStrike" cap="none" dirty="0" smtClean="0">
                <a:solidFill>
                  <a:srgbClr val="000000"/>
                </a:solidFill>
                <a:effectLst/>
                <a:latin typeface="Arial"/>
                <a:ea typeface="Arial"/>
                <a:cs typeface="Arial"/>
                <a:sym typeface="Arial"/>
              </a:rPr>
              <a:t>КСОБ СПб включает на текущий момент 198 общедоступных библиотек, каждая из которых до 2009 года работала в собственной технологической среде. Электронные каталоги велись в разных системах, некоторые библиотеки вообще не вели электронного каталога. Многие сотрудники библиотек не имели навыков работы с компьютером.</a:t>
            </a:r>
          </a:p>
          <a:p>
            <a:pPr marL="158750" indent="0">
              <a:buNone/>
            </a:pPr>
            <a:r>
              <a:rPr lang="ru-RU" sz="1100" b="0" i="0" u="none" strike="noStrike" cap="none" dirty="0" smtClean="0">
                <a:solidFill>
                  <a:srgbClr val="000000"/>
                </a:solidFill>
                <a:effectLst/>
                <a:latin typeface="Arial"/>
                <a:ea typeface="Arial"/>
                <a:cs typeface="Arial"/>
                <a:sym typeface="Arial"/>
              </a:rPr>
              <a:t>Необходимо было создать условия для совместной работы: конвертировать каталоги, разработать корпоративный каталог, продумать технологию совместной работы, разработать технологические карты и инструкции по созданию библиографических записей в корпоративных ресурсах, обучить сотрудников. Также требовалось проработать организационные принципы функционирования КСОБ СПб, утвердить основополагающие документы, принять необходимые методические решения, разработать регламенты, сформировать органы управления. На всю это работу потребовалось 2 года.</a:t>
            </a:r>
          </a:p>
          <a:p>
            <a:pPr marL="158750" indent="0">
              <a:buNone/>
            </a:pPr>
            <a:r>
              <a:rPr lang="ru-RU" sz="1100" b="0" i="0" u="none" strike="noStrike" cap="none" dirty="0" smtClean="0">
                <a:solidFill>
                  <a:srgbClr val="000000"/>
                </a:solidFill>
                <a:effectLst/>
                <a:latin typeface="Arial"/>
                <a:ea typeface="Arial"/>
                <a:cs typeface="Arial"/>
                <a:sym typeface="Arial"/>
              </a:rPr>
              <a:t>Следующим этапом развития стало создание первой версии корпоративного портала и АРМ диспетчеров. Портал был очень сложно организован. Он обеспечивал доступ удаленных пользователей к корпоративным электронным ресурсам, автоматизировал деятельность диспетчеров, ведущих работу в проектах.</a:t>
            </a:r>
          </a:p>
          <a:p>
            <a:pPr marL="158750" indent="0">
              <a:buNone/>
            </a:pPr>
            <a:r>
              <a:rPr lang="ru-RU" sz="1100" b="0" i="0" u="none" strike="noStrike" cap="none" dirty="0" smtClean="0">
                <a:solidFill>
                  <a:srgbClr val="000000"/>
                </a:solidFill>
                <a:effectLst/>
                <a:latin typeface="Arial"/>
                <a:ea typeface="Arial"/>
                <a:cs typeface="Arial"/>
                <a:sym typeface="Arial"/>
              </a:rPr>
              <a:t>В 2013 году введен в действие «Стандарт информационно-библиографического обслуживания КСОБ СПб», в рамках которого был запущен проект «Аудит информационно-библиографического обслуживания», а также утвержден проект «Внутренний аудит сервисных служб КСОБ СПб».</a:t>
            </a:r>
          </a:p>
          <a:p>
            <a:pPr marL="158750" indent="0">
              <a:buNone/>
            </a:pPr>
            <a:r>
              <a:rPr lang="ru-RU" sz="1100" b="0" i="0" u="none" strike="noStrike" cap="none" dirty="0" smtClean="0">
                <a:solidFill>
                  <a:srgbClr val="000000"/>
                </a:solidFill>
                <a:effectLst/>
                <a:latin typeface="Arial"/>
                <a:ea typeface="Arial"/>
                <a:cs typeface="Arial"/>
                <a:sym typeface="Arial"/>
              </a:rPr>
              <a:t>Согласно концепции внутреннего аудита сервисных служб КСОБ СПб, была разработана система проверки эффективности и качества работы корпоративных сервисных служб (ЦМБА, ЭДД, Бронирования). В течение 2013 года такие проверки проводились ежеквартально. Эффективность аудита доказывают его результаты: если в начале внедрения проекта аудита сервисные службы только восьми библиотек выполняли заказы вовремя и с полным соблюдением технологии, то сейчас несоблюдение технологии стало уже единичными случаями. По результатам проверок проводится индивидуальная работа с диспетчерами.</a:t>
            </a:r>
          </a:p>
          <a:p>
            <a:pPr marL="158750" indent="0">
              <a:buNone/>
            </a:pPr>
            <a:r>
              <a:rPr lang="ru-RU" sz="1100" b="0" i="0" u="none" strike="noStrike" cap="none" dirty="0" smtClean="0">
                <a:solidFill>
                  <a:srgbClr val="000000"/>
                </a:solidFill>
                <a:effectLst/>
                <a:latin typeface="Arial"/>
                <a:ea typeface="Arial"/>
                <a:cs typeface="Arial"/>
                <a:sym typeface="Arial"/>
              </a:rPr>
              <a:t>В конце 2013 года была отмечена положительная динамика роста спроса на услуги КСОБ СПб и посещаемости корпоративного интернет-портала. Достижениями КСОБ СПб является появление новых проектов и внедрение системы оценки качества услуг КСОБ СПб.</a:t>
            </a:r>
          </a:p>
          <a:p>
            <a:pPr marL="158750" indent="0">
              <a:buNone/>
            </a:pPr>
            <a:r>
              <a:rPr lang="ru-RU" sz="1100" b="0" i="0" u="none" strike="noStrike" cap="none" dirty="0" smtClean="0">
                <a:solidFill>
                  <a:srgbClr val="000000"/>
                </a:solidFill>
                <a:effectLst/>
                <a:latin typeface="Arial"/>
                <a:ea typeface="Arial"/>
                <a:cs typeface="Arial"/>
                <a:sym typeface="Arial"/>
              </a:rPr>
              <a:t>Самым существенным результатом развития КСОБ СПб является то, что к концу 2013 год была создана техническая база для внедрения Единой городской автоматизированной системы библиотечного обслуживания.</a:t>
            </a:r>
          </a:p>
          <a:p>
            <a:pPr marL="158750" indent="0">
              <a:buNone/>
            </a:pPr>
            <a:r>
              <a:rPr lang="ru-RU" sz="1100" b="0" i="0" u="none" strike="noStrike" cap="none" dirty="0" smtClean="0">
                <a:solidFill>
                  <a:srgbClr val="000000"/>
                </a:solidFill>
                <a:effectLst/>
                <a:latin typeface="Arial"/>
                <a:ea typeface="Arial"/>
                <a:cs typeface="Arial"/>
                <a:sym typeface="Arial"/>
              </a:rPr>
              <a:t>Решение начать работу в Единой обезличенной базе данных читателей и выдачу Единого читательского билета с января 2014 года было принято на заседании Дирекции КСОБ СПб 21.10.2013 г., на котором ЦГПБ им. В. В. Маяковского представила технологию внедрения единой системы библиотечного обслуживания в рамках города.</a:t>
            </a:r>
          </a:p>
          <a:p>
            <a:pPr marL="158750" indent="0">
              <a:buNone/>
            </a:pPr>
            <a:r>
              <a:rPr lang="ru-RU" sz="1100" b="0" i="0" u="none" strike="noStrike" cap="none" dirty="0" smtClean="0">
                <a:solidFill>
                  <a:srgbClr val="000000"/>
                </a:solidFill>
                <a:effectLst/>
                <a:latin typeface="Arial"/>
                <a:ea typeface="Arial"/>
                <a:cs typeface="Arial"/>
                <a:sym typeface="Arial"/>
              </a:rPr>
              <a:t>Для функционирования единого читательского билета необходима однотипная для всех библиотек система идентификации как книг, так и читателей. Самый современный инструмент идентификации – RFID. Поэтому сразу было принято решение, что всем библиотекам-участницам КСОБ СПб необходимо приобрести RFID-оборудование, метки и читательский билет единого образца. На это были выделены средства в рамках ведомственных целевых программ. На сегодняшний день все библиотеки оснащены необходимым оборудованием, вся активная часть фондов оклеена метками.</a:t>
            </a:r>
          </a:p>
          <a:p>
            <a:pPr marL="158750" indent="0">
              <a:buNone/>
            </a:pPr>
            <a:r>
              <a:rPr lang="ru-RU" sz="1100" b="0" i="0" u="none" strike="noStrike" cap="none" dirty="0" smtClean="0">
                <a:solidFill>
                  <a:srgbClr val="000000"/>
                </a:solidFill>
                <a:effectLst/>
                <a:latin typeface="Arial"/>
                <a:ea typeface="Arial"/>
                <a:cs typeface="Arial"/>
                <a:sym typeface="Arial"/>
              </a:rPr>
              <a:t>Создание единой городской автоматизированной системы библиотечного обслуживания предполагает работу всех библиотек не только по единой технологии, но и в соответствии с едиными регламентами взаимодействия как между самими библиотеками, так и с их пользователями. В связи с этим возникла необходимость в разработке не только технологических, но и нормативно-правовых документов, которые должны стать юридической основой для единой системы обслуживания.</a:t>
            </a:r>
          </a:p>
          <a:p>
            <a:pPr marL="158750" indent="0">
              <a:buNone/>
            </a:pPr>
            <a:r>
              <a:rPr lang="ru-RU" sz="1100" b="0" i="0" u="none" strike="noStrike" cap="none" dirty="0" smtClean="0">
                <a:solidFill>
                  <a:srgbClr val="000000"/>
                </a:solidFill>
                <a:effectLst/>
                <a:latin typeface="Arial"/>
                <a:ea typeface="Arial"/>
                <a:cs typeface="Arial"/>
                <a:sym typeface="Arial"/>
              </a:rPr>
              <a:t>С 2014 года библиотеки Санкт-Петербурга начали выдачу электронного читательского билета единого образца, по предъявлению которого пользователь может получить издания в любой библиотеке города.</a:t>
            </a:r>
          </a:p>
          <a:p>
            <a:pPr marL="158750" indent="0">
              <a:buNone/>
            </a:pPr>
            <a:r>
              <a:rPr lang="ru-RU" sz="1100" b="0" i="0" u="none" strike="noStrike" cap="none" dirty="0" smtClean="0">
                <a:solidFill>
                  <a:srgbClr val="000000"/>
                </a:solidFill>
                <a:effectLst/>
                <a:latin typeface="Arial"/>
                <a:ea typeface="Arial"/>
                <a:cs typeface="Arial"/>
                <a:sym typeface="Arial"/>
              </a:rPr>
              <a:t>К единой городской автоматизированной системе библиотечного обслуживания библиотеки подключались поэтапно, в соответствии с утвержденным графиком. К концу 2014 года все ЦБС начали регистрировать своих читателей в единой обезличенной базе данных. По мере подготовки библиотек-филиалов к работе с автоматизированной книговыдачей, они присоединялись к работе с единым читательским билетом.</a:t>
            </a:r>
          </a:p>
          <a:p>
            <a:pPr marL="158750" indent="0">
              <a:buNone/>
            </a:pPr>
            <a:r>
              <a:rPr lang="ru-RU" sz="1100" b="0" i="0" u="none" strike="noStrike" cap="none" dirty="0" smtClean="0">
                <a:solidFill>
                  <a:srgbClr val="000000"/>
                </a:solidFill>
                <a:effectLst/>
                <a:latin typeface="Arial"/>
                <a:ea typeface="Arial"/>
                <a:cs typeface="Arial"/>
                <a:sym typeface="Arial"/>
              </a:rPr>
              <a:t>В 2016 году были начаты работы по разработке принципиально новой версии портала КСОБ СПб, отвечающей современным потребностям информационного общества и задачам цифровой экономики.</a:t>
            </a:r>
          </a:p>
          <a:p>
            <a:pPr marL="158750" indent="0">
              <a:buNone/>
            </a:pPr>
            <a:r>
              <a:rPr lang="ru-RU" sz="1100" b="0" i="0" u="none" strike="noStrike" cap="none" dirty="0" smtClean="0">
                <a:solidFill>
                  <a:srgbClr val="000000"/>
                </a:solidFill>
                <a:effectLst/>
                <a:latin typeface="Arial"/>
                <a:ea typeface="Arial"/>
                <a:cs typeface="Arial"/>
                <a:sym typeface="Arial"/>
              </a:rPr>
              <a:t>Разработка Портала велась с применением современных гибких процессных и инженерных практик разработки цифровых продуктов, основанных на подходах дизайн мышления, ценностях </a:t>
            </a:r>
            <a:r>
              <a:rPr lang="ru-RU" sz="1100" b="0" i="0" u="none" strike="noStrike" cap="none" dirty="0" err="1" smtClean="0">
                <a:solidFill>
                  <a:srgbClr val="000000"/>
                </a:solidFill>
                <a:effectLst/>
                <a:latin typeface="Arial"/>
                <a:ea typeface="Arial"/>
                <a:cs typeface="Arial"/>
                <a:sym typeface="Arial"/>
              </a:rPr>
              <a:t>Agile</a:t>
            </a:r>
            <a:r>
              <a:rPr lang="ru-RU" sz="1100" b="0" i="0" u="none" strike="noStrike" cap="none" dirty="0" smtClean="0">
                <a:solidFill>
                  <a:srgbClr val="000000"/>
                </a:solidFill>
                <a:effectLst/>
                <a:latin typeface="Arial"/>
                <a:ea typeface="Arial"/>
                <a:cs typeface="Arial"/>
                <a:sym typeface="Arial"/>
              </a:rPr>
              <a:t> манифеста, автоматизации процессов разработки, тестирования, развертывания, обучения и сбора обратной связи. Был разработан современный дизайн, изменена структура, расширен функционал, разработан единый централизованный поисковый механизм, обеспечено предоставление сервисных услуг (МБА, ЭДД, бронирование), разработан функционал, позволяющий предоставлять платные услуги через интернет-</a:t>
            </a:r>
            <a:r>
              <a:rPr lang="ru-RU" sz="1100" b="0" i="0" u="none" strike="noStrike" cap="none" dirty="0" err="1" smtClean="0">
                <a:solidFill>
                  <a:srgbClr val="000000"/>
                </a:solidFill>
                <a:effectLst/>
                <a:latin typeface="Arial"/>
                <a:ea typeface="Arial"/>
                <a:cs typeface="Arial"/>
                <a:sym typeface="Arial"/>
              </a:rPr>
              <a:t>эквайринг</a:t>
            </a:r>
            <a:r>
              <a:rPr lang="ru-RU" sz="1100" b="0" i="0" u="none" strike="noStrike" cap="none" dirty="0" smtClean="0">
                <a:solidFill>
                  <a:srgbClr val="000000"/>
                </a:solidFill>
                <a:effectLst/>
                <a:latin typeface="Arial"/>
                <a:ea typeface="Arial"/>
                <a:cs typeface="Arial"/>
                <a:sym typeface="Arial"/>
              </a:rPr>
              <a:t>, проведена поисковая оптимизация портала. Была проведена интеграция большинства корпоративных ресурсов для предоставления читателям удобного инструмента для работы со всеми данными.</a:t>
            </a:r>
          </a:p>
          <a:p>
            <a:pPr marL="158750" indent="0">
              <a:buNone/>
            </a:pPr>
            <a:r>
              <a:rPr lang="ru-RU" sz="1100" b="0" i="0" u="none" strike="noStrike" cap="none" dirty="0" smtClean="0">
                <a:solidFill>
                  <a:srgbClr val="000000"/>
                </a:solidFill>
                <a:effectLst/>
                <a:latin typeface="Arial"/>
                <a:ea typeface="Arial"/>
                <a:cs typeface="Arial"/>
                <a:sym typeface="Arial"/>
              </a:rPr>
              <a:t>Новая поисковая система перед подключением тестировалась экспертной группой ЦГПБ им. В. В. Маяковского, которая продолжила работу и после запуска портала. Для проверки качества поиска также используется подходы автоматизированного тестирования.</a:t>
            </a:r>
          </a:p>
          <a:p>
            <a:pPr marL="158750" indent="0">
              <a:buNone/>
            </a:pPr>
            <a:r>
              <a:rPr lang="ru-RU" sz="1100" b="0" i="0" u="none" strike="noStrike" cap="none" dirty="0" smtClean="0">
                <a:solidFill>
                  <a:srgbClr val="000000"/>
                </a:solidFill>
                <a:effectLst/>
                <a:latin typeface="Arial"/>
                <a:ea typeface="Arial"/>
                <a:cs typeface="Arial"/>
                <a:sym typeface="Arial"/>
              </a:rPr>
              <a:t>Возможности поиска на портале КСОБ СПб стали существенно расширены. Поиск ведется как через единую поисковую строку, так и с использованием расширенного поиска. Контролируемое предметное индексирование документов гарантирует оптимальный тематический поиск.</a:t>
            </a:r>
          </a:p>
          <a:p>
            <a:pPr marL="158750" indent="0">
              <a:buNone/>
            </a:pPr>
            <a:r>
              <a:rPr lang="ru-RU" sz="1100" b="0" i="0" u="none" strike="noStrike" cap="none" dirty="0" smtClean="0">
                <a:solidFill>
                  <a:srgbClr val="000000"/>
                </a:solidFill>
                <a:effectLst/>
                <a:latin typeface="Arial"/>
                <a:ea typeface="Arial"/>
                <a:cs typeface="Arial"/>
                <a:sym typeface="Arial"/>
              </a:rPr>
              <a:t>Портал публично открылся для всех пользователей сети Интернет 01 сентября 2017 года.</a:t>
            </a:r>
          </a:p>
        </p:txBody>
      </p:sp>
    </p:spTree>
    <p:extLst>
      <p:ext uri="{BB962C8B-B14F-4D97-AF65-F5344CB8AC3E}">
        <p14:creationId xmlns:p14="http://schemas.microsoft.com/office/powerpoint/2010/main" val="1655250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3" name="Shape 273"/>
          <p:cNvSpPr txBox="1">
            <a:spLocks noGrp="1"/>
          </p:cNvSpPr>
          <p:nvPr>
            <p:ph type="body" idx="1"/>
          </p:nvPr>
        </p:nvSpPr>
        <p:spPr>
          <a:xfrm>
            <a:off x="685800" y="4400550"/>
            <a:ext cx="5486399" cy="3600450"/>
          </a:xfrm>
          <a:prstGeom prst="rect">
            <a:avLst/>
          </a:prstGeom>
          <a:noFill/>
          <a:ln>
            <a:noFill/>
          </a:ln>
        </p:spPr>
        <p:txBody>
          <a:bodyPr wrap="square" lIns="91425" tIns="45700" rIns="91425" bIns="45700" anchor="t" anchorCtr="0">
            <a:noAutofit/>
          </a:bodyPr>
          <a:lstStyle/>
          <a:p>
            <a:pPr lvl="0"/>
            <a:r>
              <a:rPr lang="ru-RU" sz="1100" b="0" i="0" u="none" strike="noStrike" cap="none" dirty="0" smtClean="0">
                <a:solidFill>
                  <a:srgbClr val="000000"/>
                </a:solidFill>
                <a:effectLst/>
                <a:latin typeface="Arial"/>
                <a:ea typeface="Arial"/>
                <a:cs typeface="Arial"/>
                <a:sym typeface="Arial"/>
              </a:rPr>
              <a:t>Должно</a:t>
            </a:r>
            <a:r>
              <a:rPr lang="ru-RU" sz="1100" b="0" i="0" u="none" strike="noStrike" cap="none" baseline="0" dirty="0" smtClean="0">
                <a:solidFill>
                  <a:srgbClr val="000000"/>
                </a:solidFill>
                <a:effectLst/>
                <a:latin typeface="Arial"/>
                <a:ea typeface="Arial"/>
                <a:cs typeface="Arial"/>
                <a:sym typeface="Arial"/>
              </a:rPr>
              <a:t> быть 214 библиотек</a:t>
            </a:r>
            <a:endParaRPr lang="ru-RU" sz="1100" b="0" i="0" u="none" strike="noStrike" cap="none" dirty="0">
              <a:solidFill>
                <a:srgbClr val="000000"/>
              </a:solidFill>
              <a:effectLst/>
              <a:latin typeface="Arial"/>
              <a:ea typeface="Arial"/>
              <a:cs typeface="Arial"/>
              <a:sym typeface="Arial"/>
            </a:endParaRPr>
          </a:p>
        </p:txBody>
      </p:sp>
      <p:sp>
        <p:nvSpPr>
          <p:cNvPr id="274" name="Shape 274"/>
          <p:cNvSpPr txBox="1">
            <a:spLocks noGrp="1"/>
          </p:cNvSpPr>
          <p:nvPr>
            <p:ph type="sldNum" idx="12"/>
          </p:nvPr>
        </p:nvSpPr>
        <p:spPr>
          <a:xfrm>
            <a:off x="3884612" y="8685213"/>
            <a:ext cx="2971799" cy="458786"/>
          </a:xfrm>
          <a:prstGeom prst="rect">
            <a:avLst/>
          </a:prstGeom>
          <a:noFill/>
          <a:ln>
            <a:noFill/>
          </a:ln>
        </p:spPr>
        <p:txBody>
          <a:bodyPr wrap="square" lIns="91425" tIns="45700" rIns="91425" bIns="45700" anchor="b" anchorCtr="0">
            <a:noAutofit/>
          </a:bodyPr>
          <a:lstStyle/>
          <a:p>
            <a:pPr>
              <a:buSzPct val="25000"/>
            </a:pPr>
            <a:fld id="{00000000-1234-1234-1234-123412341234}" type="slidenum">
              <a:rPr lang="ru">
                <a:solidFill>
                  <a:prstClr val="black"/>
                </a:solidFill>
                <a:latin typeface="Calibri"/>
                <a:ea typeface="Calibri"/>
                <a:cs typeface="Calibri"/>
                <a:sym typeface="Calibri"/>
              </a:rPr>
              <a:pPr>
                <a:buSzPct val="25000"/>
              </a:pPr>
              <a:t>13</a:t>
            </a:fld>
            <a:endParaRPr lang="ru">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737160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285750" indent="-285750">
              <a:buFont typeface="Wingdings" panose="05000000000000000000" pitchFamily="2" charset="2"/>
              <a:buChar char="ü"/>
            </a:pPr>
            <a:r>
              <a:rPr lang="ru-RU" sz="1100" dirty="0" smtClean="0"/>
              <a:t>Ценности (</a:t>
            </a:r>
            <a:r>
              <a:rPr lang="en-US" sz="1100" dirty="0" smtClean="0"/>
              <a:t>Agile-</a:t>
            </a:r>
            <a:r>
              <a:rPr lang="ru-RU" sz="1100" dirty="0" smtClean="0"/>
              <a:t>манифест в действии)</a:t>
            </a:r>
          </a:p>
          <a:p>
            <a:pPr marL="285750" indent="-285750">
              <a:buFont typeface="Wingdings" panose="05000000000000000000" pitchFamily="2" charset="2"/>
              <a:buChar char="ü"/>
            </a:pPr>
            <a:r>
              <a:rPr lang="ru-RU" sz="1100" dirty="0" smtClean="0"/>
              <a:t>Общая цель и трассировка задач</a:t>
            </a:r>
          </a:p>
          <a:p>
            <a:pPr marL="285750" indent="-285750">
              <a:buFont typeface="Wingdings" panose="05000000000000000000" pitchFamily="2" charset="2"/>
              <a:buChar char="ü"/>
            </a:pPr>
            <a:r>
              <a:rPr lang="ru-RU" sz="1100" dirty="0" smtClean="0"/>
              <a:t>Командная работа и тесное взаимодействие</a:t>
            </a:r>
          </a:p>
          <a:p>
            <a:pPr marL="285750" indent="-285750">
              <a:buFont typeface="Wingdings" panose="05000000000000000000" pitchFamily="2" charset="2"/>
              <a:buChar char="ü"/>
            </a:pPr>
            <a:r>
              <a:rPr lang="ru-RU" sz="1100" dirty="0" smtClean="0"/>
              <a:t>Визуализация потока задач</a:t>
            </a:r>
          </a:p>
          <a:p>
            <a:pPr marL="285750" indent="-285750">
              <a:buFont typeface="Wingdings" panose="05000000000000000000" pitchFamily="2" charset="2"/>
              <a:buChar char="ü"/>
            </a:pPr>
            <a:r>
              <a:rPr lang="ru-RU" sz="1100" dirty="0" smtClean="0"/>
              <a:t>Непрерывное улучшение</a:t>
            </a:r>
          </a:p>
          <a:p>
            <a:pPr marL="285750" indent="-285750">
              <a:buFont typeface="Wingdings" panose="05000000000000000000" pitchFamily="2" charset="2"/>
              <a:buChar char="ü"/>
            </a:pPr>
            <a:r>
              <a:rPr lang="ru-RU" sz="1100" dirty="0" smtClean="0"/>
              <a:t>Высокая инженерная культура</a:t>
            </a:r>
          </a:p>
          <a:p>
            <a:pPr marL="285750" indent="-285750">
              <a:buFont typeface="Wingdings" panose="05000000000000000000" pitchFamily="2" charset="2"/>
              <a:buChar char="ü"/>
            </a:pPr>
            <a:r>
              <a:rPr lang="ru-RU" sz="1100" dirty="0" smtClean="0"/>
              <a:t>Проверка работы на себе</a:t>
            </a:r>
          </a:p>
          <a:p>
            <a:pPr marL="285750" indent="-285750">
              <a:buFont typeface="Wingdings" panose="05000000000000000000" pitchFamily="2" charset="2"/>
              <a:buChar char="ü"/>
            </a:pPr>
            <a:r>
              <a:rPr lang="ru-RU" sz="1100" dirty="0" smtClean="0"/>
              <a:t>Готовность к изменениям планов</a:t>
            </a:r>
          </a:p>
          <a:p>
            <a:pPr marL="285750" indent="-285750">
              <a:buFont typeface="Wingdings" panose="05000000000000000000" pitchFamily="2" charset="2"/>
              <a:buChar char="ü"/>
            </a:pPr>
            <a:r>
              <a:rPr lang="ru-RU" sz="1100" dirty="0" smtClean="0"/>
              <a:t>Итерационно-инкрементальная модель работы</a:t>
            </a:r>
          </a:p>
          <a:p>
            <a:pPr marL="285750" indent="-285750">
              <a:buFont typeface="Wingdings" panose="05000000000000000000" pitchFamily="2" charset="2"/>
              <a:buChar char="ü"/>
            </a:pPr>
            <a:r>
              <a:rPr lang="ru-RU" sz="1100" dirty="0" smtClean="0"/>
              <a:t>Измерение достижения цели</a:t>
            </a:r>
          </a:p>
          <a:p>
            <a:pPr marL="285750" indent="-285750">
              <a:buFont typeface="Wingdings" panose="05000000000000000000" pitchFamily="2" charset="2"/>
              <a:buChar char="ü"/>
            </a:pPr>
            <a:r>
              <a:rPr lang="ru" sz="1100" dirty="0" smtClean="0"/>
              <a:t>Сбор и анализ обратной связи</a:t>
            </a:r>
            <a:endParaRPr lang="ru-RU" sz="1100" dirty="0" smtClean="0"/>
          </a:p>
          <a:p>
            <a:pPr marL="285750" indent="-285750">
              <a:buFont typeface="Wingdings" panose="05000000000000000000" pitchFamily="2" charset="2"/>
              <a:buChar char="ü"/>
            </a:pPr>
            <a:r>
              <a:rPr lang="ru-RU" sz="1100" dirty="0" smtClean="0"/>
              <a:t>Качество во главе угла!</a:t>
            </a:r>
          </a:p>
          <a:p>
            <a:pPr marL="285750" indent="-285750">
              <a:buFont typeface="Wingdings" panose="05000000000000000000" pitchFamily="2" charset="2"/>
              <a:buChar char="ü"/>
            </a:pPr>
            <a:endParaRPr lang="ru-RU" sz="1100" dirty="0" smtClean="0"/>
          </a:p>
          <a:p>
            <a:endParaRPr lang="ru-RU" dirty="0"/>
          </a:p>
        </p:txBody>
      </p:sp>
    </p:spTree>
    <p:extLst>
      <p:ext uri="{BB962C8B-B14F-4D97-AF65-F5344CB8AC3E}">
        <p14:creationId xmlns:p14="http://schemas.microsoft.com/office/powerpoint/2010/main" val="4119409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sz="1100" b="0" i="0" u="none" strike="noStrike" cap="none" baseline="0" dirty="0" smtClean="0">
                <a:solidFill>
                  <a:srgbClr val="000000"/>
                </a:solidFill>
                <a:latin typeface="Arial"/>
                <a:ea typeface="Arial"/>
                <a:cs typeface="Arial"/>
                <a:sym typeface="Arial"/>
              </a:rPr>
              <a:t>В 2017 году Санкт-Петербург получил звание «Литературный флагман России», одержав победу во Всероссийском конкурсе «Самый читающий регион» среди 84 субъектов федерации.</a:t>
            </a:r>
          </a:p>
          <a:p>
            <a:r>
              <a:rPr lang="ru-RU" sz="1100" b="0" i="0" u="none" strike="noStrike" cap="none" baseline="0" dirty="0" smtClean="0">
                <a:solidFill>
                  <a:srgbClr val="000000"/>
                </a:solidFill>
                <a:latin typeface="Arial"/>
                <a:ea typeface="Arial"/>
                <a:cs typeface="Arial"/>
                <a:sym typeface="Arial"/>
              </a:rPr>
              <a:t>Библиотеки уверены, что внесли в эту победу значительный вклад. Ведь именно они обеспечивают свободный и бесплатный доступ горожан и гостей Санкт-Петербурга к информационным ресурсам и услугам, предоставляют возможность для проведения досуга и расширения круга общения, раскрытия интеллектуального и творческого потенциала каждого человека, оказывают всемерное содействие профессиональному и личностному росту. </a:t>
            </a:r>
          </a:p>
          <a:p>
            <a:r>
              <a:rPr lang="ru-RU" sz="1100" b="0" i="0" u="none" strike="noStrike" cap="none" baseline="0" dirty="0" smtClean="0">
                <a:solidFill>
                  <a:srgbClr val="000000"/>
                </a:solidFill>
                <a:latin typeface="Arial"/>
                <a:ea typeface="Arial"/>
                <a:cs typeface="Arial"/>
                <a:sym typeface="Arial"/>
              </a:rPr>
              <a:t>И, пожалуй, самое главное — общедоступные библиотеки города во главу угла ставят качество своей работы и ее востребованность пользователем. </a:t>
            </a:r>
            <a:endParaRPr lang="ru-RU" dirty="0"/>
          </a:p>
        </p:txBody>
      </p:sp>
    </p:spTree>
    <p:extLst>
      <p:ext uri="{BB962C8B-B14F-4D97-AF65-F5344CB8AC3E}">
        <p14:creationId xmlns:p14="http://schemas.microsoft.com/office/powerpoint/2010/main" val="4042178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3821886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r>
              <a:rPr lang="ru-RU" dirty="0" smtClean="0"/>
              <a:t>В обществе распространяются негативные стереотипы мышления об отсутствии будущего у библиотек, о неспособности их выдержать конкуренцию с другими коммерческими структурами в современном информационном пространстве, об отсутствии необходимости в книгах и чтении в эпоху Интернет. Все эти факторы влияют на востребованность учреждений культуры, в том числе и библиотек. Повсеместно наблюдаются проблемы стремительного снижения посещаемости библиотек, низкой востребованности библиотечных услуг среди населения, их несоответствия современным потребностям общества. Идет тенденция старения среднего возраста читателей. Сокращаются возможности библиотек участвовать в информационном обеспечении науки, образования и производства.</a:t>
            </a:r>
          </a:p>
          <a:p>
            <a:r>
              <a:rPr lang="ru-RU" dirty="0" smtClean="0"/>
              <a:t>Библиотеки страдают от информационной разобщенности, слабого </a:t>
            </a:r>
            <a:r>
              <a:rPr lang="ru-RU" dirty="0" err="1" smtClean="0"/>
              <a:t>взаимоиспользования</a:t>
            </a:r>
            <a:r>
              <a:rPr lang="ru-RU" dirty="0" smtClean="0"/>
              <a:t> ресурсов.</a:t>
            </a:r>
          </a:p>
          <a:p>
            <a:endParaRPr lang="ru-RU" dirty="0" smtClean="0"/>
          </a:p>
          <a:p>
            <a:pPr marL="158750" indent="0">
              <a:buFontTx/>
              <a:buNone/>
            </a:pPr>
            <a:r>
              <a:rPr lang="ru-RU" dirty="0" smtClean="0"/>
              <a:t>Велика роль книги в жизни человека. Без неё были бы невозможны ни образование, ни культура нашего общества. Именно книга хранит в себе всё то, что накопило человечество за все века своего существования в различных областях</a:t>
            </a:r>
          </a:p>
          <a:p>
            <a:pPr marL="158750" indent="0">
              <a:buFontTx/>
              <a:buNone/>
            </a:pPr>
            <a:r>
              <a:rPr lang="ru-RU" dirty="0" smtClean="0"/>
              <a:t>С раннего детства мы знакомимся с книгами</a:t>
            </a:r>
            <a:r>
              <a:rPr lang="ru-RU" baseline="0" dirty="0" smtClean="0"/>
              <a:t> и о</a:t>
            </a:r>
            <a:r>
              <a:rPr lang="ru-RU" dirty="0" smtClean="0"/>
              <a:t>ни сопровождают  нас всю жизнь,</a:t>
            </a:r>
            <a:r>
              <a:rPr lang="ru-RU" baseline="0" dirty="0" smtClean="0"/>
              <a:t> </a:t>
            </a:r>
            <a:r>
              <a:rPr lang="ru-RU" dirty="0" smtClean="0"/>
              <a:t>помогают разобраться в трудных вопросах, решить важнейшие жизненные проблемы. </a:t>
            </a:r>
          </a:p>
          <a:p>
            <a:endParaRPr lang="ru-RU" dirty="0"/>
          </a:p>
        </p:txBody>
      </p:sp>
    </p:spTree>
    <p:extLst>
      <p:ext uri="{BB962C8B-B14F-4D97-AF65-F5344CB8AC3E}">
        <p14:creationId xmlns:p14="http://schemas.microsoft.com/office/powerpoint/2010/main" val="116416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lang="ru-RU" sz="1100" b="0" i="0" u="none" strike="noStrike" cap="none" baseline="0" dirty="0" smtClean="0">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0" lvl="0" indent="0">
              <a:spcBef>
                <a:spcPts val="0"/>
              </a:spcBef>
              <a:spcAft>
                <a:spcPts val="0"/>
              </a:spcAft>
              <a:buNone/>
            </a:pPr>
            <a:endParaRPr lang="ru-RU" dirty="0" smtClean="0"/>
          </a:p>
        </p:txBody>
      </p:sp>
    </p:spTree>
    <p:extLst>
      <p:ext uri="{BB962C8B-B14F-4D97-AF65-F5344CB8AC3E}">
        <p14:creationId xmlns:p14="http://schemas.microsoft.com/office/powerpoint/2010/main" val="1420601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001064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3183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Shape 12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smtClean="0"/>
              <a:t>1</a:t>
            </a:r>
            <a:r>
              <a:rPr lang="ru-RU" sz="1100" dirty="0" smtClean="0"/>
              <a:t>5</a:t>
            </a:r>
            <a:r>
              <a:rPr lang="en-US" sz="1100" dirty="0" smtClean="0"/>
              <a:t> 000 000 </a:t>
            </a:r>
            <a:r>
              <a:rPr lang="ru-RU" sz="1100" dirty="0" smtClean="0"/>
              <a:t>книговыдач в год</a:t>
            </a:r>
          </a:p>
          <a:p>
            <a:pPr marL="0" lvl="0" indent="0">
              <a:spcBef>
                <a:spcPts val="0"/>
              </a:spcBef>
              <a:spcAft>
                <a:spcPts val="0"/>
              </a:spcAft>
              <a:buNone/>
            </a:pPr>
            <a:endParaRPr dirty="0"/>
          </a:p>
        </p:txBody>
      </p:sp>
    </p:spTree>
    <p:extLst>
      <p:ext uri="{BB962C8B-B14F-4D97-AF65-F5344CB8AC3E}">
        <p14:creationId xmlns:p14="http://schemas.microsoft.com/office/powerpoint/2010/main" val="4105875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Shape 1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546939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1485900" y="828675"/>
            <a:ext cx="7370763" cy="41465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439824" y="5251466"/>
            <a:ext cx="3518594" cy="4975073"/>
          </a:xfrm>
          <a:prstGeom prst="rect">
            <a:avLst/>
          </a:prstGeom>
        </p:spPr>
        <p:txBody>
          <a:bodyPr spcFirstLastPara="1" wrap="square" lIns="91425" tIns="91425" rIns="91425" bIns="91425" anchor="t" anchorCtr="0">
            <a:noAutofit/>
          </a:bodyPr>
          <a:lstStyle/>
          <a:p>
            <a:pPr marL="158750" indent="0">
              <a:buFontTx/>
              <a:buNone/>
            </a:pPr>
            <a:r>
              <a:rPr lang="ru-RU" sz="1100" b="0" i="0" u="none" strike="noStrike" cap="none" dirty="0" smtClean="0">
                <a:solidFill>
                  <a:srgbClr val="000000"/>
                </a:solidFill>
                <a:effectLst/>
                <a:latin typeface="Arial"/>
                <a:ea typeface="Arial"/>
                <a:cs typeface="Arial"/>
                <a:sym typeface="Arial"/>
              </a:rPr>
              <a:t>Реализация проекта позволила значительно популяризировать библиотеки и предоставляемые ими услуги. Удалось не только остановить снижение посещаемости, но и увеличить кол-во годовых посещений на 25% ‑ с 6,9 млн посещений в 2008 году до 8,6 млн посещений в 2017 году.</a:t>
            </a:r>
          </a:p>
          <a:p>
            <a:pPr marL="158750" indent="0">
              <a:buFontTx/>
              <a:buNone/>
            </a:pPr>
            <a:endParaRPr lang="ru-RU" sz="1100" b="0" i="0" u="none" strike="noStrike" cap="none" dirty="0" smtClean="0">
              <a:solidFill>
                <a:srgbClr val="000000"/>
              </a:solidFill>
              <a:effectLst/>
              <a:latin typeface="Arial"/>
              <a:ea typeface="Arial"/>
              <a:cs typeface="Arial"/>
              <a:sym typeface="Arial"/>
            </a:endParaRPr>
          </a:p>
          <a:p>
            <a:pPr marL="158750" indent="0">
              <a:buFontTx/>
              <a:buNone/>
            </a:pPr>
            <a:r>
              <a:rPr lang="ru-RU" sz="1100" b="0" i="0" u="none" strike="noStrike" cap="none" dirty="0" smtClean="0">
                <a:solidFill>
                  <a:srgbClr val="000000"/>
                </a:solidFill>
                <a:effectLst/>
                <a:latin typeface="Arial"/>
                <a:ea typeface="Arial"/>
                <a:cs typeface="Arial"/>
                <a:sym typeface="Arial"/>
              </a:rPr>
              <a:t>Непрерывно растет количество удаленных обращений к Порталу – 1,04 млн просмотров/год, более 294 тысяч визитов/год.</a:t>
            </a:r>
          </a:p>
        </p:txBody>
      </p:sp>
    </p:spTree>
    <p:extLst>
      <p:ext uri="{BB962C8B-B14F-4D97-AF65-F5344CB8AC3E}">
        <p14:creationId xmlns:p14="http://schemas.microsoft.com/office/powerpoint/2010/main" val="44970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E93BE9-AE6D-4E07-9D39-483F2E1394D6}" type="datetimeFigureOut">
              <a:rPr lang="ru-RU" smtClean="0">
                <a:solidFill>
                  <a:prstClr val="black">
                    <a:tint val="75000"/>
                  </a:prstClr>
                </a:solidFill>
              </a:rPr>
              <a:pPr/>
              <a:t>06.02.2019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A9ABD80-14FE-41D7-8F30-1F64F9DA7CE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8152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3305176"/>
            <a:ext cx="7772400" cy="1021556"/>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0E93BE9-AE6D-4E07-9D39-483F2E1394D6}" type="datetimeFigureOut">
              <a:rPr lang="ru-RU" smtClean="0">
                <a:solidFill>
                  <a:prstClr val="black">
                    <a:tint val="75000"/>
                  </a:prstClr>
                </a:solidFill>
              </a:rPr>
              <a:pPr/>
              <a:t>06.02.2019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A9ABD80-14FE-41D7-8F30-1F64F9DA7CE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47905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0E93BE9-AE6D-4E07-9D39-483F2E1394D6}" type="datetimeFigureOut">
              <a:rPr lang="ru-RU" smtClean="0">
                <a:solidFill>
                  <a:prstClr val="black">
                    <a:tint val="75000"/>
                  </a:prstClr>
                </a:solidFill>
              </a:rPr>
              <a:pPr/>
              <a:t>06.02.2019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A9ABD80-14FE-41D7-8F30-1F64F9DA7CE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002328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0E93BE9-AE6D-4E07-9D39-483F2E1394D6}" type="datetimeFigureOut">
              <a:rPr lang="ru-RU" smtClean="0">
                <a:solidFill>
                  <a:prstClr val="black">
                    <a:tint val="75000"/>
                  </a:prstClr>
                </a:solidFill>
              </a:rPr>
              <a:pPr/>
              <a:t>06.02.2019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FA9ABD80-14FE-41D7-8F30-1F64F9DA7CE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90436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0E93BE9-AE6D-4E07-9D39-483F2E1394D6}" type="datetimeFigureOut">
              <a:rPr lang="ru-RU" smtClean="0">
                <a:solidFill>
                  <a:prstClr val="black">
                    <a:tint val="75000"/>
                  </a:prstClr>
                </a:solidFill>
              </a:rPr>
              <a:pPr/>
              <a:t>06.02.2019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FA9ABD80-14FE-41D7-8F30-1F64F9DA7CE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10183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0E93BE9-AE6D-4E07-9D39-483F2E1394D6}" type="datetimeFigureOut">
              <a:rPr lang="ru-RU" smtClean="0">
                <a:solidFill>
                  <a:prstClr val="black">
                    <a:tint val="75000"/>
                  </a:prstClr>
                </a:solidFill>
              </a:rPr>
              <a:pPr/>
              <a:t>06.02.2019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FA9ABD80-14FE-41D7-8F30-1F64F9DA7CE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842422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17" y="204787"/>
            <a:ext cx="3008313" cy="871538"/>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1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E93BE9-AE6D-4E07-9D39-483F2E1394D6}" type="datetimeFigureOut">
              <a:rPr lang="ru-RU" smtClean="0">
                <a:solidFill>
                  <a:prstClr val="black">
                    <a:tint val="75000"/>
                  </a:prstClr>
                </a:solidFill>
              </a:rPr>
              <a:pPr/>
              <a:t>06.02.2019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A9ABD80-14FE-41D7-8F30-1F64F9DA7CE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3516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1"/>
            <a:ext cx="5486400" cy="425054"/>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0E93BE9-AE6D-4E07-9D39-483F2E1394D6}" type="datetimeFigureOut">
              <a:rPr lang="ru-RU" smtClean="0">
                <a:solidFill>
                  <a:prstClr val="black">
                    <a:tint val="75000"/>
                  </a:prstClr>
                </a:solidFill>
              </a:rPr>
              <a:pPr/>
              <a:t>06.02.2019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FA9ABD80-14FE-41D7-8F30-1F64F9DA7CE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4823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E93BE9-AE6D-4E07-9D39-483F2E1394D6}" type="datetimeFigureOut">
              <a:rPr lang="ru-RU" smtClean="0">
                <a:solidFill>
                  <a:prstClr val="black">
                    <a:tint val="75000"/>
                  </a:prstClr>
                </a:solidFill>
              </a:rPr>
              <a:pPr/>
              <a:t>06.02.2019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A9ABD80-14FE-41D7-8F30-1F64F9DA7CE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752178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05980"/>
            <a:ext cx="2057400" cy="438864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05980"/>
            <a:ext cx="6019800" cy="438864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0E93BE9-AE6D-4E07-9D39-483F2E1394D6}" type="datetimeFigureOut">
              <a:rPr lang="ru-RU" smtClean="0">
                <a:solidFill>
                  <a:prstClr val="black">
                    <a:tint val="75000"/>
                  </a:prstClr>
                </a:solidFill>
              </a:rPr>
              <a:pPr/>
              <a:t>06.02.2019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A9ABD80-14FE-41D7-8F30-1F64F9DA7CE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86552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1259668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89746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2669717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3579209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4236140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870333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1553656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2951172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92820559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1271715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817137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31585431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1888073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3891301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334029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12443983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2650701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73054561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6353612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1597827"/>
            <a:ext cx="7772400" cy="1102519"/>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0E93BE9-AE6D-4E07-9D39-483F2E1394D6}" type="datetimeFigureOut">
              <a:rPr lang="ru-RU" smtClean="0">
                <a:solidFill>
                  <a:prstClr val="black">
                    <a:tint val="75000"/>
                  </a:prstClr>
                </a:solidFill>
              </a:rPr>
              <a:pPr/>
              <a:t>06.02.2019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FA9ABD80-14FE-41D7-8F30-1F64F9DA7CE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05822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6" r:id="rId5"/>
    <p:sldLayoutId id="2147483657" r:id="rId6"/>
    <p:sldLayoutId id="2147483658" r:id="rId7"/>
    <p:sldLayoutId id="214748366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70E93BE9-AE6D-4E07-9D39-483F2E1394D6}" type="datetimeFigureOut">
              <a:rPr lang="ru-RU" kern="1200" smtClean="0">
                <a:solidFill>
                  <a:prstClr val="black">
                    <a:tint val="75000"/>
                  </a:prstClr>
                </a:solidFill>
                <a:latin typeface="Calibri"/>
                <a:ea typeface="+mn-ea"/>
                <a:cs typeface="+mn-cs"/>
              </a:rPr>
              <a:pPr>
                <a:buClrTx/>
                <a:buFontTx/>
                <a:buNone/>
              </a:pPr>
              <a:t>06.02.2019</a:t>
            </a:fld>
            <a:endParaRPr lang="ru-RU" kern="1200">
              <a:solidFill>
                <a:prstClr val="black">
                  <a:tint val="75000"/>
                </a:prstClr>
              </a:solidFill>
              <a:latin typeface="Calibri"/>
              <a:ea typeface="+mn-ea"/>
              <a:cs typeface="+mn-cs"/>
            </a:endParaRPr>
          </a:p>
        </p:txBody>
      </p:sp>
      <p:sp>
        <p:nvSpPr>
          <p:cNvPr id="5" name="Нижний колонтитул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ru-RU" kern="1200">
              <a:solidFill>
                <a:prstClr val="black">
                  <a:tint val="75000"/>
                </a:prstClr>
              </a:solidFill>
              <a:latin typeface="Calibri"/>
              <a:ea typeface="+mn-ea"/>
              <a:cs typeface="+mn-cs"/>
            </a:endParaRPr>
          </a:p>
        </p:txBody>
      </p:sp>
      <p:sp>
        <p:nvSpPr>
          <p:cNvPr id="6" name="Номер слайда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FA9ABD80-14FE-41D7-8F30-1F64F9DA7CE8}" type="slidenum">
              <a:rPr lang="ru-RU" kern="1200" smtClean="0">
                <a:solidFill>
                  <a:prstClr val="black">
                    <a:tint val="75000"/>
                  </a:prstClr>
                </a:solidFill>
                <a:latin typeface="Calibri"/>
                <a:ea typeface="+mn-ea"/>
                <a:cs typeface="+mn-cs"/>
              </a:rPr>
              <a:pPr>
                <a:buClrTx/>
                <a:buFontTx/>
                <a:buNone/>
              </a:pPr>
              <a:t>‹#›</a:t>
            </a:fld>
            <a:endParaRPr lang="ru-RU"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0340007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75585684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ru">
                <a:solidFill>
                  <a:srgbClr val="595959"/>
                </a:solidFill>
              </a:rPr>
              <a:pPr/>
              <a:t>‹#›</a:t>
            </a:fld>
            <a:endParaRPr>
              <a:solidFill>
                <a:srgbClr val="595959"/>
              </a:solidFill>
            </a:endParaRPr>
          </a:p>
        </p:txBody>
      </p:sp>
    </p:spTree>
    <p:extLst>
      <p:ext uri="{BB962C8B-B14F-4D97-AF65-F5344CB8AC3E}">
        <p14:creationId xmlns:p14="http://schemas.microsoft.com/office/powerpoint/2010/main" val="167975039"/>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chart" Target="../charts/chart4.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microsoft.com/office/2007/relationships/hdphoto" Target="../media/hdphoto6.wdp"/><Relationship Id="rId11" Type="http://schemas.microsoft.com/office/2007/relationships/hdphoto" Target="../media/hdphoto8.wdp"/><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jp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9.png"/><Relationship Id="rId7" Type="http://schemas.openxmlformats.org/officeDocument/2006/relationships/diagramQuickStyle" Target="../diagrams/quickStyle3.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hyperlink" Target="https://youtu.be/AzDo-98xxbc?t=20378" TargetMode="External"/><Relationship Id="rId4" Type="http://schemas.microsoft.com/office/2007/relationships/hdphoto" Target="../media/hdphoto1.wdp"/><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1.xml"/><Relationship Id="rId5" Type="http://schemas.openxmlformats.org/officeDocument/2006/relationships/image" Target="../media/image50.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1.wdp"/><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62.jpe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3.wdp"/><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8.png"/><Relationship Id="rId5" Type="http://schemas.microsoft.com/office/2007/relationships/hdphoto" Target="../media/hdphoto4.wdp"/><Relationship Id="rId4" Type="http://schemas.openxmlformats.org/officeDocument/2006/relationships/image" Target="../media/image7.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12"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0.jpeg"/><Relationship Id="rId11" Type="http://schemas.microsoft.com/office/2007/relationships/hdphoto" Target="../media/hdphoto5.wdp"/><Relationship Id="rId5" Type="http://schemas.openxmlformats.org/officeDocument/2006/relationships/image" Target="../media/image19.jpeg"/><Relationship Id="rId10" Type="http://schemas.openxmlformats.org/officeDocument/2006/relationships/image" Target="../media/image24.png"/><Relationship Id="rId4" Type="http://schemas.microsoft.com/office/2007/relationships/hdphoto" Target="../media/hdphoto3.wdp"/><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26.png"/><Relationship Id="rId4" Type="http://schemas.microsoft.com/office/2007/relationships/hdphoto" Target="../media/hdphoto1.wdp"/><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1.png"/><Relationship Id="rId12"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chart" Target="../charts/chart3.xml"/><Relationship Id="rId11" Type="http://schemas.openxmlformats.org/officeDocument/2006/relationships/diagramColors" Target="../diagrams/colors1.xml"/><Relationship Id="rId5" Type="http://schemas.openxmlformats.org/officeDocument/2006/relationships/chart" Target="../charts/chart2.xml"/><Relationship Id="rId10" Type="http://schemas.openxmlformats.org/officeDocument/2006/relationships/diagramQuickStyle" Target="../diagrams/quickStyle1.xml"/><Relationship Id="rId4" Type="http://schemas.microsoft.com/office/2007/relationships/hdphoto" Target="../media/hdphoto1.wdp"/><Relationship Id="rId9"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3.png"/><Relationship Id="rId7" Type="http://schemas.openxmlformats.org/officeDocument/2006/relationships/diagramLayout" Target="../diagrams/layout2.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Data" Target="../diagrams/data2.xml"/><Relationship Id="rId11" Type="http://schemas.openxmlformats.org/officeDocument/2006/relationships/image" Target="../media/image35.jpg"/><Relationship Id="rId5" Type="http://schemas.openxmlformats.org/officeDocument/2006/relationships/image" Target="../media/image34.jpeg"/><Relationship Id="rId10" Type="http://schemas.microsoft.com/office/2007/relationships/diagramDrawing" Target="../diagrams/drawing2.xml"/><Relationship Id="rId4" Type="http://schemas.microsoft.com/office/2007/relationships/hdphoto" Target="../media/hdphoto1.wdp"/><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050" name="Picture 2"/>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11200"/>
                    </a14:imgEffect>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0" y="-2297"/>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2" y="3915004"/>
            <a:ext cx="8568952" cy="461665"/>
          </a:xfrm>
          <a:prstGeom prst="rect">
            <a:avLst/>
          </a:prstGeom>
        </p:spPr>
        <p:txBody>
          <a:bodyPr wrap="square">
            <a:spAutoFit/>
          </a:bodyPr>
          <a:lstStyle/>
          <a:p>
            <a:pPr>
              <a:buClrTx/>
              <a:buFontTx/>
              <a:buNone/>
            </a:pPr>
            <a:r>
              <a:rPr lang="ru-RU" sz="2400" kern="1200" dirty="0" smtClean="0">
                <a:solidFill>
                  <a:srgbClr val="0E4BC4"/>
                </a:solidFill>
                <a:latin typeface="Arial Black" panose="020B0A04020102020204" pitchFamily="34" charset="0"/>
                <a:ea typeface="+mn-ea"/>
                <a:cs typeface="+mn-cs"/>
              </a:rPr>
              <a:t>«Умный Санкт-Петербург». </a:t>
            </a:r>
            <a:r>
              <a:rPr lang="ru-RU" sz="2400" kern="1200" dirty="0" smtClean="0">
                <a:solidFill>
                  <a:srgbClr val="0E4BC4"/>
                </a:solidFill>
                <a:latin typeface="Arial Black" panose="020B0A04020102020204" pitchFamily="34" charset="0"/>
                <a:ea typeface="+mn-ea"/>
                <a:cs typeface="+mn-cs"/>
              </a:rPr>
              <a:t>Фрагменты</a:t>
            </a:r>
            <a:r>
              <a:rPr lang="ru-RU" sz="2400" kern="1200" dirty="0" smtClean="0">
                <a:solidFill>
                  <a:srgbClr val="0E4BC4"/>
                </a:solidFill>
                <a:latin typeface="Arial Black" panose="020B0A04020102020204" pitchFamily="34" charset="0"/>
                <a:ea typeface="+mn-ea"/>
                <a:cs typeface="+mn-cs"/>
              </a:rPr>
              <a:t> </a:t>
            </a:r>
            <a:r>
              <a:rPr lang="ru-RU" sz="2400" kern="1200" dirty="0" smtClean="0">
                <a:solidFill>
                  <a:srgbClr val="0E4BC4"/>
                </a:solidFill>
                <a:latin typeface="Arial Black" panose="020B0A04020102020204" pitchFamily="34" charset="0"/>
                <a:ea typeface="+mn-ea"/>
                <a:cs typeface="+mn-cs"/>
              </a:rPr>
              <a:t>образа.</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13138"/>
            <a:ext cx="416379" cy="29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068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2"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Effect>
                      <a14:brightnessContrast bright="56000" contrast="40000"/>
                    </a14:imgEffect>
                  </a14:imgLayer>
                </a14:imgProps>
              </a:ext>
              <a:ext uri="{28A0092B-C50C-407E-A947-70E740481C1C}">
                <a14:useLocalDpi xmlns:a14="http://schemas.microsoft.com/office/drawing/2010/main" val="0"/>
              </a:ext>
            </a:extLst>
          </a:blip>
          <a:srcRect/>
          <a:stretch>
            <a:fillRect/>
          </a:stretch>
        </p:blipFill>
        <p:spPr bwMode="auto">
          <a:xfrm>
            <a:off x="0" y="-2297"/>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5394" y="2245178"/>
            <a:ext cx="4415127" cy="2853359"/>
          </a:xfrm>
          <a:prstGeom prst="rect">
            <a:avLst/>
          </a:prstGeom>
        </p:spPr>
      </p:pic>
      <p:pic>
        <p:nvPicPr>
          <p:cNvPr id="9" name="Рисунок 8"/>
          <p:cNvPicPr>
            <a:picLocks noChangeAspect="1"/>
          </p:cNvPicPr>
          <p:nvPr/>
        </p:nvPicPr>
        <p:blipFill rotWithShape="1">
          <a:blip r:embed="rId6"/>
          <a:srcRect t="20740" b="40921"/>
          <a:stretch/>
        </p:blipFill>
        <p:spPr>
          <a:xfrm>
            <a:off x="4655393" y="948563"/>
            <a:ext cx="4488621" cy="1443574"/>
          </a:xfrm>
          <a:prstGeom prst="rect">
            <a:avLst/>
          </a:prstGeom>
        </p:spPr>
      </p:pic>
      <p:pic>
        <p:nvPicPr>
          <p:cNvPr id="141" name="Shape 141"/>
          <p:cNvPicPr preferRelativeResize="0"/>
          <p:nvPr/>
        </p:nvPicPr>
        <p:blipFill>
          <a:blip r:embed="rId7">
            <a:alphaModFix/>
          </a:blip>
          <a:stretch>
            <a:fillRect/>
          </a:stretch>
        </p:blipFill>
        <p:spPr>
          <a:xfrm>
            <a:off x="144795" y="750045"/>
            <a:ext cx="4335153" cy="2156587"/>
          </a:xfrm>
          <a:prstGeom prst="rect">
            <a:avLst/>
          </a:prstGeom>
          <a:noFill/>
          <a:ln>
            <a:noFill/>
          </a:ln>
        </p:spPr>
      </p:pic>
      <p:sp>
        <p:nvSpPr>
          <p:cNvPr id="7" name="Заголовок 1"/>
          <p:cNvSpPr txBox="1">
            <a:spLocks/>
          </p:cNvSpPr>
          <p:nvPr/>
        </p:nvSpPr>
        <p:spPr>
          <a:xfrm>
            <a:off x="471367" y="265087"/>
            <a:ext cx="7750068" cy="48495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ru" sz="2400" b="1" dirty="0">
                <a:solidFill>
                  <a:srgbClr val="410EC0"/>
                </a:solidFill>
                <a:highlight>
                  <a:srgbClr val="FFFFFF"/>
                </a:highlight>
                <a:latin typeface="Arial" panose="020B0604020202020204" pitchFamily="34" charset="0"/>
                <a:ea typeface="Roboto"/>
                <a:cs typeface="Arial" panose="020B0604020202020204" pitchFamily="34" charset="0"/>
                <a:sym typeface="Roboto Medium"/>
              </a:rPr>
              <a:t>Навигатор по </a:t>
            </a:r>
            <a:r>
              <a:rPr lang="ru" sz="2400" b="1" dirty="0" smtClean="0">
                <a:solidFill>
                  <a:srgbClr val="410EC0"/>
                </a:solidFill>
                <a:highlight>
                  <a:srgbClr val="FFFFFF"/>
                </a:highlight>
                <a:latin typeface="Arial" panose="020B0604020202020204" pitchFamily="34" charset="0"/>
                <a:ea typeface="Roboto"/>
                <a:cs typeface="Arial" panose="020B0604020202020204" pitchFamily="34" charset="0"/>
                <a:sym typeface="Roboto Medium"/>
              </a:rPr>
              <a:t>библиотекам и единая афиша</a:t>
            </a:r>
            <a:endParaRPr lang="ru-RU" sz="2400" b="1" dirty="0">
              <a:solidFill>
                <a:srgbClr val="410EC0"/>
              </a:solidFill>
              <a:latin typeface="Arial" panose="020B0604020202020204" pitchFamily="34" charset="0"/>
              <a:cs typeface="Arial" panose="020B0604020202020204" pitchFamily="34" charset="0"/>
            </a:endParaRPr>
          </a:p>
        </p:txBody>
      </p:sp>
      <p:pic>
        <p:nvPicPr>
          <p:cNvPr id="3" name="Рисунок 2"/>
          <p:cNvPicPr>
            <a:picLocks noChangeAspect="1"/>
          </p:cNvPicPr>
          <p:nvPr/>
        </p:nvPicPr>
        <p:blipFill rotWithShape="1">
          <a:blip r:embed="rId8"/>
          <a:srcRect b="37712"/>
          <a:stretch/>
        </p:blipFill>
        <p:spPr>
          <a:xfrm>
            <a:off x="91794" y="3201841"/>
            <a:ext cx="4441153" cy="1667086"/>
          </a:xfrm>
          <a:prstGeom prst="rect">
            <a:avLst/>
          </a:prstGeom>
        </p:spPr>
      </p:pic>
      <p:sp>
        <p:nvSpPr>
          <p:cNvPr id="13" name="Прямоугольник 12"/>
          <p:cNvSpPr/>
          <p:nvPr/>
        </p:nvSpPr>
        <p:spPr>
          <a:xfrm>
            <a:off x="8804416" y="4903578"/>
            <a:ext cx="339599" cy="231937"/>
          </a:xfrm>
          <a:prstGeom prst="rect">
            <a:avLst/>
          </a:prstGeom>
          <a:solidFill>
            <a:srgbClr val="FFFFFF">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u-RU" sz="3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10" name="Прямоугольник 9"/>
          <p:cNvSpPr/>
          <p:nvPr/>
        </p:nvSpPr>
        <p:spPr>
          <a:xfrm>
            <a:off x="4808764" y="4125175"/>
            <a:ext cx="3918857" cy="707886"/>
          </a:xfrm>
          <a:prstGeom prst="rect">
            <a:avLst/>
          </a:prstGeom>
        </p:spPr>
        <p:txBody>
          <a:bodyPr wrap="square">
            <a:spAutoFit/>
          </a:bodyPr>
          <a:lstStyle/>
          <a:p>
            <a:pPr algn="ctr">
              <a:buClr>
                <a:schemeClr val="dk1"/>
              </a:buClr>
              <a:buSzPts val="1100"/>
            </a:pPr>
            <a:r>
              <a:rPr lang="ru-RU" sz="2000" b="1" dirty="0" smtClean="0">
                <a:solidFill>
                  <a:srgbClr val="410EC0"/>
                </a:solidFill>
                <a:highlight>
                  <a:srgbClr val="FFFFFF"/>
                </a:highlight>
                <a:latin typeface="+mj-lt"/>
                <a:ea typeface="Roboto Medium"/>
                <a:cs typeface="Roboto Medium"/>
                <a:sym typeface="Roboto Medium"/>
              </a:rPr>
              <a:t>5 тысяч </a:t>
            </a:r>
            <a:r>
              <a:rPr lang="ru-RU" sz="2000" b="1" dirty="0" smtClean="0">
                <a:solidFill>
                  <a:srgbClr val="410EC0"/>
                </a:solidFill>
                <a:highlight>
                  <a:srgbClr val="FFFFFF"/>
                </a:highlight>
                <a:latin typeface="+mj-lt"/>
                <a:ea typeface="Roboto Light"/>
                <a:cs typeface="Roboto Light"/>
                <a:sym typeface="Roboto Light"/>
              </a:rPr>
              <a:t>мероприятий</a:t>
            </a:r>
          </a:p>
          <a:p>
            <a:pPr algn="ctr">
              <a:buClr>
                <a:schemeClr val="dk1"/>
              </a:buClr>
              <a:buSzPts val="1100"/>
            </a:pPr>
            <a:r>
              <a:rPr lang="ru-RU" sz="2000" b="1" dirty="0" smtClean="0">
                <a:solidFill>
                  <a:srgbClr val="410EC0"/>
                </a:solidFill>
                <a:highlight>
                  <a:srgbClr val="FFFFFF"/>
                </a:highlight>
                <a:latin typeface="+mj-lt"/>
                <a:ea typeface="Roboto Light"/>
                <a:cs typeface="Roboto Light"/>
                <a:sym typeface="Roboto Light"/>
              </a:rPr>
              <a:t>2 миллиона посещений</a:t>
            </a:r>
          </a:p>
        </p:txBody>
      </p:sp>
    </p:spTree>
    <p:extLst>
      <p:ext uri="{BB962C8B-B14F-4D97-AF65-F5344CB8AC3E}">
        <p14:creationId xmlns:p14="http://schemas.microsoft.com/office/powerpoint/2010/main" val="29081739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1"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Effect>
                      <a14:brightnessContrast bright="64000"/>
                    </a14:imgEffect>
                  </a14:imgLayer>
                </a14:imgProps>
              </a:ext>
              <a:ext uri="{28A0092B-C50C-407E-A947-70E740481C1C}">
                <a14:useLocalDpi xmlns:a14="http://schemas.microsoft.com/office/drawing/2010/main" val="0"/>
              </a:ext>
            </a:extLst>
          </a:blip>
          <a:srcRect/>
          <a:stretch>
            <a:fillRect/>
          </a:stretch>
        </p:blipFill>
        <p:spPr bwMode="auto">
          <a:xfrm>
            <a:off x="0" y="-2297"/>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Прямоугольник 41"/>
          <p:cNvSpPr/>
          <p:nvPr/>
        </p:nvSpPr>
        <p:spPr>
          <a:xfrm>
            <a:off x="160875" y="4206032"/>
            <a:ext cx="8951801" cy="954107"/>
          </a:xfrm>
          <a:prstGeom prst="rect">
            <a:avLst/>
          </a:prstGeom>
        </p:spPr>
        <p:txBody>
          <a:bodyPr wrap="square">
            <a:spAutoFit/>
          </a:bodyPr>
          <a:lstStyle/>
          <a:p>
            <a:pPr algn="ctr">
              <a:buSzPts val="1100"/>
            </a:pPr>
            <a:r>
              <a:rPr lang="ru-RU" sz="2800" b="1" dirty="0" smtClean="0">
                <a:solidFill>
                  <a:srgbClr val="007434"/>
                </a:solidFill>
                <a:highlight>
                  <a:srgbClr val="FFFFFF"/>
                </a:highlight>
                <a:latin typeface="+mj-lt"/>
                <a:ea typeface="Roboto Medium"/>
                <a:cs typeface="Roboto Medium"/>
                <a:sym typeface="Roboto Medium"/>
              </a:rPr>
              <a:t>8,6</a:t>
            </a:r>
            <a:r>
              <a:rPr lang="ru-RU" sz="2200" b="1" dirty="0" smtClean="0">
                <a:solidFill>
                  <a:srgbClr val="007434"/>
                </a:solidFill>
                <a:highlight>
                  <a:srgbClr val="FFFFFF"/>
                </a:highlight>
                <a:latin typeface="+mj-lt"/>
                <a:ea typeface="Roboto Medium"/>
                <a:cs typeface="Roboto Medium"/>
                <a:sym typeface="Roboto Medium"/>
              </a:rPr>
              <a:t> (очно) + </a:t>
            </a:r>
            <a:r>
              <a:rPr lang="en-US" sz="2800" b="1" dirty="0" smtClean="0">
                <a:solidFill>
                  <a:srgbClr val="007434"/>
                </a:solidFill>
                <a:highlight>
                  <a:srgbClr val="FFFFFF"/>
                </a:highlight>
                <a:latin typeface="+mj-lt"/>
                <a:ea typeface="Roboto Medium"/>
                <a:cs typeface="Roboto Medium"/>
                <a:sym typeface="Roboto Medium"/>
              </a:rPr>
              <a:t>3</a:t>
            </a:r>
            <a:r>
              <a:rPr lang="ru-RU" sz="2800" b="1" dirty="0" smtClean="0">
                <a:solidFill>
                  <a:srgbClr val="007434"/>
                </a:solidFill>
                <a:highlight>
                  <a:srgbClr val="FFFFFF"/>
                </a:highlight>
                <a:latin typeface="+mj-lt"/>
                <a:ea typeface="Roboto Medium"/>
                <a:cs typeface="Roboto Medium"/>
                <a:sym typeface="Roboto Medium"/>
              </a:rPr>
              <a:t>,7</a:t>
            </a:r>
            <a:r>
              <a:rPr lang="ru-RU" sz="2200" b="1" dirty="0" smtClean="0">
                <a:solidFill>
                  <a:srgbClr val="007434"/>
                </a:solidFill>
                <a:highlight>
                  <a:srgbClr val="FFFFFF"/>
                </a:highlight>
                <a:latin typeface="+mj-lt"/>
                <a:ea typeface="Roboto Medium"/>
                <a:cs typeface="Roboto Medium"/>
                <a:sym typeface="Roboto Medium"/>
              </a:rPr>
              <a:t> (удаленно) = </a:t>
            </a:r>
            <a:r>
              <a:rPr lang="ru-RU" sz="2800" b="1" dirty="0" smtClean="0">
                <a:solidFill>
                  <a:srgbClr val="007434"/>
                </a:solidFill>
                <a:highlight>
                  <a:srgbClr val="FFFFFF"/>
                </a:highlight>
                <a:latin typeface="+mj-lt"/>
                <a:ea typeface="Roboto Medium"/>
                <a:cs typeface="Roboto Medium"/>
                <a:sym typeface="Roboto Medium"/>
              </a:rPr>
              <a:t>1</a:t>
            </a:r>
            <a:r>
              <a:rPr lang="en-US" sz="2800" b="1" dirty="0" smtClean="0">
                <a:solidFill>
                  <a:srgbClr val="007434"/>
                </a:solidFill>
                <a:highlight>
                  <a:srgbClr val="FFFFFF"/>
                </a:highlight>
                <a:latin typeface="+mj-lt"/>
                <a:ea typeface="Roboto Medium"/>
                <a:cs typeface="Roboto Medium"/>
                <a:sym typeface="Roboto Medium"/>
              </a:rPr>
              <a:t>2</a:t>
            </a:r>
            <a:r>
              <a:rPr lang="ru-RU" sz="2800" b="1" dirty="0" smtClean="0">
                <a:solidFill>
                  <a:srgbClr val="007434"/>
                </a:solidFill>
                <a:highlight>
                  <a:srgbClr val="FFFFFF"/>
                </a:highlight>
                <a:latin typeface="+mj-lt"/>
                <a:ea typeface="Roboto Medium"/>
                <a:cs typeface="Roboto Medium"/>
                <a:sym typeface="Roboto Medium"/>
              </a:rPr>
              <a:t>,3</a:t>
            </a:r>
            <a:r>
              <a:rPr lang="ru-RU" sz="2200" b="1" dirty="0" smtClean="0">
                <a:solidFill>
                  <a:srgbClr val="007434"/>
                </a:solidFill>
                <a:highlight>
                  <a:srgbClr val="FFFFFF"/>
                </a:highlight>
                <a:latin typeface="+mj-lt"/>
                <a:ea typeface="Roboto Medium"/>
                <a:cs typeface="Roboto Medium"/>
                <a:sym typeface="Roboto Medium"/>
              </a:rPr>
              <a:t> миллиона посещений</a:t>
            </a:r>
            <a:endParaRPr lang="en-US" sz="2200" b="1" dirty="0">
              <a:solidFill>
                <a:srgbClr val="007434"/>
              </a:solidFill>
              <a:highlight>
                <a:srgbClr val="FFFFFF"/>
              </a:highlight>
              <a:latin typeface="+mj-lt"/>
              <a:ea typeface="Roboto Medium"/>
              <a:cs typeface="Roboto Medium"/>
              <a:sym typeface="Roboto Medium"/>
            </a:endParaRPr>
          </a:p>
          <a:p>
            <a:pPr algn="ctr">
              <a:buSzPts val="1100"/>
            </a:pPr>
            <a:r>
              <a:rPr lang="en-US" sz="2800" b="1" dirty="0" smtClean="0">
                <a:solidFill>
                  <a:srgbClr val="CB2B2C"/>
                </a:solidFill>
                <a:highlight>
                  <a:srgbClr val="FFFFFF"/>
                </a:highlight>
                <a:latin typeface="+mj-lt"/>
                <a:ea typeface="Roboto Medium"/>
                <a:cs typeface="Roboto Medium"/>
                <a:sym typeface="Roboto Medium"/>
              </a:rPr>
              <a:t>x2</a:t>
            </a:r>
            <a:r>
              <a:rPr lang="ru-RU" sz="2200" dirty="0" smtClean="0">
                <a:solidFill>
                  <a:schemeClr val="dk1"/>
                </a:solidFill>
                <a:highlight>
                  <a:srgbClr val="FFFFFF"/>
                </a:highlight>
                <a:latin typeface="+mj-lt"/>
                <a:ea typeface="Roboto Medium"/>
                <a:cs typeface="Roboto Medium"/>
                <a:sym typeface="Roboto Medium"/>
              </a:rPr>
              <a:t> больше чем в </a:t>
            </a:r>
            <a:r>
              <a:rPr lang="ru-RU" sz="2200" b="1" dirty="0" smtClean="0">
                <a:solidFill>
                  <a:srgbClr val="CB2B2C"/>
                </a:solidFill>
                <a:highlight>
                  <a:srgbClr val="FFFFFF"/>
                </a:highlight>
                <a:latin typeface="+mj-lt"/>
                <a:ea typeface="Roboto Medium"/>
                <a:cs typeface="Roboto Medium"/>
                <a:sym typeface="Roboto Medium"/>
              </a:rPr>
              <a:t>2008</a:t>
            </a:r>
            <a:r>
              <a:rPr lang="ru-RU" sz="2200" b="1" dirty="0" smtClean="0">
                <a:solidFill>
                  <a:schemeClr val="dk1"/>
                </a:solidFill>
                <a:highlight>
                  <a:srgbClr val="FFFFFF"/>
                </a:highlight>
                <a:latin typeface="+mj-lt"/>
                <a:ea typeface="Roboto Medium"/>
                <a:cs typeface="Roboto Medium"/>
                <a:sym typeface="Roboto Medium"/>
              </a:rPr>
              <a:t> </a:t>
            </a:r>
            <a:r>
              <a:rPr lang="ru-RU" sz="2200" b="1" dirty="0" smtClean="0">
                <a:solidFill>
                  <a:srgbClr val="CB2B2C"/>
                </a:solidFill>
                <a:highlight>
                  <a:srgbClr val="FFFFFF"/>
                </a:highlight>
                <a:latin typeface="+mj-lt"/>
                <a:ea typeface="Roboto Medium"/>
                <a:cs typeface="Roboto Medium"/>
                <a:sym typeface="Roboto Medium"/>
              </a:rPr>
              <a:t>г</a:t>
            </a:r>
            <a:r>
              <a:rPr lang="ru-RU" sz="2200" dirty="0" smtClean="0">
                <a:solidFill>
                  <a:srgbClr val="CB2B2C"/>
                </a:solidFill>
                <a:highlight>
                  <a:srgbClr val="FFFFFF"/>
                </a:highlight>
                <a:latin typeface="+mj-lt"/>
                <a:ea typeface="Roboto Medium"/>
                <a:cs typeface="Roboto Medium"/>
                <a:sym typeface="Roboto Medium"/>
              </a:rPr>
              <a:t>.</a:t>
            </a:r>
          </a:p>
        </p:txBody>
      </p:sp>
      <p:sp>
        <p:nvSpPr>
          <p:cNvPr id="31" name="Прямоугольник 30"/>
          <p:cNvSpPr/>
          <p:nvPr/>
        </p:nvSpPr>
        <p:spPr>
          <a:xfrm>
            <a:off x="1458998" y="163288"/>
            <a:ext cx="4360811" cy="683766"/>
          </a:xfrm>
          <a:prstGeom prst="rect">
            <a:avLst/>
          </a:prstGeom>
          <a:solidFill>
            <a:srgbClr val="FFFFFF">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rgbClr val="410EC0"/>
                </a:solidFill>
                <a:latin typeface="Arial" panose="020B0604020202020204" pitchFamily="34" charset="0"/>
                <a:ea typeface="Roboto" panose="02000000000000000000" pitchFamily="2" charset="0"/>
                <a:cs typeface="Arial" panose="020B0604020202020204" pitchFamily="34" charset="0"/>
              </a:rPr>
              <a:t>Социальный эффект</a:t>
            </a:r>
            <a:endParaRPr lang="ru-RU" sz="2400" b="1" dirty="0">
              <a:solidFill>
                <a:srgbClr val="410EC0"/>
              </a:solidFill>
              <a:latin typeface="Arial" panose="020B0604020202020204" pitchFamily="34" charset="0"/>
              <a:ea typeface="Roboto" panose="02000000000000000000" pitchFamily="2" charset="0"/>
              <a:cs typeface="Arial" panose="020B0604020202020204" pitchFamily="34" charset="0"/>
            </a:endParaRPr>
          </a:p>
        </p:txBody>
      </p:sp>
      <p:graphicFrame>
        <p:nvGraphicFramePr>
          <p:cNvPr id="10" name="Диаграмма 9"/>
          <p:cNvGraphicFramePr/>
          <p:nvPr>
            <p:extLst>
              <p:ext uri="{D42A27DB-BD31-4B8C-83A1-F6EECF244321}">
                <p14:modId xmlns:p14="http://schemas.microsoft.com/office/powerpoint/2010/main" val="2613446862"/>
              </p:ext>
            </p:extLst>
          </p:nvPr>
        </p:nvGraphicFramePr>
        <p:xfrm>
          <a:off x="-1956100" y="702248"/>
          <a:ext cx="12095018" cy="3363537"/>
        </p:xfrm>
        <a:graphic>
          <a:graphicData uri="http://schemas.openxmlformats.org/drawingml/2006/chart">
            <c:chart xmlns:c="http://schemas.openxmlformats.org/drawingml/2006/chart" xmlns:r="http://schemas.openxmlformats.org/officeDocument/2006/relationships" r:id="rId5"/>
          </a:graphicData>
        </a:graphic>
      </p:graphicFrame>
      <p:sp>
        <p:nvSpPr>
          <p:cNvPr id="83" name="Прямоугольник 82"/>
          <p:cNvSpPr/>
          <p:nvPr/>
        </p:nvSpPr>
        <p:spPr>
          <a:xfrm>
            <a:off x="1135881" y="1300810"/>
            <a:ext cx="184731" cy="307777"/>
          </a:xfrm>
          <a:prstGeom prst="rect">
            <a:avLst/>
          </a:prstGeom>
          <a:noFill/>
        </p:spPr>
        <p:txBody>
          <a:bodyPr wrap="none">
            <a:spAutoFit/>
          </a:bodyPr>
          <a:lstStyle/>
          <a:p>
            <a:pPr lvl="0" eaLnBrk="0" fontAlgn="base" hangingPunct="0">
              <a:spcBef>
                <a:spcPct val="0"/>
              </a:spcBef>
              <a:spcAft>
                <a:spcPct val="0"/>
              </a:spcAft>
              <a:buClrTx/>
            </a:pPr>
            <a:endParaRPr lang="ru-RU" altLang="ru-RU" dirty="0">
              <a:solidFill>
                <a:schemeClr val="tx1"/>
              </a:solidFill>
              <a:latin typeface="Arial" panose="020B0604020202020204" pitchFamily="34" charset="0"/>
            </a:endParaRPr>
          </a:p>
        </p:txBody>
      </p:sp>
      <p:sp>
        <p:nvSpPr>
          <p:cNvPr id="86" name="Прямоугольник 85"/>
          <p:cNvSpPr/>
          <p:nvPr/>
        </p:nvSpPr>
        <p:spPr>
          <a:xfrm>
            <a:off x="2610858" y="1968527"/>
            <a:ext cx="1428596" cy="830997"/>
          </a:xfrm>
          <a:prstGeom prst="rect">
            <a:avLst/>
          </a:prstGeom>
          <a:noFill/>
        </p:spPr>
        <p:txBody>
          <a:bodyPr wrap="none">
            <a:spAutoFit/>
          </a:bodyPr>
          <a:lstStyle/>
          <a:p>
            <a:pPr lvl="0" algn="ctr" eaLnBrk="0" fontAlgn="base" hangingPunct="0">
              <a:spcBef>
                <a:spcPct val="0"/>
              </a:spcBef>
              <a:spcAft>
                <a:spcPct val="0"/>
              </a:spcAft>
              <a:buClrTx/>
            </a:pPr>
            <a:r>
              <a:rPr lang="ru-RU" altLang="ru-RU" sz="2400" b="1" dirty="0" smtClean="0">
                <a:solidFill>
                  <a:schemeClr val="tx1"/>
                </a:solidFill>
                <a:latin typeface="Arial" panose="020B0604020202020204" pitchFamily="34" charset="0"/>
              </a:rPr>
              <a:t>Возраст</a:t>
            </a:r>
          </a:p>
          <a:p>
            <a:pPr lvl="0" algn="ctr" eaLnBrk="0" fontAlgn="base" hangingPunct="0">
              <a:spcBef>
                <a:spcPct val="0"/>
              </a:spcBef>
              <a:spcAft>
                <a:spcPct val="0"/>
              </a:spcAft>
              <a:buClrTx/>
            </a:pPr>
            <a:r>
              <a:rPr lang="ru-RU" altLang="ru-RU" sz="2400" b="1" dirty="0" smtClean="0">
                <a:solidFill>
                  <a:schemeClr val="tx1"/>
                </a:solidFill>
                <a:latin typeface="Arial" panose="020B0604020202020204" pitchFamily="34" charset="0"/>
              </a:rPr>
              <a:t>18 – 34</a:t>
            </a:r>
            <a:endParaRPr lang="ru-RU" altLang="ru-RU" sz="2400" b="1" dirty="0">
              <a:solidFill>
                <a:schemeClr val="tx1"/>
              </a:solidFill>
              <a:latin typeface="Arial" panose="020B0604020202020204" pitchFamily="34" charset="0"/>
            </a:endParaRPr>
          </a:p>
        </p:txBody>
      </p:sp>
      <p:pic>
        <p:nvPicPr>
          <p:cNvPr id="6" name="Рисунок 5"/>
          <p:cNvPicPr>
            <a:picLocks noChangeAspect="1"/>
          </p:cNvPicPr>
          <p:nvPr/>
        </p:nvPicPr>
        <p:blipFill rotWithShape="1">
          <a:blip r:embed="rId6">
            <a:extLst>
              <a:ext uri="{28A0092B-C50C-407E-A947-70E740481C1C}">
                <a14:useLocalDpi xmlns:a14="http://schemas.microsoft.com/office/drawing/2010/main" val="0"/>
              </a:ext>
            </a:extLst>
          </a:blip>
          <a:srcRect l="18099" r="8059"/>
          <a:stretch/>
        </p:blipFill>
        <p:spPr>
          <a:xfrm>
            <a:off x="5564995" y="1300810"/>
            <a:ext cx="2514600" cy="2395249"/>
          </a:xfrm>
          <a:prstGeom prst="ellipse">
            <a:avLst/>
          </a:prstGeom>
          <a:ln w="38100" cap="rnd">
            <a:solidFill>
              <a:srgbClr val="FDB082"/>
            </a:solidFill>
          </a:ln>
          <a:effectLst/>
        </p:spPr>
      </p:pic>
      <p:sp>
        <p:nvSpPr>
          <p:cNvPr id="32" name="TextBox 31"/>
          <p:cNvSpPr txBox="1"/>
          <p:nvPr/>
        </p:nvSpPr>
        <p:spPr>
          <a:xfrm>
            <a:off x="1296043" y="3328405"/>
            <a:ext cx="641522" cy="307777"/>
          </a:xfrm>
          <a:prstGeom prst="rect">
            <a:avLst/>
          </a:prstGeom>
          <a:noFill/>
        </p:spPr>
        <p:txBody>
          <a:bodyPr wrap="none" rtlCol="0">
            <a:spAutoFit/>
          </a:bodyPr>
          <a:lstStyle/>
          <a:p>
            <a:r>
              <a:rPr lang="ru-RU" b="1" dirty="0" smtClean="0">
                <a:solidFill>
                  <a:schemeClr val="tx1"/>
                </a:solidFill>
              </a:rPr>
              <a:t>35-</a:t>
            </a:r>
            <a:r>
              <a:rPr lang="en-US" b="1" dirty="0" smtClean="0">
                <a:solidFill>
                  <a:schemeClr val="tx1"/>
                </a:solidFill>
              </a:rPr>
              <a:t>50</a:t>
            </a:r>
            <a:endParaRPr lang="ru-RU" b="1" dirty="0">
              <a:solidFill>
                <a:schemeClr val="tx1"/>
              </a:solidFill>
            </a:endParaRPr>
          </a:p>
        </p:txBody>
      </p:sp>
      <p:sp>
        <p:nvSpPr>
          <p:cNvPr id="34" name="TextBox 33"/>
          <p:cNvSpPr txBox="1"/>
          <p:nvPr/>
        </p:nvSpPr>
        <p:spPr>
          <a:xfrm>
            <a:off x="1027380" y="1814639"/>
            <a:ext cx="537327" cy="307777"/>
          </a:xfrm>
          <a:prstGeom prst="rect">
            <a:avLst/>
          </a:prstGeom>
          <a:noFill/>
        </p:spPr>
        <p:txBody>
          <a:bodyPr wrap="none" rtlCol="0">
            <a:spAutoFit/>
          </a:bodyPr>
          <a:lstStyle/>
          <a:p>
            <a:r>
              <a:rPr lang="en-US" b="1" dirty="0" smtClean="0">
                <a:solidFill>
                  <a:schemeClr val="tx1"/>
                </a:solidFill>
              </a:rPr>
              <a:t>&gt; 50</a:t>
            </a:r>
            <a:endParaRPr lang="ru-RU" b="1" dirty="0">
              <a:solidFill>
                <a:schemeClr val="tx1"/>
              </a:solidFill>
            </a:endParaRPr>
          </a:p>
        </p:txBody>
      </p:sp>
    </p:spTree>
    <p:extLst>
      <p:ext uri="{BB962C8B-B14F-4D97-AF65-F5344CB8AC3E}">
        <p14:creationId xmlns:p14="http://schemas.microsoft.com/office/powerpoint/2010/main" val="28773279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Effect>
                      <a14:brightnessContrast bright="69000"/>
                    </a14:imgEffect>
                  </a14:imgLayer>
                </a14:imgProps>
              </a:ext>
              <a:ext uri="{28A0092B-C50C-407E-A947-70E740481C1C}">
                <a14:useLocalDpi xmlns:a14="http://schemas.microsoft.com/office/drawing/2010/main" val="0"/>
              </a:ext>
            </a:extLst>
          </a:blip>
          <a:srcRect/>
          <a:stretch>
            <a:fillRect/>
          </a:stretch>
        </p:blipFill>
        <p:spPr bwMode="auto">
          <a:xfrm>
            <a:off x="0" y="-2297"/>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Прямоугольник 27"/>
          <p:cNvSpPr/>
          <p:nvPr/>
        </p:nvSpPr>
        <p:spPr>
          <a:xfrm>
            <a:off x="1827719" y="373129"/>
            <a:ext cx="3013703" cy="569466"/>
          </a:xfrm>
          <a:prstGeom prst="rect">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rgbClr val="410EC0"/>
                </a:solidFill>
                <a:latin typeface="Arial" panose="020B0604020202020204" pitchFamily="34" charset="0"/>
                <a:ea typeface="Roboto" panose="02000000000000000000" pitchFamily="2" charset="0"/>
                <a:cs typeface="Arial" panose="020B0604020202020204" pitchFamily="34" charset="0"/>
              </a:rPr>
              <a:t>Этапы внедрения</a:t>
            </a:r>
            <a:endParaRPr lang="ru-RU" sz="2400" b="1" dirty="0">
              <a:solidFill>
                <a:srgbClr val="410EC0"/>
              </a:solidFill>
              <a:latin typeface="Arial" panose="020B0604020202020204" pitchFamily="34" charset="0"/>
              <a:ea typeface="Roboto" panose="02000000000000000000" pitchFamily="2" charset="0"/>
              <a:cs typeface="Arial" panose="020B0604020202020204" pitchFamily="34" charset="0"/>
            </a:endParaRPr>
          </a:p>
        </p:txBody>
      </p:sp>
      <p:cxnSp>
        <p:nvCxnSpPr>
          <p:cNvPr id="4" name="Прямая со стрелкой 3"/>
          <p:cNvCxnSpPr/>
          <p:nvPr/>
        </p:nvCxnSpPr>
        <p:spPr>
          <a:xfrm flipH="1">
            <a:off x="443345" y="871539"/>
            <a:ext cx="1" cy="4069918"/>
          </a:xfrm>
          <a:prstGeom prst="straightConnector1">
            <a:avLst/>
          </a:prstGeom>
          <a:ln w="76200">
            <a:tailEnd type="triangle"/>
          </a:ln>
        </p:spPr>
        <p:style>
          <a:lnRef idx="1">
            <a:schemeClr val="accent5"/>
          </a:lnRef>
          <a:fillRef idx="0">
            <a:schemeClr val="accent5"/>
          </a:fillRef>
          <a:effectRef idx="0">
            <a:schemeClr val="accent5"/>
          </a:effectRef>
          <a:fontRef idx="minor">
            <a:schemeClr val="tx1"/>
          </a:fontRef>
        </p:style>
      </p:cxnSp>
      <p:sp>
        <p:nvSpPr>
          <p:cNvPr id="29" name="Прямоугольник 28"/>
          <p:cNvSpPr/>
          <p:nvPr/>
        </p:nvSpPr>
        <p:spPr>
          <a:xfrm>
            <a:off x="544659" y="957747"/>
            <a:ext cx="639919" cy="338554"/>
          </a:xfrm>
          <a:prstGeom prst="rect">
            <a:avLst/>
          </a:prstGeom>
        </p:spPr>
        <p:txBody>
          <a:bodyPr wrap="none">
            <a:spAutoFit/>
          </a:bodyPr>
          <a:lstStyle/>
          <a:p>
            <a:r>
              <a:rPr lang="ru-RU" sz="1600" b="1" dirty="0">
                <a:latin typeface="Arial" panose="020B0604020202020204" pitchFamily="34" charset="0"/>
                <a:cs typeface="Arial" panose="020B0604020202020204" pitchFamily="34" charset="0"/>
              </a:rPr>
              <a:t>2008</a:t>
            </a:r>
            <a:endParaRPr lang="ru-RU" sz="1600" b="1" dirty="0"/>
          </a:p>
        </p:txBody>
      </p:sp>
      <p:sp>
        <p:nvSpPr>
          <p:cNvPr id="30" name="Овал 29"/>
          <p:cNvSpPr/>
          <p:nvPr/>
        </p:nvSpPr>
        <p:spPr>
          <a:xfrm>
            <a:off x="355600" y="1039280"/>
            <a:ext cx="175491" cy="17549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31" name="Прямоугольник 30"/>
          <p:cNvSpPr/>
          <p:nvPr/>
        </p:nvSpPr>
        <p:spPr>
          <a:xfrm>
            <a:off x="1285859" y="942601"/>
            <a:ext cx="7719596" cy="584775"/>
          </a:xfrm>
          <a:prstGeom prst="rect">
            <a:avLst/>
          </a:prstGeom>
        </p:spPr>
        <p:txBody>
          <a:bodyPr wrap="square">
            <a:spAutoFit/>
          </a:bodyPr>
          <a:lstStyle/>
          <a:p>
            <a:pPr lvl="0"/>
            <a:r>
              <a:rPr lang="ru-RU" sz="1600" b="1" dirty="0">
                <a:solidFill>
                  <a:srgbClr val="410EC0"/>
                </a:solidFill>
              </a:rPr>
              <a:t>Концепция развития обслуживания </a:t>
            </a:r>
            <a:r>
              <a:rPr lang="ru-RU" sz="1600" b="1" dirty="0" smtClean="0">
                <a:solidFill>
                  <a:srgbClr val="410EC0"/>
                </a:solidFill>
              </a:rPr>
              <a:t>населения Санкт-Петербурга</a:t>
            </a:r>
          </a:p>
          <a:p>
            <a:pPr lvl="0"/>
            <a:r>
              <a:rPr lang="ru-RU" sz="1600" b="1" dirty="0" smtClean="0">
                <a:solidFill>
                  <a:srgbClr val="410EC0"/>
                </a:solidFill>
              </a:rPr>
              <a:t>общедоступными </a:t>
            </a:r>
            <a:r>
              <a:rPr lang="ru-RU" sz="1600" b="1" dirty="0">
                <a:solidFill>
                  <a:srgbClr val="410EC0"/>
                </a:solidFill>
              </a:rPr>
              <a:t>библиотеками </a:t>
            </a:r>
            <a:endParaRPr lang="ru-RU" sz="1600" b="1" dirty="0">
              <a:solidFill>
                <a:srgbClr val="410EC0"/>
              </a:solidFill>
              <a:latin typeface="Arial" panose="020B0604020202020204" pitchFamily="34" charset="0"/>
              <a:cs typeface="Arial" panose="020B0604020202020204" pitchFamily="34" charset="0"/>
            </a:endParaRPr>
          </a:p>
        </p:txBody>
      </p:sp>
      <p:sp>
        <p:nvSpPr>
          <p:cNvPr id="32" name="Прямоугольник 31"/>
          <p:cNvSpPr/>
          <p:nvPr/>
        </p:nvSpPr>
        <p:spPr>
          <a:xfrm>
            <a:off x="544659" y="1743074"/>
            <a:ext cx="639919" cy="338554"/>
          </a:xfrm>
          <a:prstGeom prst="rect">
            <a:avLst/>
          </a:prstGeom>
        </p:spPr>
        <p:txBody>
          <a:bodyPr wrap="none">
            <a:spAutoFit/>
          </a:bodyPr>
          <a:lstStyle/>
          <a:p>
            <a:r>
              <a:rPr lang="ru-RU" sz="1600" b="1" dirty="0" smtClean="0">
                <a:latin typeface="Arial" panose="020B0604020202020204" pitchFamily="34" charset="0"/>
                <a:cs typeface="Arial" panose="020B0604020202020204" pitchFamily="34" charset="0"/>
              </a:rPr>
              <a:t>2009</a:t>
            </a:r>
            <a:endParaRPr lang="ru-RU" sz="1600" b="1" dirty="0"/>
          </a:p>
        </p:txBody>
      </p:sp>
      <p:sp>
        <p:nvSpPr>
          <p:cNvPr id="33" name="Овал 32"/>
          <p:cNvSpPr/>
          <p:nvPr/>
        </p:nvSpPr>
        <p:spPr>
          <a:xfrm>
            <a:off x="355600" y="1824608"/>
            <a:ext cx="175491" cy="17549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34" name="Прямоугольник 33"/>
          <p:cNvSpPr/>
          <p:nvPr/>
        </p:nvSpPr>
        <p:spPr>
          <a:xfrm>
            <a:off x="1285859" y="1743074"/>
            <a:ext cx="7719596" cy="338554"/>
          </a:xfrm>
          <a:prstGeom prst="rect">
            <a:avLst/>
          </a:prstGeom>
        </p:spPr>
        <p:txBody>
          <a:bodyPr wrap="square">
            <a:spAutoFit/>
          </a:bodyPr>
          <a:lstStyle/>
          <a:p>
            <a:pPr lvl="0"/>
            <a:r>
              <a:rPr lang="ru-RU" sz="1600" b="1" dirty="0" smtClean="0">
                <a:solidFill>
                  <a:srgbClr val="410EC0"/>
                </a:solidFill>
              </a:rPr>
              <a:t>Создание «Корпоративной сети общедоступных библиотек»</a:t>
            </a:r>
            <a:endParaRPr lang="ru-RU" sz="1600" b="1" dirty="0">
              <a:solidFill>
                <a:srgbClr val="410EC0"/>
              </a:solidFill>
              <a:latin typeface="Arial" panose="020B0604020202020204" pitchFamily="34" charset="0"/>
              <a:cs typeface="Arial" panose="020B0604020202020204" pitchFamily="34" charset="0"/>
            </a:endParaRPr>
          </a:p>
        </p:txBody>
      </p:sp>
      <p:sp>
        <p:nvSpPr>
          <p:cNvPr id="35" name="Прямоугольник 34"/>
          <p:cNvSpPr/>
          <p:nvPr/>
        </p:nvSpPr>
        <p:spPr>
          <a:xfrm>
            <a:off x="531106" y="2440656"/>
            <a:ext cx="639919" cy="338554"/>
          </a:xfrm>
          <a:prstGeom prst="rect">
            <a:avLst/>
          </a:prstGeom>
        </p:spPr>
        <p:txBody>
          <a:bodyPr wrap="none">
            <a:spAutoFit/>
          </a:bodyPr>
          <a:lstStyle/>
          <a:p>
            <a:r>
              <a:rPr lang="ru-RU" sz="1600" b="1" dirty="0" smtClean="0">
                <a:latin typeface="Arial" panose="020B0604020202020204" pitchFamily="34" charset="0"/>
                <a:cs typeface="Arial" panose="020B0604020202020204" pitchFamily="34" charset="0"/>
              </a:rPr>
              <a:t>2010</a:t>
            </a:r>
            <a:endParaRPr lang="ru-RU" sz="1600" b="1" dirty="0"/>
          </a:p>
        </p:txBody>
      </p:sp>
      <p:sp>
        <p:nvSpPr>
          <p:cNvPr id="36" name="Овал 35"/>
          <p:cNvSpPr/>
          <p:nvPr/>
        </p:nvSpPr>
        <p:spPr>
          <a:xfrm>
            <a:off x="342047" y="2522189"/>
            <a:ext cx="175491" cy="17549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37" name="Прямоугольник 36"/>
          <p:cNvSpPr/>
          <p:nvPr/>
        </p:nvSpPr>
        <p:spPr>
          <a:xfrm>
            <a:off x="1285875" y="2277065"/>
            <a:ext cx="7719596" cy="584775"/>
          </a:xfrm>
          <a:prstGeom prst="rect">
            <a:avLst/>
          </a:prstGeom>
        </p:spPr>
        <p:txBody>
          <a:bodyPr wrap="square">
            <a:spAutoFit/>
          </a:bodyPr>
          <a:lstStyle/>
          <a:p>
            <a:pPr lvl="0"/>
            <a:r>
              <a:rPr lang="ru-RU" sz="1600" b="1" dirty="0" smtClean="0">
                <a:solidFill>
                  <a:srgbClr val="410EC0"/>
                </a:solidFill>
              </a:rPr>
              <a:t>Те</a:t>
            </a:r>
            <a:r>
              <a:rPr lang="ru-RU" sz="1600" b="1" dirty="0" smtClean="0">
                <a:solidFill>
                  <a:srgbClr val="FEAE1E"/>
                </a:solidFill>
              </a:rPr>
              <a:t>хническое</a:t>
            </a:r>
            <a:r>
              <a:rPr lang="ru-RU" sz="1600" b="1" dirty="0" smtClean="0">
                <a:solidFill>
                  <a:srgbClr val="410EC0"/>
                </a:solidFill>
              </a:rPr>
              <a:t> оснащение, подключение к единой вычислительной сети,</a:t>
            </a:r>
          </a:p>
          <a:p>
            <a:pPr lvl="0"/>
            <a:r>
              <a:rPr lang="ru-RU" sz="1600" b="1" dirty="0" smtClean="0">
                <a:solidFill>
                  <a:srgbClr val="410EC0"/>
                </a:solidFill>
                <a:latin typeface="Arial" panose="020B0604020202020204" pitchFamily="34" charset="0"/>
                <a:cs typeface="Arial" panose="020B0604020202020204" pitchFamily="34" charset="0"/>
              </a:rPr>
              <a:t>вне</a:t>
            </a:r>
            <a:r>
              <a:rPr lang="ru-RU" sz="1600" b="1" dirty="0" smtClean="0">
                <a:solidFill>
                  <a:srgbClr val="FFC000"/>
                </a:solidFill>
                <a:latin typeface="Arial" panose="020B0604020202020204" pitchFamily="34" charset="0"/>
                <a:cs typeface="Arial" panose="020B0604020202020204" pitchFamily="34" charset="0"/>
              </a:rPr>
              <a:t>дрени</a:t>
            </a:r>
            <a:r>
              <a:rPr lang="ru-RU" sz="1600" b="1" dirty="0" smtClean="0">
                <a:solidFill>
                  <a:srgbClr val="410EC0"/>
                </a:solidFill>
                <a:latin typeface="Arial" panose="020B0604020202020204" pitchFamily="34" charset="0"/>
                <a:cs typeface="Arial" panose="020B0604020202020204" pitchFamily="34" charset="0"/>
              </a:rPr>
              <a:t>е</a:t>
            </a:r>
            <a:r>
              <a:rPr lang="ru-RU" sz="1600" b="1" dirty="0" smtClean="0">
                <a:solidFill>
                  <a:srgbClr val="FFC000"/>
                </a:solidFill>
                <a:latin typeface="Arial" panose="020B0604020202020204" pitchFamily="34" charset="0"/>
                <a:cs typeface="Arial" panose="020B0604020202020204" pitchFamily="34" charset="0"/>
              </a:rPr>
              <a:t> </a:t>
            </a:r>
            <a:r>
              <a:rPr lang="en-US" sz="1600" b="1" dirty="0" smtClean="0">
                <a:solidFill>
                  <a:srgbClr val="FEAE1E"/>
                </a:solidFill>
                <a:latin typeface="Arial" panose="020B0604020202020204" pitchFamily="34" charset="0"/>
                <a:cs typeface="Arial" panose="020B0604020202020204" pitchFamily="34" charset="0"/>
              </a:rPr>
              <a:t>RF</a:t>
            </a:r>
            <a:r>
              <a:rPr lang="en-US" sz="1600" b="1" dirty="0" smtClean="0">
                <a:solidFill>
                  <a:srgbClr val="410EC0"/>
                </a:solidFill>
                <a:latin typeface="Arial" panose="020B0604020202020204" pitchFamily="34" charset="0"/>
                <a:cs typeface="Arial" panose="020B0604020202020204" pitchFamily="34" charset="0"/>
              </a:rPr>
              <a:t>ID</a:t>
            </a:r>
            <a:r>
              <a:rPr lang="en-US" sz="1600" b="1" dirty="0" smtClean="0">
                <a:solidFill>
                  <a:srgbClr val="FFC000"/>
                </a:solidFill>
                <a:latin typeface="Arial" panose="020B0604020202020204" pitchFamily="34" charset="0"/>
                <a:cs typeface="Arial" panose="020B0604020202020204" pitchFamily="34" charset="0"/>
              </a:rPr>
              <a:t>-</a:t>
            </a:r>
            <a:r>
              <a:rPr lang="ru-RU" sz="1600" b="1" dirty="0" smtClean="0">
                <a:solidFill>
                  <a:srgbClr val="410EC0"/>
                </a:solidFill>
                <a:latin typeface="Arial" panose="020B0604020202020204" pitchFamily="34" charset="0"/>
                <a:cs typeface="Arial" panose="020B0604020202020204" pitchFamily="34" charset="0"/>
              </a:rPr>
              <a:t>технологий, создание корпоративных ресурсов</a:t>
            </a:r>
            <a:endParaRPr lang="ru-RU" sz="1600" b="1" dirty="0">
              <a:solidFill>
                <a:srgbClr val="410EC0"/>
              </a:solidFill>
              <a:latin typeface="Arial" panose="020B0604020202020204" pitchFamily="34" charset="0"/>
              <a:cs typeface="Arial" panose="020B0604020202020204" pitchFamily="34" charset="0"/>
            </a:endParaRPr>
          </a:p>
        </p:txBody>
      </p:sp>
      <p:sp>
        <p:nvSpPr>
          <p:cNvPr id="38" name="Прямоугольник 37"/>
          <p:cNvSpPr/>
          <p:nvPr/>
        </p:nvSpPr>
        <p:spPr>
          <a:xfrm>
            <a:off x="531106" y="3219769"/>
            <a:ext cx="639919" cy="338554"/>
          </a:xfrm>
          <a:prstGeom prst="rect">
            <a:avLst/>
          </a:prstGeom>
        </p:spPr>
        <p:txBody>
          <a:bodyPr wrap="none">
            <a:spAutoFit/>
          </a:bodyPr>
          <a:lstStyle/>
          <a:p>
            <a:r>
              <a:rPr lang="ru-RU" sz="1600" b="1" dirty="0" smtClean="0">
                <a:latin typeface="Arial" panose="020B0604020202020204" pitchFamily="34" charset="0"/>
                <a:cs typeface="Arial" panose="020B0604020202020204" pitchFamily="34" charset="0"/>
              </a:rPr>
              <a:t>2013</a:t>
            </a:r>
            <a:endParaRPr lang="ru-RU" sz="1600" b="1" dirty="0"/>
          </a:p>
        </p:txBody>
      </p:sp>
      <p:sp>
        <p:nvSpPr>
          <p:cNvPr id="39" name="Овал 38"/>
          <p:cNvSpPr/>
          <p:nvPr/>
        </p:nvSpPr>
        <p:spPr>
          <a:xfrm>
            <a:off x="342047" y="3301301"/>
            <a:ext cx="175491" cy="17549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40" name="Прямоугольник 39"/>
          <p:cNvSpPr/>
          <p:nvPr/>
        </p:nvSpPr>
        <p:spPr>
          <a:xfrm>
            <a:off x="1285859" y="3096666"/>
            <a:ext cx="7719596" cy="584775"/>
          </a:xfrm>
          <a:prstGeom prst="rect">
            <a:avLst/>
          </a:prstGeom>
        </p:spPr>
        <p:txBody>
          <a:bodyPr wrap="square">
            <a:spAutoFit/>
          </a:bodyPr>
          <a:lstStyle/>
          <a:p>
            <a:pPr lvl="0"/>
            <a:r>
              <a:rPr lang="ru-RU" sz="1600" b="1" dirty="0" smtClean="0">
                <a:solidFill>
                  <a:srgbClr val="410EC0"/>
                </a:solidFill>
                <a:latin typeface="Arial" panose="020B0604020202020204" pitchFamily="34" charset="0"/>
                <a:cs typeface="Arial" panose="020B0604020202020204" pitchFamily="34" charset="0"/>
              </a:rPr>
              <a:t>Создание корпоративных сервисов и служб, создание электронной библиотеки, внедрение </a:t>
            </a:r>
            <a:r>
              <a:rPr lang="ru-RU" sz="1600" b="1" dirty="0">
                <a:solidFill>
                  <a:srgbClr val="410EC0"/>
                </a:solidFill>
              </a:rPr>
              <a:t>единого электронного читательского билета;</a:t>
            </a:r>
          </a:p>
        </p:txBody>
      </p:sp>
      <p:sp>
        <p:nvSpPr>
          <p:cNvPr id="41" name="Прямоугольник 40"/>
          <p:cNvSpPr/>
          <p:nvPr/>
        </p:nvSpPr>
        <p:spPr>
          <a:xfrm>
            <a:off x="531106" y="4009775"/>
            <a:ext cx="639919" cy="338554"/>
          </a:xfrm>
          <a:prstGeom prst="rect">
            <a:avLst/>
          </a:prstGeom>
        </p:spPr>
        <p:txBody>
          <a:bodyPr wrap="none">
            <a:spAutoFit/>
          </a:bodyPr>
          <a:lstStyle/>
          <a:p>
            <a:r>
              <a:rPr lang="ru-RU" sz="1600" b="1" dirty="0" smtClean="0">
                <a:latin typeface="Arial" panose="020B0604020202020204" pitchFamily="34" charset="0"/>
                <a:cs typeface="Arial" panose="020B0604020202020204" pitchFamily="34" charset="0"/>
              </a:rPr>
              <a:t>2017</a:t>
            </a:r>
            <a:endParaRPr lang="ru-RU" sz="1600" b="1" dirty="0"/>
          </a:p>
        </p:txBody>
      </p:sp>
      <p:sp>
        <p:nvSpPr>
          <p:cNvPr id="42" name="Овал 41"/>
          <p:cNvSpPr/>
          <p:nvPr/>
        </p:nvSpPr>
        <p:spPr>
          <a:xfrm>
            <a:off x="342047" y="4091309"/>
            <a:ext cx="175491" cy="175491"/>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ru-RU"/>
          </a:p>
        </p:txBody>
      </p:sp>
      <p:sp>
        <p:nvSpPr>
          <p:cNvPr id="43" name="Прямоугольник 42"/>
          <p:cNvSpPr/>
          <p:nvPr/>
        </p:nvSpPr>
        <p:spPr>
          <a:xfrm>
            <a:off x="1285859" y="3974412"/>
            <a:ext cx="7858141" cy="584775"/>
          </a:xfrm>
          <a:prstGeom prst="rect">
            <a:avLst/>
          </a:prstGeom>
        </p:spPr>
        <p:txBody>
          <a:bodyPr wrap="square">
            <a:spAutoFit/>
          </a:bodyPr>
          <a:lstStyle/>
          <a:p>
            <a:pPr lvl="0"/>
            <a:r>
              <a:rPr lang="ru-RU" sz="1600" b="1" dirty="0" smtClean="0">
                <a:solidFill>
                  <a:srgbClr val="410EC0"/>
                </a:solidFill>
              </a:rPr>
              <a:t>Современная версия портала «Общедоступные библиотеки Санкт-Петербурга</a:t>
            </a:r>
            <a:r>
              <a:rPr lang="ru-RU" sz="1600" b="1" dirty="0">
                <a:solidFill>
                  <a:srgbClr val="410EC0"/>
                </a:solidFill>
              </a:rPr>
              <a:t>»</a:t>
            </a:r>
          </a:p>
        </p:txBody>
      </p:sp>
    </p:spTree>
    <p:extLst>
      <p:ext uri="{BB962C8B-B14F-4D97-AF65-F5344CB8AC3E}">
        <p14:creationId xmlns:p14="http://schemas.microsoft.com/office/powerpoint/2010/main" val="2023109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 y="-53340"/>
            <a:ext cx="9332642" cy="526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Прямоугольник 31"/>
          <p:cNvSpPr/>
          <p:nvPr/>
        </p:nvSpPr>
        <p:spPr>
          <a:xfrm>
            <a:off x="-60959" y="-53340"/>
            <a:ext cx="9357359" cy="5265420"/>
          </a:xfrm>
          <a:prstGeom prst="rect">
            <a:avLst/>
          </a:prstGeom>
          <a:solidFill>
            <a:srgbClr val="F6F2E9">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sp>
        <p:nvSpPr>
          <p:cNvPr id="5" name="Прямоугольник 4"/>
          <p:cNvSpPr/>
          <p:nvPr/>
        </p:nvSpPr>
        <p:spPr>
          <a:xfrm>
            <a:off x="2962886" y="1370763"/>
            <a:ext cx="6414479" cy="707886"/>
          </a:xfrm>
          <a:prstGeom prst="rect">
            <a:avLst/>
          </a:prstGeom>
        </p:spPr>
        <p:txBody>
          <a:bodyPr wrap="square">
            <a:spAutoFit/>
          </a:bodyPr>
          <a:lstStyle/>
          <a:p>
            <a:pPr algn="ctr"/>
            <a:r>
              <a:rPr lang="ru-RU" sz="2000" b="1" dirty="0" smtClean="0">
                <a:solidFill>
                  <a:srgbClr val="410EC0"/>
                </a:solidFill>
              </a:rPr>
              <a:t>Комплектование и рекомендации</a:t>
            </a:r>
          </a:p>
          <a:p>
            <a:pPr algn="ctr"/>
            <a:r>
              <a:rPr lang="ru-RU" sz="2000" b="1" dirty="0" smtClean="0">
                <a:solidFill>
                  <a:srgbClr val="410EC0"/>
                </a:solidFill>
              </a:rPr>
              <a:t>на основе анализа больших данных</a:t>
            </a:r>
            <a:endParaRPr lang="en-US" sz="2000" b="1" dirty="0" smtClean="0">
              <a:solidFill>
                <a:srgbClr val="410EC0"/>
              </a:solidFill>
            </a:endParaRPr>
          </a:p>
        </p:txBody>
      </p:sp>
      <p:grpSp>
        <p:nvGrpSpPr>
          <p:cNvPr id="31" name="Группа 30"/>
          <p:cNvGrpSpPr/>
          <p:nvPr/>
        </p:nvGrpSpPr>
        <p:grpSpPr>
          <a:xfrm>
            <a:off x="970446" y="1981146"/>
            <a:ext cx="5491531" cy="3003902"/>
            <a:chOff x="2011680" y="2075587"/>
            <a:chExt cx="5486400" cy="3065725"/>
          </a:xfrm>
        </p:grpSpPr>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1680" y="2075587"/>
              <a:ext cx="5486400" cy="3065725"/>
            </a:xfrm>
            <a:prstGeom prst="rect">
              <a:avLst/>
            </a:prstGeom>
          </p:spPr>
        </p:pic>
        <p:sp>
          <p:nvSpPr>
            <p:cNvPr id="6" name="Прямоугольник 5"/>
            <p:cNvSpPr/>
            <p:nvPr/>
          </p:nvSpPr>
          <p:spPr>
            <a:xfrm>
              <a:off x="3594295" y="3643532"/>
              <a:ext cx="815927" cy="759656"/>
            </a:xfrm>
            <a:prstGeom prst="rect">
              <a:avLst/>
            </a:prstGeom>
            <a:solidFill>
              <a:srgbClr val="F6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pic>
          <p:nvPicPr>
            <p:cNvPr id="4" name="Рисунок 3"/>
            <p:cNvPicPr>
              <a:picLocks noChangeAspect="1"/>
            </p:cNvPicPr>
            <p:nvPr/>
          </p:nvPicPr>
          <p:blipFill rotWithShape="1">
            <a:blip r:embed="rId5">
              <a:extLst>
                <a:ext uri="{BEBA8EAE-BF5A-486C-A8C5-ECC9F3942E4B}">
                  <a14:imgProps xmlns:a14="http://schemas.microsoft.com/office/drawing/2010/main">
                    <a14:imgLayer r:embed="rId6">
                      <a14:imgEffect>
                        <a14:backgroundRemoval t="49107" b="64533" l="29234" r="47430"/>
                      </a14:imgEffect>
                    </a14:imgLayer>
                  </a14:imgProps>
                </a:ext>
                <a:ext uri="{28A0092B-C50C-407E-A947-70E740481C1C}">
                  <a14:useLocalDpi xmlns:a14="http://schemas.microsoft.com/office/drawing/2010/main" val="0"/>
                </a:ext>
              </a:extLst>
            </a:blip>
            <a:srcRect l="26960" t="47179" r="50295" b="33539"/>
            <a:stretch/>
          </p:blipFill>
          <p:spPr>
            <a:xfrm>
              <a:off x="3523957" y="3534507"/>
              <a:ext cx="1083212" cy="991773"/>
            </a:xfrm>
            <a:prstGeom prst="rect">
              <a:avLst/>
            </a:prstGeom>
          </p:spPr>
        </p:pic>
        <p:grpSp>
          <p:nvGrpSpPr>
            <p:cNvPr id="19" name="Группа 18"/>
            <p:cNvGrpSpPr/>
            <p:nvPr/>
          </p:nvGrpSpPr>
          <p:grpSpPr>
            <a:xfrm>
              <a:off x="4465320" y="3724699"/>
              <a:ext cx="742373" cy="764798"/>
              <a:chOff x="4480560" y="3643532"/>
              <a:chExt cx="829994" cy="855066"/>
            </a:xfrm>
          </p:grpSpPr>
          <p:grpSp>
            <p:nvGrpSpPr>
              <p:cNvPr id="12" name="Группа 11"/>
              <p:cNvGrpSpPr/>
              <p:nvPr/>
            </p:nvGrpSpPr>
            <p:grpSpPr>
              <a:xfrm>
                <a:off x="4480560" y="3643532"/>
                <a:ext cx="829994" cy="855066"/>
                <a:chOff x="7733250" y="2290064"/>
                <a:chExt cx="844379" cy="869886"/>
              </a:xfrm>
            </p:grpSpPr>
            <p:sp>
              <p:nvSpPr>
                <p:cNvPr id="10" name="Прямоугольник 9"/>
                <p:cNvSpPr/>
                <p:nvPr/>
              </p:nvSpPr>
              <p:spPr>
                <a:xfrm>
                  <a:off x="7747476" y="2290064"/>
                  <a:ext cx="815927" cy="759656"/>
                </a:xfrm>
                <a:prstGeom prst="rect">
                  <a:avLst/>
                </a:prstGeom>
                <a:solidFill>
                  <a:srgbClr val="F6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pic>
              <p:nvPicPr>
                <p:cNvPr id="11" name="Рисунок 10"/>
                <p:cNvPicPr>
                  <a:picLocks noChangeAspect="1"/>
                </p:cNvPicPr>
                <p:nvPr/>
              </p:nvPicPr>
              <p:blipFill rotWithShape="1">
                <a:blip r:embed="rId7">
                  <a:extLst>
                    <a:ext uri="{BEBA8EAE-BF5A-486C-A8C5-ECC9F3942E4B}">
                      <a14:imgProps xmlns:a14="http://schemas.microsoft.com/office/drawing/2010/main">
                        <a14:imgLayer r:embed="rId8">
                          <a14:imgEffect>
                            <a14:backgroundRemoval t="69568" b="96619" l="35777" r="62034"/>
                          </a14:imgEffect>
                        </a14:imgLayer>
                      </a14:imgProps>
                    </a:ext>
                    <a:ext uri="{28A0092B-C50C-407E-A947-70E740481C1C}">
                      <a14:useLocalDpi xmlns:a14="http://schemas.microsoft.com/office/drawing/2010/main" val="0"/>
                    </a:ext>
                  </a:extLst>
                </a:blip>
                <a:srcRect l="32495" t="66187" r="34684"/>
                <a:stretch/>
              </p:blipFill>
              <p:spPr>
                <a:xfrm>
                  <a:off x="7733250" y="2290064"/>
                  <a:ext cx="844379" cy="869886"/>
                </a:xfrm>
                <a:prstGeom prst="rect">
                  <a:avLst/>
                </a:prstGeom>
              </p:spPr>
            </p:pic>
          </p:grpSp>
          <p:cxnSp>
            <p:nvCxnSpPr>
              <p:cNvPr id="14" name="Прямая соединительная линия 13"/>
              <p:cNvCxnSpPr/>
              <p:nvPr/>
            </p:nvCxnSpPr>
            <p:spPr>
              <a:xfrm>
                <a:off x="4536281" y="4390246"/>
                <a:ext cx="760290" cy="0"/>
              </a:xfrm>
              <a:prstGeom prst="line">
                <a:avLst/>
              </a:prstGeom>
              <a:ln w="19050">
                <a:solidFill>
                  <a:srgbClr val="C79B6C"/>
                </a:solidFill>
              </a:ln>
            </p:spPr>
            <p:style>
              <a:lnRef idx="1">
                <a:schemeClr val="accent1"/>
              </a:lnRef>
              <a:fillRef idx="0">
                <a:schemeClr val="accent1"/>
              </a:fillRef>
              <a:effectRef idx="0">
                <a:schemeClr val="accent1"/>
              </a:effectRef>
              <a:fontRef idx="minor">
                <a:schemeClr val="tx1"/>
              </a:fontRef>
            </p:style>
          </p:cxnSp>
        </p:grpSp>
        <p:sp>
          <p:nvSpPr>
            <p:cNvPr id="26" name="Прямоугольник 25"/>
            <p:cNvSpPr/>
            <p:nvPr/>
          </p:nvSpPr>
          <p:spPr>
            <a:xfrm>
              <a:off x="5257532" y="3724699"/>
              <a:ext cx="301588" cy="675505"/>
            </a:xfrm>
            <a:prstGeom prst="rect">
              <a:avLst/>
            </a:prstGeom>
            <a:solidFill>
              <a:srgbClr val="F6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pic>
          <p:nvPicPr>
            <p:cNvPr id="28" name="Рисунок 27"/>
            <p:cNvPicPr>
              <a:picLocks noChangeAspect="1"/>
            </p:cNvPicPr>
            <p:nvPr/>
          </p:nvPicPr>
          <p:blipFill rotWithShape="1">
            <a:blip r:embed="rId9">
              <a:extLst>
                <a:ext uri="{28A0092B-C50C-407E-A947-70E740481C1C}">
                  <a14:useLocalDpi xmlns:a14="http://schemas.microsoft.com/office/drawing/2010/main" val="0"/>
                </a:ext>
              </a:extLst>
            </a:blip>
            <a:srcRect l="34318" t="37159" r="34546" b="36705"/>
            <a:stretch/>
          </p:blipFill>
          <p:spPr>
            <a:xfrm>
              <a:off x="5135881" y="2366740"/>
              <a:ext cx="895262" cy="846018"/>
            </a:xfrm>
            <a:prstGeom prst="ellipse">
              <a:avLst/>
            </a:prstGeom>
            <a:ln w="19050" cap="rnd">
              <a:solidFill>
                <a:srgbClr val="FDCD68"/>
              </a:solidFill>
            </a:ln>
            <a:effectLst/>
          </p:spPr>
        </p:pic>
        <p:sp>
          <p:nvSpPr>
            <p:cNvPr id="30" name="Прямоугольник 29"/>
            <p:cNvSpPr/>
            <p:nvPr/>
          </p:nvSpPr>
          <p:spPr>
            <a:xfrm>
              <a:off x="5513831" y="3952966"/>
              <a:ext cx="442228" cy="447238"/>
            </a:xfrm>
            <a:prstGeom prst="rect">
              <a:avLst/>
            </a:prstGeom>
            <a:solidFill>
              <a:srgbClr val="F6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FFFFF"/>
                </a:solidFill>
              </a:endParaRPr>
            </a:p>
          </p:txBody>
        </p:sp>
        <p:pic>
          <p:nvPicPr>
            <p:cNvPr id="29" name="Рисунок 28"/>
            <p:cNvPicPr>
              <a:picLocks noChangeAspect="1"/>
            </p:cNvPicPr>
            <p:nvPr/>
          </p:nvPicPr>
          <p:blipFill rotWithShape="1">
            <a:blip r:embed="rId10">
              <a:extLst>
                <a:ext uri="{BEBA8EAE-BF5A-486C-A8C5-ECC9F3942E4B}">
                  <a14:imgProps xmlns:a14="http://schemas.microsoft.com/office/drawing/2010/main">
                    <a14:imgLayer r:embed="rId11">
                      <a14:imgEffect>
                        <a14:backgroundRemoval t="17423" b="76208" l="17472" r="87488"/>
                      </a14:imgEffect>
                    </a14:imgLayer>
                  </a14:imgProps>
                </a:ext>
                <a:ext uri="{28A0092B-C50C-407E-A947-70E740481C1C}">
                  <a14:useLocalDpi xmlns:a14="http://schemas.microsoft.com/office/drawing/2010/main" val="0"/>
                </a:ext>
              </a:extLst>
            </a:blip>
            <a:srcRect l="8720" t="10074" r="3760" b="16444"/>
            <a:stretch/>
          </p:blipFill>
          <p:spPr>
            <a:xfrm>
              <a:off x="5176867" y="3738367"/>
              <a:ext cx="813289" cy="737461"/>
            </a:xfrm>
            <a:prstGeom prst="rect">
              <a:avLst/>
            </a:prstGeom>
          </p:spPr>
        </p:pic>
      </p:grpSp>
      <p:sp>
        <p:nvSpPr>
          <p:cNvPr id="33" name="Прямоугольник 32"/>
          <p:cNvSpPr/>
          <p:nvPr/>
        </p:nvSpPr>
        <p:spPr>
          <a:xfrm>
            <a:off x="1643671" y="346983"/>
            <a:ext cx="3381103" cy="6939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800" b="1" dirty="0" smtClean="0">
                <a:solidFill>
                  <a:srgbClr val="410EC0"/>
                </a:solidFill>
                <a:latin typeface="Arial" panose="020B0604020202020204" pitchFamily="34" charset="0"/>
                <a:ea typeface="Roboto" panose="02000000000000000000" pitchFamily="2" charset="0"/>
                <a:cs typeface="Arial" panose="020B0604020202020204" pitchFamily="34" charset="0"/>
              </a:rPr>
              <a:t>Планы развития</a:t>
            </a:r>
            <a:endParaRPr lang="ru-RU" sz="2800" b="1" dirty="0">
              <a:solidFill>
                <a:srgbClr val="410EC0"/>
              </a:solidFill>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279763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Effect>
                      <a14:brightnessContrast bright="67000"/>
                    </a14:imgEffect>
                  </a14:imgLayer>
                </a14:imgProps>
              </a:ext>
              <a:ext uri="{28A0092B-C50C-407E-A947-70E740481C1C}">
                <a14:useLocalDpi xmlns:a14="http://schemas.microsoft.com/office/drawing/2010/main" val="0"/>
              </a:ext>
            </a:extLst>
          </a:blip>
          <a:srcRect/>
          <a:stretch>
            <a:fillRect/>
          </a:stretch>
        </p:blipFill>
        <p:spPr bwMode="auto">
          <a:xfrm>
            <a:off x="0" y="-2297"/>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436915" y="200141"/>
            <a:ext cx="2751364" cy="498021"/>
          </a:xfrm>
          <a:prstGeom prst="rect">
            <a:avLst/>
          </a:prstGeom>
          <a:solidFill>
            <a:srgbClr val="FFFFFF">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rgbClr val="410EC0"/>
                </a:solidFill>
                <a:latin typeface="Arial" panose="020B0604020202020204" pitchFamily="34" charset="0"/>
                <a:ea typeface="Roboto" panose="02000000000000000000" pitchFamily="2" charset="0"/>
                <a:cs typeface="Arial" panose="020B0604020202020204" pitchFamily="34" charset="0"/>
              </a:rPr>
              <a:t>Рекомендации</a:t>
            </a:r>
            <a:endParaRPr lang="ru-RU" sz="2400" b="1" dirty="0">
              <a:solidFill>
                <a:srgbClr val="410EC0"/>
              </a:solidFill>
              <a:latin typeface="Arial" panose="020B0604020202020204" pitchFamily="34" charset="0"/>
              <a:ea typeface="Roboto" panose="02000000000000000000" pitchFamily="2" charset="0"/>
              <a:cs typeface="Arial" panose="020B0604020202020204" pitchFamily="34" charset="0"/>
            </a:endParaRPr>
          </a:p>
        </p:txBody>
      </p:sp>
      <p:graphicFrame>
        <p:nvGraphicFramePr>
          <p:cNvPr id="6" name="Схема 5"/>
          <p:cNvGraphicFramePr/>
          <p:nvPr>
            <p:extLst>
              <p:ext uri="{D42A27DB-BD31-4B8C-83A1-F6EECF244321}">
                <p14:modId xmlns:p14="http://schemas.microsoft.com/office/powerpoint/2010/main" val="2053170511"/>
              </p:ext>
            </p:extLst>
          </p:nvPr>
        </p:nvGraphicFramePr>
        <p:xfrm>
          <a:off x="212551" y="760701"/>
          <a:ext cx="8848436" cy="41530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p:cNvSpPr txBox="1"/>
          <p:nvPr/>
        </p:nvSpPr>
        <p:spPr>
          <a:xfrm>
            <a:off x="4188279" y="251110"/>
            <a:ext cx="4802632" cy="369332"/>
          </a:xfrm>
          <a:prstGeom prst="rect">
            <a:avLst/>
          </a:prstGeom>
          <a:noFill/>
        </p:spPr>
        <p:txBody>
          <a:bodyPr wrap="square" rtlCol="0">
            <a:spAutoFit/>
          </a:bodyPr>
          <a:lstStyle/>
          <a:p>
            <a:r>
              <a:rPr lang="en-US" sz="1800" b="1" i="1" dirty="0">
                <a:solidFill>
                  <a:schemeClr val="tx1"/>
                </a:solidFill>
                <a:hlinkClick r:id="rId10"/>
              </a:rPr>
              <a:t>https://</a:t>
            </a:r>
            <a:r>
              <a:rPr lang="en-US" sz="1800" b="1" i="1" dirty="0" smtClean="0">
                <a:solidFill>
                  <a:schemeClr val="tx1"/>
                </a:solidFill>
                <a:hlinkClick r:id="rId10"/>
              </a:rPr>
              <a:t>youtu.be/AzDo-98xxbc?t=20378</a:t>
            </a:r>
            <a:endParaRPr lang="en-US" sz="1800" b="1" i="1" dirty="0" smtClean="0">
              <a:solidFill>
                <a:schemeClr val="tx1"/>
              </a:solidFill>
            </a:endParaRPr>
          </a:p>
        </p:txBody>
      </p:sp>
    </p:spTree>
    <p:extLst>
      <p:ext uri="{BB962C8B-B14F-4D97-AF65-F5344CB8AC3E}">
        <p14:creationId xmlns:p14="http://schemas.microsoft.com/office/powerpoint/2010/main" val="780384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0" y="-2297"/>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238547" y="210939"/>
            <a:ext cx="8788409" cy="572700"/>
          </a:xfrm>
        </p:spPr>
        <p:txBody>
          <a:bodyPr/>
          <a:lstStyle/>
          <a:p>
            <a:pPr algn="ctr"/>
            <a:r>
              <a:rPr lang="ru-RU" sz="2400" b="1" dirty="0" smtClean="0">
                <a:solidFill>
                  <a:srgbClr val="410EC0"/>
                </a:solidFill>
                <a:latin typeface="Arial" panose="020B0604020202020204" pitchFamily="34" charset="0"/>
                <a:ea typeface="Roboto" panose="02000000000000000000" pitchFamily="2" charset="0"/>
                <a:cs typeface="Arial" panose="020B0604020202020204" pitchFamily="34" charset="0"/>
              </a:rPr>
              <a:t>Санкт-Петербург –</a:t>
            </a:r>
            <a:br>
              <a:rPr lang="ru-RU" sz="2400" b="1" dirty="0" smtClean="0">
                <a:solidFill>
                  <a:srgbClr val="410EC0"/>
                </a:solidFill>
                <a:latin typeface="Arial" panose="020B0604020202020204" pitchFamily="34" charset="0"/>
                <a:ea typeface="Roboto" panose="02000000000000000000" pitchFamily="2" charset="0"/>
                <a:cs typeface="Arial" panose="020B0604020202020204" pitchFamily="34" charset="0"/>
              </a:rPr>
            </a:br>
            <a:r>
              <a:rPr lang="ru-RU" sz="2400" b="1" dirty="0" smtClean="0">
                <a:solidFill>
                  <a:srgbClr val="410EC0"/>
                </a:solidFill>
                <a:latin typeface="Arial" panose="020B0604020202020204" pitchFamily="34" charset="0"/>
                <a:ea typeface="Roboto" panose="02000000000000000000" pitchFamily="2" charset="0"/>
                <a:cs typeface="Arial" panose="020B0604020202020204" pitchFamily="34" charset="0"/>
              </a:rPr>
              <a:t>«Л</a:t>
            </a:r>
            <a:r>
              <a:rPr lang="ru-RU" sz="2400" b="1" dirty="0" smtClean="0">
                <a:solidFill>
                  <a:srgbClr val="FEAE1E"/>
                </a:solidFill>
                <a:latin typeface="Arial" panose="020B0604020202020204" pitchFamily="34" charset="0"/>
                <a:ea typeface="Roboto" panose="02000000000000000000" pitchFamily="2" charset="0"/>
                <a:cs typeface="Arial" panose="020B0604020202020204" pitchFamily="34" charset="0"/>
              </a:rPr>
              <a:t>и</a:t>
            </a:r>
            <a:r>
              <a:rPr lang="ru-RU" sz="2400" b="1" dirty="0" smtClean="0">
                <a:solidFill>
                  <a:srgbClr val="410EC0"/>
                </a:solidFill>
                <a:latin typeface="Arial" panose="020B0604020202020204" pitchFamily="34" charset="0"/>
                <a:ea typeface="Roboto" panose="02000000000000000000" pitchFamily="2" charset="0"/>
                <a:cs typeface="Arial" panose="020B0604020202020204" pitchFamily="34" charset="0"/>
              </a:rPr>
              <a:t>тературный флагман </a:t>
            </a:r>
            <a:r>
              <a:rPr lang="ru-RU" sz="2400" b="1" dirty="0">
                <a:solidFill>
                  <a:srgbClr val="410EC0"/>
                </a:solidFill>
                <a:latin typeface="Arial" panose="020B0604020202020204" pitchFamily="34" charset="0"/>
                <a:ea typeface="Roboto" panose="02000000000000000000" pitchFamily="2" charset="0"/>
                <a:cs typeface="Arial" panose="020B0604020202020204" pitchFamily="34" charset="0"/>
              </a:rPr>
              <a:t>России</a:t>
            </a:r>
            <a:r>
              <a:rPr lang="ru-RU" sz="2400" b="1" dirty="0" smtClean="0">
                <a:solidFill>
                  <a:srgbClr val="410EC0"/>
                </a:solidFill>
                <a:latin typeface="Arial" panose="020B0604020202020204" pitchFamily="34" charset="0"/>
                <a:ea typeface="Roboto" panose="02000000000000000000" pitchFamily="2" charset="0"/>
                <a:cs typeface="Arial" panose="020B0604020202020204" pitchFamily="34" charset="0"/>
              </a:rPr>
              <a:t>» 2017 года</a:t>
            </a:r>
            <a:endParaRPr lang="ru-RU" sz="2400" b="1" dirty="0">
              <a:solidFill>
                <a:srgbClr val="410EC0"/>
              </a:solidFill>
              <a:latin typeface="Arial" panose="020B0604020202020204" pitchFamily="34" charset="0"/>
              <a:ea typeface="Roboto" panose="02000000000000000000" pitchFamily="2" charset="0"/>
              <a:cs typeface="Arial" panose="020B0604020202020204" pitchFamily="34" charset="0"/>
            </a:endParaRPr>
          </a:p>
        </p:txBody>
      </p:sp>
      <p:pic>
        <p:nvPicPr>
          <p:cNvPr id="3" name="Рисунок 2"/>
          <p:cNvPicPr>
            <a:picLocks noChangeAspect="1"/>
          </p:cNvPicPr>
          <p:nvPr/>
        </p:nvPicPr>
        <p:blipFill rotWithShape="1">
          <a:blip r:embed="rId5">
            <a:extLst>
              <a:ext uri="{28A0092B-C50C-407E-A947-70E740481C1C}">
                <a14:useLocalDpi xmlns:a14="http://schemas.microsoft.com/office/drawing/2010/main" val="0"/>
              </a:ext>
            </a:extLst>
          </a:blip>
          <a:srcRect r="12885"/>
          <a:stretch/>
        </p:blipFill>
        <p:spPr>
          <a:xfrm>
            <a:off x="726621" y="1200148"/>
            <a:ext cx="7560129" cy="3388179"/>
          </a:xfrm>
          <a:prstGeom prst="rect">
            <a:avLst/>
          </a:prstGeom>
        </p:spPr>
      </p:pic>
    </p:spTree>
    <p:extLst>
      <p:ext uri="{BB962C8B-B14F-4D97-AF65-F5344CB8AC3E}">
        <p14:creationId xmlns:p14="http://schemas.microsoft.com/office/powerpoint/2010/main" val="38823330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11200"/>
                    </a14:imgEffect>
                    <a14:imgEffect>
                      <a14:brightnessContrast bright="62000"/>
                    </a14:imgEffect>
                  </a14:imgLayer>
                </a14:imgProps>
              </a:ext>
              <a:ext uri="{28A0092B-C50C-407E-A947-70E740481C1C}">
                <a14:useLocalDpi xmlns:a14="http://schemas.microsoft.com/office/drawing/2010/main" val="0"/>
              </a:ext>
            </a:extLst>
          </a:blip>
          <a:srcRect/>
          <a:stretch>
            <a:fillRect/>
          </a:stretch>
        </p:blipFill>
        <p:spPr bwMode="auto">
          <a:xfrm>
            <a:off x="449036" y="-19749"/>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s://lh3.googleusercontent.com/g-GeAFt2VQvLJfIVBgU2s1Jgi5PJB_UAWwqtCm0UQMn9gAXf5nEp7HYnS88F4gvyqWiURAmULJ-qdGvVdJzbu1urzx3whvMA7LDsn-4NYaFBpOIpBwjTRjT7Po2ueEG0h_RxYgf8o13mwMKiq2QBlCThh81n-tucfeQ7y3Az6tWbx3j8GtMHnHTNoK9vgktOLX1b8r-fIylptsCo9wMkij-PHQU39MlZnxGOrPHmrFC52_1XGhOtGIGd9fz1pqur1VG2SqTeQY9Kn4hL5oWsYLfTpUWcanNwhoKttCBg9ueRNyfWpEi_pplWvgEV3OAPi3Duj5pt11vmbVomO5BRp2bvzGB3eukvLcXgZMjy_VuqZhnudc3caBAkCwwiWkfBPvSBb8ICVbwpX7NlZxETrBfdJ1J86CyyF07H6pGYwd56OVg_9oSREupNtHvcvVYK2afUQD1_8cgwsKhseup0T5nFGufDQATxI1DOapK16B284X7J52Qqf1mE6RSXStFmOOY8fK8lG-rNnBwudUgZ-yU48xt_yx9LNVXrvLclw8PRx4LjdtHGB2OgyAprmpP-rPtuBtAjkhhj_42AWc22pRcXSPYBeyVSfgtcOOtCG29DUfidnzud1oFaA1ZJpmBkqTB74R1Z--wXa-tVJbSO6lIKv6FSA2ZMdm0b1h9hFnO4rpJrz6VpF0gH=w1830-h828-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0329" y="1406238"/>
            <a:ext cx="3359484" cy="16362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2779" r="55960" b="66552"/>
          <a:stretch/>
        </p:blipFill>
        <p:spPr bwMode="auto">
          <a:xfrm>
            <a:off x="3087945" y="360924"/>
            <a:ext cx="2055817" cy="805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http://itd1.mycdn.me/image?id=877240168531&amp;t=20&amp;plc=WEB&amp;tkn=*g5MomZ5oWvovcsDYjM9qtv4gB-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951" y="504191"/>
            <a:ext cx="1207860" cy="80443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8425" y="3682660"/>
            <a:ext cx="1069520" cy="79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4133" y="1008090"/>
            <a:ext cx="1506466" cy="796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3961" y="2075422"/>
            <a:ext cx="3506561" cy="2005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70465" y="3142364"/>
            <a:ext cx="2813957" cy="187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descr="D:\СПб ИАЦ\дневник ИАЦ\18\Конкурсы\ПРОФ-ИТ 2018\44205246_1970340906385534_3931272952888164352_o.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036" y="1500471"/>
            <a:ext cx="1298121" cy="3283785"/>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93960" y="4062949"/>
            <a:ext cx="1377268" cy="1073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656416" y="99314"/>
            <a:ext cx="1936370" cy="523220"/>
          </a:xfrm>
          <a:prstGeom prst="rect">
            <a:avLst/>
          </a:prstGeom>
        </p:spPr>
        <p:txBody>
          <a:bodyPr wrap="square">
            <a:spAutoFit/>
          </a:bodyPr>
          <a:lstStyle/>
          <a:p>
            <a:r>
              <a:rPr lang="ru-RU" sz="2800" b="1" dirty="0" smtClean="0">
                <a:solidFill>
                  <a:srgbClr val="410EC0"/>
                </a:solidFill>
              </a:rPr>
              <a:t>2018 год </a:t>
            </a:r>
            <a:r>
              <a:rPr lang="ru-RU" dirty="0" smtClean="0"/>
              <a:t>.</a:t>
            </a:r>
            <a:endParaRPr lang="ru-RU" dirty="0"/>
          </a:p>
        </p:txBody>
      </p:sp>
    </p:spTree>
    <p:extLst>
      <p:ext uri="{BB962C8B-B14F-4D97-AF65-F5344CB8AC3E}">
        <p14:creationId xmlns:p14="http://schemas.microsoft.com/office/powerpoint/2010/main" val="40168022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1000"/>
                    </a14:imgEffect>
                  </a14:imgLayer>
                </a14:imgProps>
              </a:ext>
              <a:ext uri="{28A0092B-C50C-407E-A947-70E740481C1C}">
                <a14:useLocalDpi xmlns:a14="http://schemas.microsoft.com/office/drawing/2010/main" val="0"/>
              </a:ext>
            </a:extLst>
          </a:blip>
          <a:srcRect/>
          <a:stretch>
            <a:fillRect/>
          </a:stretch>
        </p:blipFill>
        <p:spPr bwMode="auto">
          <a:xfrm>
            <a:off x="0" y="1588"/>
            <a:ext cx="9144000" cy="513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descr="http://prof-it.d-russia.ru/2017/wp-content/uploads/sites/2/2017/09/IMG_8121-1024x68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297" y="0"/>
            <a:ext cx="7698286" cy="512717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937171" y="2443588"/>
            <a:ext cx="234360" cy="307777"/>
          </a:xfrm>
          <a:prstGeom prst="rect">
            <a:avLst/>
          </a:prstGeom>
        </p:spPr>
        <p:txBody>
          <a:bodyPr wrap="none">
            <a:spAutoFit/>
          </a:bodyPr>
          <a:lstStyle/>
          <a:p>
            <a:r>
              <a:rPr lang="ru-RU" dirty="0" smtClean="0"/>
              <a:t>.</a:t>
            </a:r>
            <a:endParaRPr lang="ru-RU" dirty="0"/>
          </a:p>
        </p:txBody>
      </p:sp>
      <p:sp>
        <p:nvSpPr>
          <p:cNvPr id="3" name="Овальная выноска 2"/>
          <p:cNvSpPr/>
          <p:nvPr/>
        </p:nvSpPr>
        <p:spPr>
          <a:xfrm>
            <a:off x="5555252" y="873578"/>
            <a:ext cx="2845798" cy="1357738"/>
          </a:xfrm>
          <a:prstGeom prst="wedgeEllipseCallout">
            <a:avLst>
              <a:gd name="adj1" fmla="val -79019"/>
              <a:gd name="adj2" fmla="val 580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dirty="0" smtClean="0">
                <a:solidFill>
                  <a:srgbClr val="FFFF00"/>
                </a:solidFill>
              </a:rPr>
              <a:t>Хороший проект, нужное дело! Поддержим?</a:t>
            </a:r>
            <a:endParaRPr lang="ru-RU" sz="1800" dirty="0">
              <a:solidFill>
                <a:srgbClr val="FFFF00"/>
              </a:solidFill>
            </a:endParaRPr>
          </a:p>
        </p:txBody>
      </p:sp>
    </p:spTree>
    <p:extLst>
      <p:ext uri="{BB962C8B-B14F-4D97-AF65-F5344CB8AC3E}">
        <p14:creationId xmlns:p14="http://schemas.microsoft.com/office/powerpoint/2010/main" val="1029879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050" name="Picture 2"/>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brightnessContrast bright="-9000" contrast="-13000"/>
                    </a14:imgEffect>
                  </a14:imgLayer>
                </a14:imgProps>
              </a:ext>
              <a:ext uri="{28A0092B-C50C-407E-A947-70E740481C1C}">
                <a14:useLocalDpi xmlns:a14="http://schemas.microsoft.com/office/drawing/2010/main" val="0"/>
              </a:ext>
            </a:extLst>
          </a:blip>
          <a:srcRect/>
          <a:stretch>
            <a:fillRect/>
          </a:stretch>
        </p:blipFill>
        <p:spPr bwMode="auto">
          <a:xfrm>
            <a:off x="0" y="-57153"/>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34000"/>
                    </a14:imgEffect>
                    <a14:imgEffect>
                      <a14:saturation sat="400000"/>
                    </a14:imgEffect>
                    <a14:imgEffect>
                      <a14:brightnessContrast bright="2000"/>
                    </a14:imgEffect>
                  </a14:imgLayer>
                </a14:imgProps>
              </a:ext>
              <a:ext uri="{28A0092B-C50C-407E-A947-70E740481C1C}">
                <a14:useLocalDpi xmlns:a14="http://schemas.microsoft.com/office/drawing/2010/main" val="0"/>
              </a:ext>
            </a:extLst>
          </a:blip>
          <a:srcRect/>
          <a:stretch>
            <a:fillRect/>
          </a:stretch>
        </p:blipFill>
        <p:spPr bwMode="auto">
          <a:xfrm>
            <a:off x="81641" y="1020538"/>
            <a:ext cx="9005209" cy="406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81642" y="417260"/>
            <a:ext cx="6474849" cy="830997"/>
          </a:xfrm>
          <a:prstGeom prst="rect">
            <a:avLst/>
          </a:prstGeom>
        </p:spPr>
        <p:txBody>
          <a:bodyPr wrap="none">
            <a:spAutoFit/>
          </a:bodyPr>
          <a:lstStyle/>
          <a:p>
            <a:r>
              <a:rPr lang="ru-RU" sz="2400" b="1" dirty="0" smtClean="0">
                <a:solidFill>
                  <a:srgbClr val="410EC0"/>
                </a:solidFill>
                <a:latin typeface="Arial" panose="020B0604020202020204" pitchFamily="34" charset="0"/>
                <a:cs typeface="Arial" panose="020B0604020202020204" pitchFamily="34" charset="0"/>
              </a:rPr>
              <a:t>Концепция утверждена правительством </a:t>
            </a:r>
          </a:p>
          <a:p>
            <a:r>
              <a:rPr lang="ru-RU" sz="2400" b="1" dirty="0" smtClean="0">
                <a:solidFill>
                  <a:schemeClr val="tx2">
                    <a:lumMod val="60000"/>
                    <a:lumOff val="40000"/>
                  </a:schemeClr>
                </a:solidFill>
                <a:latin typeface="Arial" panose="020B0604020202020204" pitchFamily="34" charset="0"/>
                <a:cs typeface="Arial" panose="020B0604020202020204" pitchFamily="34" charset="0"/>
              </a:rPr>
              <a:t>Санкт-П</a:t>
            </a:r>
            <a:r>
              <a:rPr lang="ru-RU" sz="2400" b="1" dirty="0" smtClean="0">
                <a:solidFill>
                  <a:srgbClr val="410EC0"/>
                </a:solidFill>
                <a:latin typeface="Arial" panose="020B0604020202020204" pitchFamily="34" charset="0"/>
                <a:cs typeface="Arial" panose="020B0604020202020204" pitchFamily="34" charset="0"/>
              </a:rPr>
              <a:t>етербурга 26 февраля 2018г</a:t>
            </a:r>
            <a:r>
              <a:rPr lang="ru-RU" sz="2400" dirty="0" smtClean="0">
                <a:solidFill>
                  <a:srgbClr val="410EC0"/>
                </a:solidFill>
                <a:latin typeface="Arial" panose="020B0604020202020204" pitchFamily="34" charset="0"/>
                <a:cs typeface="Arial" panose="020B0604020202020204" pitchFamily="34" charset="0"/>
              </a:rPr>
              <a:t>.</a:t>
            </a:r>
            <a:endParaRPr lang="ru-RU" sz="2400" dirty="0">
              <a:solidFill>
                <a:srgbClr val="410EC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2" y="2216147"/>
            <a:ext cx="414337"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8227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0635"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8000"/>
                    </a14:imgEffect>
                  </a14:imgLayer>
                </a14:imgProps>
              </a:ext>
              <a:ext uri="{28A0092B-C50C-407E-A947-70E740481C1C}">
                <a14:useLocalDpi xmlns:a14="http://schemas.microsoft.com/office/drawing/2010/main" val="0"/>
              </a:ext>
            </a:extLst>
          </a:blip>
          <a:srcRect/>
          <a:stretch>
            <a:fillRect/>
          </a:stretch>
        </p:blipFill>
        <p:spPr bwMode="auto">
          <a:xfrm>
            <a:off x="57150" y="669600"/>
            <a:ext cx="9015395" cy="440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5543" y="4638136"/>
            <a:ext cx="582524" cy="432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93176" y="196821"/>
            <a:ext cx="7979369" cy="830997"/>
          </a:xfrm>
          <a:prstGeom prst="rect">
            <a:avLst/>
          </a:prstGeom>
        </p:spPr>
        <p:txBody>
          <a:bodyPr wrap="square">
            <a:spAutoFit/>
          </a:bodyPr>
          <a:lstStyle/>
          <a:p>
            <a:r>
              <a:rPr lang="ru-RU" sz="2400" b="1" dirty="0">
                <a:solidFill>
                  <a:srgbClr val="FFC000"/>
                </a:solidFill>
              </a:rPr>
              <a:t>Ед</a:t>
            </a:r>
            <a:r>
              <a:rPr lang="ru-RU" sz="2400" b="1" dirty="0">
                <a:solidFill>
                  <a:schemeClr val="accent1">
                    <a:lumMod val="75000"/>
                  </a:schemeClr>
                </a:solidFill>
              </a:rPr>
              <a:t>иное цифровое пространство общедоступны</a:t>
            </a:r>
            <a:r>
              <a:rPr lang="ru-RU" sz="2400" b="1" dirty="0">
                <a:solidFill>
                  <a:srgbClr val="FFC000"/>
                </a:solidFill>
              </a:rPr>
              <a:t>х</a:t>
            </a:r>
            <a:r>
              <a:rPr lang="ru-RU" sz="2400" b="1" dirty="0">
                <a:solidFill>
                  <a:srgbClr val="0070C0"/>
                </a:solidFill>
              </a:rPr>
              <a:t> </a:t>
            </a:r>
            <a:r>
              <a:rPr lang="ru-RU" sz="2400" b="1" dirty="0" smtClean="0">
                <a:solidFill>
                  <a:srgbClr val="FFC000"/>
                </a:solidFill>
              </a:rPr>
              <a:t>библиотек Санкт-Пете</a:t>
            </a:r>
            <a:r>
              <a:rPr lang="ru-RU" sz="2400" b="1" dirty="0" smtClean="0">
                <a:solidFill>
                  <a:schemeClr val="accent1">
                    <a:lumMod val="75000"/>
                  </a:schemeClr>
                </a:solidFill>
              </a:rPr>
              <a:t>рбурга</a:t>
            </a:r>
            <a:endParaRPr lang="ru-RU" sz="2400" b="1" dirty="0">
              <a:solidFill>
                <a:schemeClr val="accent1">
                  <a:lumMod val="75000"/>
                </a:schemeClr>
              </a:solidFill>
            </a:endParaRPr>
          </a:p>
        </p:txBody>
      </p:sp>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655" y="3380808"/>
            <a:ext cx="241534" cy="178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0321" y="4181137"/>
            <a:ext cx="244475"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6855" y="4187373"/>
            <a:ext cx="244475"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9719" y="4211864"/>
            <a:ext cx="244475"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9727" y="3383189"/>
            <a:ext cx="244475"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6856" y="3380808"/>
            <a:ext cx="244475" cy="17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48" y="2423319"/>
            <a:ext cx="414337"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8220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rotWithShape="1">
          <a:blip r:embed="rId5">
            <a:extLst>
              <a:ext uri="{28A0092B-C50C-407E-A947-70E740481C1C}">
                <a14:useLocalDpi xmlns:a14="http://schemas.microsoft.com/office/drawing/2010/main" val="0"/>
              </a:ext>
            </a:extLst>
          </a:blip>
          <a:srcRect r="37775"/>
          <a:stretch/>
        </p:blipFill>
        <p:spPr>
          <a:xfrm>
            <a:off x="5096975" y="0"/>
            <a:ext cx="4047024" cy="5143500"/>
          </a:xfrm>
          <a:prstGeom prst="rect">
            <a:avLst/>
          </a:prstGeom>
        </p:spPr>
      </p:pic>
      <p:sp>
        <p:nvSpPr>
          <p:cNvPr id="3" name="Текст 2"/>
          <p:cNvSpPr>
            <a:spLocks noGrp="1"/>
          </p:cNvSpPr>
          <p:nvPr>
            <p:ph type="body" idx="1"/>
          </p:nvPr>
        </p:nvSpPr>
        <p:spPr>
          <a:xfrm>
            <a:off x="129541" y="1520776"/>
            <a:ext cx="6837245" cy="2421998"/>
          </a:xfrm>
          <a:noFill/>
        </p:spPr>
        <p:txBody>
          <a:bodyPr/>
          <a:lstStyle/>
          <a:p>
            <a:r>
              <a:rPr lang="ru-RU" sz="2000" b="1" dirty="0" smtClean="0">
                <a:solidFill>
                  <a:srgbClr val="410EC0"/>
                </a:solidFill>
              </a:rPr>
              <a:t>Снижение посещаемости</a:t>
            </a:r>
          </a:p>
          <a:p>
            <a:r>
              <a:rPr lang="ru-RU" sz="2000" b="1" dirty="0" smtClean="0">
                <a:solidFill>
                  <a:srgbClr val="FFC000"/>
                </a:solidFill>
              </a:rPr>
              <a:t>Низк</a:t>
            </a:r>
            <a:r>
              <a:rPr lang="ru-RU" sz="2000" b="1" dirty="0" smtClean="0">
                <a:solidFill>
                  <a:srgbClr val="410EC0"/>
                </a:solidFill>
              </a:rPr>
              <a:t>ая</a:t>
            </a:r>
            <a:r>
              <a:rPr lang="ru-RU" sz="2000" b="1" dirty="0" smtClean="0">
                <a:solidFill>
                  <a:schemeClr val="accent1">
                    <a:lumMod val="75000"/>
                  </a:schemeClr>
                </a:solidFill>
              </a:rPr>
              <a:t> вост</a:t>
            </a:r>
            <a:r>
              <a:rPr lang="ru-RU" sz="2000" b="1" dirty="0" smtClean="0">
                <a:solidFill>
                  <a:srgbClr val="410EC0"/>
                </a:solidFill>
              </a:rPr>
              <a:t>ребованность услуг</a:t>
            </a:r>
          </a:p>
          <a:p>
            <a:r>
              <a:rPr lang="ru-RU" sz="2000" b="1" dirty="0" smtClean="0">
                <a:solidFill>
                  <a:srgbClr val="FFC000"/>
                </a:solidFill>
              </a:rPr>
              <a:t>Нес</a:t>
            </a:r>
            <a:r>
              <a:rPr lang="ru-RU" sz="2000" b="1" dirty="0" smtClean="0">
                <a:solidFill>
                  <a:srgbClr val="410EC0"/>
                </a:solidFill>
              </a:rPr>
              <a:t>оот</a:t>
            </a:r>
            <a:r>
              <a:rPr lang="ru-RU" sz="2000" b="1" dirty="0" smtClean="0">
                <a:solidFill>
                  <a:srgbClr val="FFC000"/>
                </a:solidFill>
              </a:rPr>
              <a:t>ветствие</a:t>
            </a:r>
            <a:r>
              <a:rPr lang="ru-RU" sz="2000" b="1" dirty="0" smtClean="0">
                <a:solidFill>
                  <a:srgbClr val="410EC0"/>
                </a:solidFill>
              </a:rPr>
              <a:t> потребностям</a:t>
            </a:r>
          </a:p>
          <a:p>
            <a:r>
              <a:rPr lang="ru-RU" sz="2000" b="1" dirty="0" smtClean="0">
                <a:solidFill>
                  <a:srgbClr val="FFC000"/>
                </a:solidFill>
              </a:rPr>
              <a:t>Инф</a:t>
            </a:r>
            <a:r>
              <a:rPr lang="ru-RU" sz="2000" b="1" dirty="0" smtClean="0">
                <a:solidFill>
                  <a:srgbClr val="410EC0"/>
                </a:solidFill>
              </a:rPr>
              <a:t>ор</a:t>
            </a:r>
            <a:r>
              <a:rPr lang="ru-RU" sz="2000" b="1" dirty="0" smtClean="0">
                <a:solidFill>
                  <a:srgbClr val="FFC000"/>
                </a:solidFill>
              </a:rPr>
              <a:t>мацион</a:t>
            </a:r>
            <a:r>
              <a:rPr lang="ru-RU" sz="2000" b="1" dirty="0" smtClean="0">
                <a:solidFill>
                  <a:srgbClr val="410EC0"/>
                </a:solidFill>
              </a:rPr>
              <a:t>ная разобщеннос</a:t>
            </a:r>
            <a:r>
              <a:rPr lang="ru-RU" sz="2000" b="1" dirty="0" smtClean="0">
                <a:solidFill>
                  <a:srgbClr val="FFC000"/>
                </a:solidFill>
              </a:rPr>
              <a:t>ть</a:t>
            </a:r>
          </a:p>
          <a:p>
            <a:r>
              <a:rPr lang="ru-RU" sz="2000" b="1" dirty="0" smtClean="0">
                <a:solidFill>
                  <a:srgbClr val="410EC0"/>
                </a:solidFill>
              </a:rPr>
              <a:t>Рост </a:t>
            </a:r>
            <a:r>
              <a:rPr lang="ru-RU" sz="2000" b="1" dirty="0">
                <a:solidFill>
                  <a:srgbClr val="410EC0"/>
                </a:solidFill>
              </a:rPr>
              <a:t>среднего </a:t>
            </a:r>
            <a:r>
              <a:rPr lang="ru-RU" sz="2000" b="1" dirty="0" smtClean="0">
                <a:solidFill>
                  <a:srgbClr val="410EC0"/>
                </a:solidFill>
              </a:rPr>
              <a:t>возраста</a:t>
            </a:r>
          </a:p>
          <a:p>
            <a:r>
              <a:rPr lang="ru-RU" sz="2000" b="1" dirty="0" smtClean="0">
                <a:solidFill>
                  <a:srgbClr val="410EC0"/>
                </a:solidFill>
              </a:rPr>
              <a:t>Недостаток библиотек</a:t>
            </a:r>
          </a:p>
          <a:p>
            <a:r>
              <a:rPr lang="ru-RU" sz="2000" b="1" dirty="0" smtClean="0">
                <a:solidFill>
                  <a:srgbClr val="410EC0"/>
                </a:solidFill>
              </a:rPr>
              <a:t>Устаревающий фонд</a:t>
            </a:r>
          </a:p>
          <a:p>
            <a:r>
              <a:rPr lang="ru-RU" sz="2000" b="1" dirty="0" smtClean="0">
                <a:solidFill>
                  <a:srgbClr val="410EC0"/>
                </a:solidFill>
              </a:rPr>
              <a:t>Материально-техническая база</a:t>
            </a:r>
            <a:endParaRPr lang="ru-RU" sz="2000" b="1" dirty="0">
              <a:solidFill>
                <a:srgbClr val="410EC0"/>
              </a:solidFill>
            </a:endParaRPr>
          </a:p>
        </p:txBody>
      </p:sp>
      <p:sp>
        <p:nvSpPr>
          <p:cNvPr id="4" name="Номер слайда 3"/>
          <p:cNvSpPr>
            <a:spLocks noGrp="1"/>
          </p:cNvSpPr>
          <p:nvPr>
            <p:ph type="sldNum" idx="12"/>
          </p:nvPr>
        </p:nvSpPr>
        <p:spPr/>
        <p:txBody>
          <a:bodyPr/>
          <a:lstStyle/>
          <a:p>
            <a:pPr marL="0" lvl="0" indent="0">
              <a:spcBef>
                <a:spcPts val="0"/>
              </a:spcBef>
              <a:spcAft>
                <a:spcPts val="0"/>
              </a:spcAft>
              <a:buNone/>
            </a:pPr>
            <a:fld id="{00000000-1234-1234-1234-123412341234}" type="slidenum">
              <a:rPr lang="ru" smtClean="0"/>
              <a:t>4</a:t>
            </a:fld>
            <a:endParaRPr lang="ru"/>
          </a:p>
        </p:txBody>
      </p:sp>
      <p:sp>
        <p:nvSpPr>
          <p:cNvPr id="8" name="Прямоугольник 7"/>
          <p:cNvSpPr/>
          <p:nvPr/>
        </p:nvSpPr>
        <p:spPr>
          <a:xfrm>
            <a:off x="1092927" y="1028701"/>
            <a:ext cx="1756409" cy="569466"/>
          </a:xfrm>
          <a:prstGeom prst="rect">
            <a:avLst/>
          </a:prstGeom>
          <a:solidFill>
            <a:srgbClr val="FFFFFF">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rgbClr val="410EC0"/>
                </a:solidFill>
                <a:latin typeface="Arial" panose="020B0604020202020204" pitchFamily="34" charset="0"/>
                <a:ea typeface="Roboto" panose="02000000000000000000" pitchFamily="2" charset="0"/>
                <a:cs typeface="Arial" panose="020B0604020202020204" pitchFamily="34" charset="0"/>
              </a:rPr>
              <a:t>Почему?</a:t>
            </a:r>
            <a:endParaRPr lang="ru-RU" sz="2400" b="1" dirty="0">
              <a:solidFill>
                <a:srgbClr val="410EC0"/>
              </a:solidFill>
              <a:latin typeface="Arial" panose="020B0604020202020204" pitchFamily="34" charset="0"/>
              <a:ea typeface="Roboto" panose="02000000000000000000" pitchFamily="2" charset="0"/>
              <a:cs typeface="Arial" panose="020B0604020202020204" pitchFamily="34" charset="0"/>
            </a:endParaRPr>
          </a:p>
        </p:txBody>
      </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79" y="2287814"/>
            <a:ext cx="414337"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9440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74"/>
        <p:cNvGrpSpPr/>
        <p:nvPr/>
      </p:nvGrpSpPr>
      <p:grpSpPr>
        <a:xfrm>
          <a:off x="0" y="0"/>
          <a:ext cx="0" cy="0"/>
          <a:chOff x="0" y="0"/>
          <a:chExt cx="0" cy="0"/>
        </a:xfrm>
      </p:grpSpPr>
      <p:sp>
        <p:nvSpPr>
          <p:cNvPr id="7" name="Номер слайда 4"/>
          <p:cNvSpPr txBox="1">
            <a:spLocks/>
          </p:cNvSpPr>
          <p:nvPr/>
        </p:nvSpPr>
        <p:spPr>
          <a:xfrm>
            <a:off x="8812800" y="4912507"/>
            <a:ext cx="331200" cy="2310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dirty="0" smtClean="0">
                <a:solidFill>
                  <a:srgbClr val="595959"/>
                </a:solidFill>
              </a:rPr>
              <a:t>04</a:t>
            </a:r>
            <a:endParaRPr lang="ru" sz="1000" dirty="0">
              <a:solidFill>
                <a:srgbClr val="595959"/>
              </a:solidFill>
            </a:endParaRPr>
          </a:p>
        </p:txBody>
      </p:sp>
      <p:sp>
        <p:nvSpPr>
          <p:cNvPr id="3" name="Прямоугольник 2"/>
          <p:cNvSpPr/>
          <p:nvPr/>
        </p:nvSpPr>
        <p:spPr>
          <a:xfrm>
            <a:off x="5641522" y="2539650"/>
            <a:ext cx="2898321" cy="307777"/>
          </a:xfrm>
          <a:prstGeom prst="rect">
            <a:avLst/>
          </a:prstGeom>
          <a:solidFill>
            <a:srgbClr val="FFFFFF">
              <a:alpha val="89804"/>
            </a:srgbClr>
          </a:solidFill>
        </p:spPr>
        <p:txBody>
          <a:bodyPr wrap="square">
            <a:spAutoFit/>
          </a:bodyPr>
          <a:lstStyle/>
          <a:p>
            <a:r>
              <a:rPr lang="ru-RU" b="1" dirty="0" smtClean="0">
                <a:solidFill>
                  <a:srgbClr val="410EC0"/>
                </a:solidFill>
              </a:rPr>
              <a:t>198</a:t>
            </a:r>
            <a:r>
              <a:rPr lang="ru-RU" dirty="0" smtClean="0">
                <a:solidFill>
                  <a:srgbClr val="410EC0"/>
                </a:solidFill>
              </a:rPr>
              <a:t> общедоступных библиотек</a:t>
            </a:r>
            <a:endParaRPr lang="ru-RU" dirty="0">
              <a:solidFill>
                <a:srgbClr val="410EC0"/>
              </a:solidFill>
            </a:endParaRPr>
          </a:p>
        </p:txBody>
      </p:sp>
      <p:sp>
        <p:nvSpPr>
          <p:cNvPr id="11" name="Прямоугольник 10"/>
          <p:cNvSpPr/>
          <p:nvPr/>
        </p:nvSpPr>
        <p:spPr>
          <a:xfrm>
            <a:off x="1916057" y="587875"/>
            <a:ext cx="4934442" cy="461665"/>
          </a:xfrm>
          <a:prstGeom prst="rect">
            <a:avLst/>
          </a:prstGeom>
          <a:solidFill>
            <a:srgbClr val="FFFFFF">
              <a:alpha val="63000"/>
            </a:srgbClr>
          </a:solidFill>
        </p:spPr>
        <p:txBody>
          <a:bodyPr wrap="square">
            <a:spAutoFit/>
          </a:bodyPr>
          <a:lstStyle/>
          <a:p>
            <a:pPr algn="ctr"/>
            <a:r>
              <a:rPr lang="ru-RU" sz="2400" b="1" dirty="0">
                <a:solidFill>
                  <a:srgbClr val="410EC0"/>
                </a:solidFill>
              </a:rPr>
              <a:t>Основные участники проекта</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0" y="2133600"/>
            <a:ext cx="414337"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080" y="1569612"/>
            <a:ext cx="5487435" cy="102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320" y="3451923"/>
            <a:ext cx="3147331" cy="943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2225" y="3209044"/>
            <a:ext cx="1438274" cy="181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25000"/>
                    </a14:imgEffect>
                    <a14:imgEffect>
                      <a14:brightnessContrast bright="81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7" name="Рисунок 126"/>
          <p:cNvPicPr>
            <a:picLocks noChangeAspect="1"/>
          </p:cNvPicPr>
          <p:nvPr/>
        </p:nvPicPr>
        <p:blipFill rotWithShape="1">
          <a:blip r:embed="rId5" cstate="print">
            <a:extLst>
              <a:ext uri="{28A0092B-C50C-407E-A947-70E740481C1C}">
                <a14:useLocalDpi xmlns:a14="http://schemas.microsoft.com/office/drawing/2010/main" val="0"/>
              </a:ext>
            </a:extLst>
          </a:blip>
          <a:srcRect l="39950" t="25972" r="11600" b="36806"/>
          <a:stretch/>
        </p:blipFill>
        <p:spPr>
          <a:xfrm>
            <a:off x="6650281" y="2565918"/>
            <a:ext cx="2489558" cy="2065638"/>
          </a:xfrm>
          <a:prstGeom prst="rect">
            <a:avLst/>
          </a:prstGeom>
        </p:spPr>
      </p:pic>
      <p:pic>
        <p:nvPicPr>
          <p:cNvPr id="15" name="Рисунок 14"/>
          <p:cNvPicPr>
            <a:picLocks noChangeAspect="1"/>
          </p:cNvPicPr>
          <p:nvPr/>
        </p:nvPicPr>
        <p:blipFill rotWithShape="1">
          <a:blip r:embed="rId6" cstate="print">
            <a:extLst>
              <a:ext uri="{28A0092B-C50C-407E-A947-70E740481C1C}">
                <a14:useLocalDpi xmlns:a14="http://schemas.microsoft.com/office/drawing/2010/main" val="0"/>
              </a:ext>
            </a:extLst>
          </a:blip>
          <a:srcRect l="65111" t="69072" b="5789"/>
          <a:stretch/>
        </p:blipFill>
        <p:spPr>
          <a:xfrm>
            <a:off x="3373013" y="1100024"/>
            <a:ext cx="912331" cy="652970"/>
          </a:xfrm>
          <a:prstGeom prst="rect">
            <a:avLst/>
          </a:prstGeom>
          <a:ln>
            <a:noFill/>
          </a:ln>
        </p:spPr>
      </p:pic>
      <p:pic>
        <p:nvPicPr>
          <p:cNvPr id="152" name="Рисунок 151"/>
          <p:cNvPicPr>
            <a:picLocks noChangeAspect="1"/>
          </p:cNvPicPr>
          <p:nvPr/>
        </p:nvPicPr>
        <p:blipFill rotWithShape="1">
          <a:blip r:embed="rId7" cstate="print">
            <a:extLst>
              <a:ext uri="{28A0092B-C50C-407E-A947-70E740481C1C}">
                <a14:useLocalDpi xmlns:a14="http://schemas.microsoft.com/office/drawing/2010/main" val="0"/>
              </a:ext>
            </a:extLst>
          </a:blip>
          <a:srcRect b="10449"/>
          <a:stretch/>
        </p:blipFill>
        <p:spPr>
          <a:xfrm>
            <a:off x="6064178" y="1100944"/>
            <a:ext cx="767538" cy="652970"/>
          </a:xfrm>
          <a:prstGeom prst="rect">
            <a:avLst/>
          </a:prstGeom>
        </p:spPr>
      </p:pic>
      <p:sp>
        <p:nvSpPr>
          <p:cNvPr id="2" name="TextBox 1"/>
          <p:cNvSpPr txBox="1"/>
          <p:nvPr/>
        </p:nvSpPr>
        <p:spPr>
          <a:xfrm>
            <a:off x="1504752" y="1753002"/>
            <a:ext cx="1580882" cy="646331"/>
          </a:xfrm>
          <a:prstGeom prst="rect">
            <a:avLst/>
          </a:prstGeom>
          <a:noFill/>
        </p:spPr>
        <p:txBody>
          <a:bodyPr wrap="none" rtlCol="0">
            <a:spAutoFit/>
          </a:bodyPr>
          <a:lstStyle/>
          <a:p>
            <a:pPr algn="ctr"/>
            <a:r>
              <a:rPr lang="ru-RU" sz="1800" dirty="0" smtClean="0"/>
              <a:t>Виртуальная</a:t>
            </a:r>
            <a:br>
              <a:rPr lang="ru-RU" sz="1800" dirty="0" smtClean="0"/>
            </a:br>
            <a:r>
              <a:rPr lang="ru-RU" sz="1800" dirty="0" smtClean="0"/>
              <a:t>справка</a:t>
            </a:r>
            <a:endParaRPr lang="ru-RU" sz="1800" dirty="0"/>
          </a:p>
        </p:txBody>
      </p:sp>
      <p:sp>
        <p:nvSpPr>
          <p:cNvPr id="24" name="TextBox 23"/>
          <p:cNvSpPr txBox="1"/>
          <p:nvPr/>
        </p:nvSpPr>
        <p:spPr>
          <a:xfrm>
            <a:off x="3102046" y="1753002"/>
            <a:ext cx="1454244" cy="646331"/>
          </a:xfrm>
          <a:prstGeom prst="rect">
            <a:avLst/>
          </a:prstGeom>
          <a:noFill/>
        </p:spPr>
        <p:txBody>
          <a:bodyPr wrap="none" rtlCol="0">
            <a:spAutoFit/>
          </a:bodyPr>
          <a:lstStyle/>
          <a:p>
            <a:pPr algn="ctr"/>
            <a:r>
              <a:rPr lang="ru-RU" sz="1800" dirty="0" smtClean="0"/>
              <a:t>Поиск</a:t>
            </a:r>
            <a:br>
              <a:rPr lang="ru-RU" sz="1800" dirty="0" smtClean="0"/>
            </a:br>
            <a:r>
              <a:rPr lang="ru-RU" sz="1800" dirty="0" smtClean="0"/>
              <a:t>литературы</a:t>
            </a:r>
            <a:endParaRPr lang="ru-RU" sz="1800" dirty="0"/>
          </a:p>
        </p:txBody>
      </p:sp>
      <p:sp>
        <p:nvSpPr>
          <p:cNvPr id="25" name="TextBox 24"/>
          <p:cNvSpPr txBox="1"/>
          <p:nvPr/>
        </p:nvSpPr>
        <p:spPr>
          <a:xfrm>
            <a:off x="5549645" y="1753002"/>
            <a:ext cx="1806905" cy="646331"/>
          </a:xfrm>
          <a:prstGeom prst="rect">
            <a:avLst/>
          </a:prstGeom>
          <a:noFill/>
        </p:spPr>
        <p:txBody>
          <a:bodyPr wrap="none" rtlCol="0">
            <a:spAutoFit/>
          </a:bodyPr>
          <a:lstStyle/>
          <a:p>
            <a:pPr algn="ctr"/>
            <a:r>
              <a:rPr lang="ru-RU" sz="1800" dirty="0" smtClean="0"/>
              <a:t>Бронирование,</a:t>
            </a:r>
            <a:br>
              <a:rPr lang="ru-RU" sz="1800" dirty="0" smtClean="0"/>
            </a:br>
            <a:r>
              <a:rPr lang="ru-RU" sz="1800" dirty="0" smtClean="0"/>
              <a:t>доставка</a:t>
            </a:r>
            <a:endParaRPr lang="ru-RU" sz="1800" dirty="0"/>
          </a:p>
        </p:txBody>
      </p:sp>
      <p:pic>
        <p:nvPicPr>
          <p:cNvPr id="18" name="Рисунок 17"/>
          <p:cNvPicPr>
            <a:picLocks noChangeAspect="1"/>
          </p:cNvPicPr>
          <p:nvPr/>
        </p:nvPicPr>
        <p:blipFill rotWithShape="1">
          <a:blip r:embed="rId8" cstate="print">
            <a:extLst>
              <a:ext uri="{28A0092B-C50C-407E-A947-70E740481C1C}">
                <a14:useLocalDpi xmlns:a14="http://schemas.microsoft.com/office/drawing/2010/main" val="0"/>
              </a:ext>
            </a:extLst>
          </a:blip>
          <a:srcRect l="45774" t="3749" r="9808" b="22916"/>
          <a:stretch/>
        </p:blipFill>
        <p:spPr>
          <a:xfrm>
            <a:off x="4833621" y="1187418"/>
            <a:ext cx="438678" cy="564930"/>
          </a:xfrm>
          <a:prstGeom prst="rect">
            <a:avLst/>
          </a:prstGeom>
        </p:spPr>
      </p:pic>
      <p:sp>
        <p:nvSpPr>
          <p:cNvPr id="148" name="TextBox 147"/>
          <p:cNvSpPr txBox="1"/>
          <p:nvPr/>
        </p:nvSpPr>
        <p:spPr>
          <a:xfrm>
            <a:off x="6895961" y="4540935"/>
            <a:ext cx="2023311" cy="461665"/>
          </a:xfrm>
          <a:prstGeom prst="rect">
            <a:avLst/>
          </a:prstGeom>
          <a:noFill/>
        </p:spPr>
        <p:txBody>
          <a:bodyPr wrap="none" rtlCol="0">
            <a:spAutoFit/>
          </a:bodyPr>
          <a:lstStyle/>
          <a:p>
            <a:pPr algn="ctr"/>
            <a:r>
              <a:rPr lang="ru-RU" sz="2400" b="1" dirty="0" smtClean="0">
                <a:solidFill>
                  <a:schemeClr val="bg2">
                    <a:lumMod val="25000"/>
                  </a:schemeClr>
                </a:solidFill>
              </a:rPr>
              <a:t>Библиотек</a:t>
            </a:r>
            <a:r>
              <a:rPr lang="ru-RU" sz="2400" b="1" dirty="0">
                <a:solidFill>
                  <a:schemeClr val="bg2">
                    <a:lumMod val="25000"/>
                  </a:schemeClr>
                </a:solidFill>
              </a:rPr>
              <a:t>и</a:t>
            </a:r>
          </a:p>
        </p:txBody>
      </p:sp>
      <p:sp>
        <p:nvSpPr>
          <p:cNvPr id="91" name="Выгнутая вверх стрелка 90"/>
          <p:cNvSpPr/>
          <p:nvPr/>
        </p:nvSpPr>
        <p:spPr>
          <a:xfrm>
            <a:off x="826633" y="292608"/>
            <a:ext cx="7578547" cy="2033710"/>
          </a:xfrm>
          <a:prstGeom prst="curvedDownArrow">
            <a:avLst>
              <a:gd name="adj1" fmla="val 14378"/>
              <a:gd name="adj2" fmla="val 50000"/>
              <a:gd name="adj3" fmla="val 25000"/>
            </a:avLst>
          </a:prstGeom>
          <a:solidFill>
            <a:srgbClr val="0CB8EC">
              <a:alpha val="49000"/>
            </a:srgbClr>
          </a:solidFill>
          <a:effectLst>
            <a:outerShdw blurRad="40000" dist="20000" dir="5400000" rotWithShape="0">
              <a:srgbClr val="000000">
                <a:alpha val="12000"/>
              </a:srgbClr>
            </a:outerShdw>
          </a:effectLst>
        </p:spPr>
        <p:style>
          <a:lnRef idx="3">
            <a:schemeClr val="lt1"/>
          </a:lnRef>
          <a:fillRef idx="1">
            <a:schemeClr val="accent5"/>
          </a:fillRef>
          <a:effectRef idx="1">
            <a:schemeClr val="accent5"/>
          </a:effectRef>
          <a:fontRef idx="minor">
            <a:schemeClr val="lt1"/>
          </a:fontRef>
        </p:style>
        <p:txBody>
          <a:bodyPr rtlCol="0" anchor="ctr"/>
          <a:lstStyle/>
          <a:p>
            <a:pPr algn="ctr"/>
            <a:endParaRPr lang="ru-RU">
              <a:solidFill>
                <a:schemeClr val="tx1"/>
              </a:solidFill>
            </a:endParaRPr>
          </a:p>
        </p:txBody>
      </p:sp>
      <p:grpSp>
        <p:nvGrpSpPr>
          <p:cNvPr id="94" name="Группа 93"/>
          <p:cNvGrpSpPr/>
          <p:nvPr/>
        </p:nvGrpSpPr>
        <p:grpSpPr>
          <a:xfrm>
            <a:off x="159954" y="2458271"/>
            <a:ext cx="1548490" cy="2173287"/>
            <a:chOff x="261778" y="1741669"/>
            <a:chExt cx="1920639" cy="2695593"/>
          </a:xfrm>
        </p:grpSpPr>
        <p:pic>
          <p:nvPicPr>
            <p:cNvPr id="12" name="Рисунок 11"/>
            <p:cNvPicPr>
              <a:picLocks noChangeAspect="1"/>
            </p:cNvPicPr>
            <p:nvPr/>
          </p:nvPicPr>
          <p:blipFill rotWithShape="1">
            <a:blip r:embed="rId9" cstate="print">
              <a:extLst>
                <a:ext uri="{28A0092B-C50C-407E-A947-70E740481C1C}">
                  <a14:useLocalDpi xmlns:a14="http://schemas.microsoft.com/office/drawing/2010/main" val="0"/>
                </a:ext>
              </a:extLst>
            </a:blip>
            <a:srcRect l="17627" t="20866" r="17518" b="11959"/>
            <a:stretch/>
          </p:blipFill>
          <p:spPr>
            <a:xfrm>
              <a:off x="261778" y="1748333"/>
              <a:ext cx="1920639" cy="2688929"/>
            </a:xfrm>
            <a:prstGeom prst="rect">
              <a:avLst/>
            </a:prstGeom>
          </p:spPr>
        </p:pic>
        <p:sp>
          <p:nvSpPr>
            <p:cNvPr id="93" name="Прямоугольник 92"/>
            <p:cNvSpPr/>
            <p:nvPr/>
          </p:nvSpPr>
          <p:spPr>
            <a:xfrm>
              <a:off x="1367572" y="1748333"/>
              <a:ext cx="814845" cy="658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3" name="Прямоугольник 102"/>
            <p:cNvSpPr/>
            <p:nvPr/>
          </p:nvSpPr>
          <p:spPr>
            <a:xfrm>
              <a:off x="1604211" y="1741669"/>
              <a:ext cx="411241" cy="23616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04" name="TextBox 103"/>
          <p:cNvSpPr txBox="1"/>
          <p:nvPr/>
        </p:nvSpPr>
        <p:spPr>
          <a:xfrm>
            <a:off x="145825" y="4540935"/>
            <a:ext cx="1619354" cy="461665"/>
          </a:xfrm>
          <a:prstGeom prst="rect">
            <a:avLst/>
          </a:prstGeom>
          <a:noFill/>
        </p:spPr>
        <p:txBody>
          <a:bodyPr wrap="none" rtlCol="0">
            <a:spAutoFit/>
          </a:bodyPr>
          <a:lstStyle/>
          <a:p>
            <a:r>
              <a:rPr lang="ru-RU" sz="2400" b="1" dirty="0">
                <a:solidFill>
                  <a:schemeClr val="bg2">
                    <a:lumMod val="25000"/>
                  </a:schemeClr>
                </a:solidFill>
              </a:rPr>
              <a:t>Читатели</a:t>
            </a:r>
          </a:p>
        </p:txBody>
      </p:sp>
      <p:sp>
        <p:nvSpPr>
          <p:cNvPr id="32" name="TextBox 31"/>
          <p:cNvSpPr txBox="1"/>
          <p:nvPr/>
        </p:nvSpPr>
        <p:spPr>
          <a:xfrm>
            <a:off x="4572717" y="1753002"/>
            <a:ext cx="960519" cy="646331"/>
          </a:xfrm>
          <a:prstGeom prst="rect">
            <a:avLst/>
          </a:prstGeom>
          <a:noFill/>
        </p:spPr>
        <p:txBody>
          <a:bodyPr wrap="none" rtlCol="0">
            <a:spAutoFit/>
          </a:bodyPr>
          <a:lstStyle/>
          <a:p>
            <a:pPr algn="ctr"/>
            <a:r>
              <a:rPr lang="ru-RU" sz="1800" dirty="0" smtClean="0"/>
              <a:t>Чтение</a:t>
            </a:r>
            <a:br>
              <a:rPr lang="ru-RU" sz="1800" dirty="0" smtClean="0"/>
            </a:br>
            <a:r>
              <a:rPr lang="ru-RU" sz="1800" dirty="0" smtClean="0"/>
              <a:t>онлайн</a:t>
            </a:r>
            <a:endParaRPr lang="ru-RU" sz="1800" dirty="0"/>
          </a:p>
        </p:txBody>
      </p:sp>
      <p:pic>
        <p:nvPicPr>
          <p:cNvPr id="153" name="Рисунок 152"/>
          <p:cNvPicPr>
            <a:picLocks noChangeAspect="1"/>
          </p:cNvPicPr>
          <p:nvPr/>
        </p:nvPicPr>
        <p:blipFill rotWithShape="1">
          <a:blip r:embed="rId10">
            <a:extLst>
              <a:ext uri="{BEBA8EAE-BF5A-486C-A8C5-ECC9F3942E4B}">
                <a14:imgProps xmlns:a14="http://schemas.microsoft.com/office/drawing/2010/main">
                  <a14:imgLayer r:embed="rId11">
                    <a14:imgEffect>
                      <a14:backgroundRemoval t="7593" b="29352" l="11800" r="28100"/>
                    </a14:imgEffect>
                  </a14:imgLayer>
                </a14:imgProps>
              </a:ext>
              <a:ext uri="{28A0092B-C50C-407E-A947-70E740481C1C}">
                <a14:useLocalDpi xmlns:a14="http://schemas.microsoft.com/office/drawing/2010/main" val="0"/>
              </a:ext>
            </a:extLst>
          </a:blip>
          <a:srcRect l="9832" t="6409" r="69769" b="69769"/>
          <a:stretch/>
        </p:blipFill>
        <p:spPr>
          <a:xfrm>
            <a:off x="3942781" y="2946859"/>
            <a:ext cx="1112132" cy="1402598"/>
          </a:xfrm>
          <a:prstGeom prst="rect">
            <a:avLst/>
          </a:prstGeom>
        </p:spPr>
      </p:pic>
      <p:cxnSp>
        <p:nvCxnSpPr>
          <p:cNvPr id="27" name="Прямая соединительная линия 26"/>
          <p:cNvCxnSpPr/>
          <p:nvPr/>
        </p:nvCxnSpPr>
        <p:spPr>
          <a:xfrm flipH="1">
            <a:off x="5229908" y="3658421"/>
            <a:ext cx="1240798" cy="0"/>
          </a:xfrm>
          <a:prstGeom prst="line">
            <a:avLst/>
          </a:prstGeom>
          <a:ln w="76200">
            <a:solidFill>
              <a:srgbClr val="6EB2C6"/>
            </a:solidFill>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p:nvPr/>
        </p:nvCxnSpPr>
        <p:spPr>
          <a:xfrm flipH="1">
            <a:off x="2214270" y="3658421"/>
            <a:ext cx="1405343" cy="0"/>
          </a:xfrm>
          <a:prstGeom prst="straightConnector1">
            <a:avLst/>
          </a:prstGeom>
          <a:ln w="76200">
            <a:solidFill>
              <a:srgbClr val="6EB2C6"/>
            </a:solidFill>
            <a:tailEnd type="triangle"/>
          </a:ln>
        </p:spPr>
        <p:style>
          <a:lnRef idx="1">
            <a:schemeClr val="accent1"/>
          </a:lnRef>
          <a:fillRef idx="0">
            <a:schemeClr val="accent1"/>
          </a:fillRef>
          <a:effectRef idx="0">
            <a:schemeClr val="accent1"/>
          </a:effectRef>
          <a:fontRef idx="minor">
            <a:schemeClr val="tx1"/>
          </a:fontRef>
        </p:style>
      </p:cxnSp>
      <p:sp>
        <p:nvSpPr>
          <p:cNvPr id="39" name="Прямоугольник 38"/>
          <p:cNvSpPr/>
          <p:nvPr/>
        </p:nvSpPr>
        <p:spPr>
          <a:xfrm>
            <a:off x="7524081" y="3323743"/>
            <a:ext cx="767071" cy="124358"/>
          </a:xfrm>
          <a:prstGeom prst="rect">
            <a:avLst/>
          </a:prstGeom>
          <a:solidFill>
            <a:srgbClr val="EFE7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Облако 2"/>
          <p:cNvSpPr/>
          <p:nvPr/>
        </p:nvSpPr>
        <p:spPr>
          <a:xfrm>
            <a:off x="3390073" y="37097"/>
            <a:ext cx="2213258" cy="914400"/>
          </a:xfrm>
          <a:prstGeom prst="cloud">
            <a:avLst/>
          </a:prstGeom>
          <a:solidFill>
            <a:srgbClr val="FFFFFF"/>
          </a:solidFill>
          <a:ln w="57150">
            <a:solidFill>
              <a:srgbClr val="0A94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p>
        </p:txBody>
      </p:sp>
      <p:sp>
        <p:nvSpPr>
          <p:cNvPr id="26" name="TextBox 25"/>
          <p:cNvSpPr txBox="1"/>
          <p:nvPr/>
        </p:nvSpPr>
        <p:spPr>
          <a:xfrm>
            <a:off x="3690746" y="216451"/>
            <a:ext cx="1481496" cy="461665"/>
          </a:xfrm>
          <a:prstGeom prst="rect">
            <a:avLst/>
          </a:prstGeom>
          <a:noFill/>
        </p:spPr>
        <p:txBody>
          <a:bodyPr wrap="none" rtlCol="0">
            <a:spAutoFit/>
          </a:bodyPr>
          <a:lstStyle/>
          <a:p>
            <a:r>
              <a:rPr lang="en-US" sz="2400" b="1" dirty="0" smtClean="0">
                <a:solidFill>
                  <a:srgbClr val="0A94BE"/>
                </a:solidFill>
              </a:rPr>
              <a:t>spblib.ru</a:t>
            </a:r>
            <a:endParaRPr lang="ru-RU" sz="2400" b="1" dirty="0">
              <a:solidFill>
                <a:srgbClr val="0A94BE"/>
              </a:solidFill>
            </a:endParaRPr>
          </a:p>
        </p:txBody>
      </p:sp>
      <p:pic>
        <p:nvPicPr>
          <p:cNvPr id="4" name="Рисунок 3"/>
          <p:cNvPicPr>
            <a:picLocks noChangeAspect="1"/>
          </p:cNvPicPr>
          <p:nvPr/>
        </p:nvPicPr>
        <p:blipFill rotWithShape="1">
          <a:blip r:embed="rId12">
            <a:extLst>
              <a:ext uri="{28A0092B-C50C-407E-A947-70E740481C1C}">
                <a14:useLocalDpi xmlns:a14="http://schemas.microsoft.com/office/drawing/2010/main" val="0"/>
              </a:ext>
            </a:extLst>
          </a:blip>
          <a:srcRect l="4880" t="8066" r="51120" b="55556"/>
          <a:stretch/>
        </p:blipFill>
        <p:spPr>
          <a:xfrm>
            <a:off x="1899487" y="1116962"/>
            <a:ext cx="791443" cy="636033"/>
          </a:xfrm>
          <a:prstGeom prst="rect">
            <a:avLst/>
          </a:prstGeom>
        </p:spPr>
      </p:pic>
    </p:spTree>
    <p:extLst>
      <p:ext uri="{BB962C8B-B14F-4D97-AF65-F5344CB8AC3E}">
        <p14:creationId xmlns:p14="http://schemas.microsoft.com/office/powerpoint/2010/main" val="2841802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9"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Рисунок 9"/>
          <p:cNvPicPr>
            <a:picLocks noChangeAspect="1"/>
          </p:cNvPicPr>
          <p:nvPr/>
        </p:nvPicPr>
        <p:blipFill>
          <a:blip r:embed="rId5"/>
          <a:stretch>
            <a:fillRect/>
          </a:stretch>
        </p:blipFill>
        <p:spPr>
          <a:xfrm>
            <a:off x="124440" y="3318220"/>
            <a:ext cx="4345041" cy="1364615"/>
          </a:xfrm>
          <a:prstGeom prst="rect">
            <a:avLst/>
          </a:prstGeom>
        </p:spPr>
      </p:pic>
      <p:graphicFrame>
        <p:nvGraphicFramePr>
          <p:cNvPr id="13" name="Диаграмма 12"/>
          <p:cNvGraphicFramePr/>
          <p:nvPr>
            <p:extLst>
              <p:ext uri="{D42A27DB-BD31-4B8C-83A1-F6EECF244321}">
                <p14:modId xmlns:p14="http://schemas.microsoft.com/office/powerpoint/2010/main" val="3129322421"/>
              </p:ext>
            </p:extLst>
          </p:nvPr>
        </p:nvGraphicFramePr>
        <p:xfrm>
          <a:off x="4741680" y="1742246"/>
          <a:ext cx="4236720" cy="2940589"/>
        </p:xfrm>
        <a:graphic>
          <a:graphicData uri="http://schemas.openxmlformats.org/drawingml/2006/chart">
            <c:chart xmlns:c="http://schemas.openxmlformats.org/drawingml/2006/chart" xmlns:r="http://schemas.openxmlformats.org/officeDocument/2006/relationships" r:id="rId6"/>
          </a:graphicData>
        </a:graphic>
      </p:graphicFrame>
      <p:sp>
        <p:nvSpPr>
          <p:cNvPr id="15" name="Прямоугольник 14"/>
          <p:cNvSpPr/>
          <p:nvPr/>
        </p:nvSpPr>
        <p:spPr>
          <a:xfrm>
            <a:off x="1586173" y="269724"/>
            <a:ext cx="2883308" cy="595682"/>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rgbClr val="410EC0"/>
                </a:solidFill>
                <a:ea typeface="Roboto" panose="02000000000000000000" pitchFamily="2" charset="0"/>
                <a:cs typeface="Roboto" panose="02000000000000000000" pitchFamily="2" charset="0"/>
              </a:rPr>
              <a:t>Сводный каталог</a:t>
            </a:r>
            <a:endParaRPr lang="ru-RU" sz="2400" b="1" dirty="0">
              <a:solidFill>
                <a:srgbClr val="410EC0"/>
              </a:solidFill>
              <a:ea typeface="Roboto" panose="02000000000000000000" pitchFamily="2" charset="0"/>
              <a:cs typeface="Roboto" panose="02000000000000000000" pitchFamily="2" charset="0"/>
            </a:endParaRPr>
          </a:p>
        </p:txBody>
      </p:sp>
      <p:sp>
        <p:nvSpPr>
          <p:cNvPr id="9" name="Прямоугольник 8"/>
          <p:cNvSpPr/>
          <p:nvPr/>
        </p:nvSpPr>
        <p:spPr>
          <a:xfrm>
            <a:off x="5404524" y="952944"/>
            <a:ext cx="2849569" cy="707886"/>
          </a:xfrm>
          <a:prstGeom prst="rect">
            <a:avLst/>
          </a:prstGeom>
        </p:spPr>
        <p:txBody>
          <a:bodyPr wrap="square">
            <a:spAutoFit/>
          </a:bodyPr>
          <a:lstStyle/>
          <a:p>
            <a:pPr>
              <a:buSzPts val="1100"/>
            </a:pPr>
            <a:r>
              <a:rPr lang="ru-RU" sz="2000" b="1" dirty="0" smtClean="0">
                <a:solidFill>
                  <a:srgbClr val="410EC0"/>
                </a:solidFill>
                <a:highlight>
                  <a:srgbClr val="FFFFFF"/>
                </a:highlight>
                <a:latin typeface="+mj-lt"/>
                <a:ea typeface="Roboto Medium"/>
                <a:cs typeface="Roboto Medium"/>
                <a:sym typeface="Roboto Medium"/>
              </a:rPr>
              <a:t>16 млн </a:t>
            </a:r>
            <a:r>
              <a:rPr lang="ru-RU" sz="2000" b="1" dirty="0">
                <a:solidFill>
                  <a:srgbClr val="410EC0"/>
                </a:solidFill>
                <a:highlight>
                  <a:srgbClr val="FFFFFF"/>
                </a:highlight>
                <a:latin typeface="+mj-lt"/>
                <a:ea typeface="Roboto Light"/>
                <a:cs typeface="Roboto Light"/>
                <a:sym typeface="Roboto Light"/>
              </a:rPr>
              <a:t>экземпляров</a:t>
            </a:r>
          </a:p>
          <a:p>
            <a:pPr>
              <a:buSzPts val="1100"/>
            </a:pPr>
            <a:r>
              <a:rPr lang="ru-RU" sz="2000" b="1" dirty="0">
                <a:solidFill>
                  <a:srgbClr val="410EC0"/>
                </a:solidFill>
                <a:highlight>
                  <a:srgbClr val="FFFFFF"/>
                </a:highlight>
                <a:latin typeface="+mj-lt"/>
                <a:ea typeface="Roboto Light"/>
                <a:cs typeface="Roboto Light"/>
                <a:sym typeface="Roboto Light"/>
              </a:rPr>
              <a:t> </a:t>
            </a:r>
            <a:r>
              <a:rPr lang="ru-RU" sz="2000" b="1" dirty="0" smtClean="0">
                <a:solidFill>
                  <a:srgbClr val="410EC0"/>
                </a:solidFill>
                <a:highlight>
                  <a:srgbClr val="FFFFFF"/>
                </a:highlight>
                <a:latin typeface="+mj-lt"/>
                <a:ea typeface="Roboto Light"/>
                <a:cs typeface="Roboto Light"/>
                <a:sym typeface="Roboto Light"/>
              </a:rPr>
              <a:t> 2 млн изданий</a:t>
            </a:r>
            <a:endParaRPr lang="ru-RU" sz="2000" b="1" dirty="0">
              <a:solidFill>
                <a:srgbClr val="410EC0"/>
              </a:solidFill>
              <a:highlight>
                <a:srgbClr val="FFFFFF"/>
              </a:highlight>
              <a:latin typeface="+mj-lt"/>
              <a:ea typeface="Roboto Medium"/>
              <a:cs typeface="Roboto Medium"/>
              <a:sym typeface="Roboto Medium"/>
            </a:endParaRPr>
          </a:p>
        </p:txBody>
      </p:sp>
      <p:sp>
        <p:nvSpPr>
          <p:cNvPr id="16" name="TextBox 15"/>
          <p:cNvSpPr txBox="1"/>
          <p:nvPr/>
        </p:nvSpPr>
        <p:spPr>
          <a:xfrm>
            <a:off x="4636774" y="4354278"/>
            <a:ext cx="947695" cy="523220"/>
          </a:xfrm>
          <a:prstGeom prst="rect">
            <a:avLst/>
          </a:prstGeom>
          <a:noFill/>
        </p:spPr>
        <p:txBody>
          <a:bodyPr wrap="none" rtlCol="0">
            <a:spAutoFit/>
          </a:bodyPr>
          <a:lstStyle/>
          <a:p>
            <a:pPr algn="ctr"/>
            <a:r>
              <a:rPr lang="ru-RU" dirty="0" smtClean="0">
                <a:solidFill>
                  <a:srgbClr val="410EC0"/>
                </a:solidFill>
              </a:rPr>
              <a:t>сентябрь</a:t>
            </a:r>
            <a:br>
              <a:rPr lang="ru-RU" dirty="0" smtClean="0">
                <a:solidFill>
                  <a:srgbClr val="410EC0"/>
                </a:solidFill>
              </a:rPr>
            </a:br>
            <a:r>
              <a:rPr lang="ru-RU" dirty="0" smtClean="0">
                <a:solidFill>
                  <a:srgbClr val="410EC0"/>
                </a:solidFill>
              </a:rPr>
              <a:t>2017</a:t>
            </a:r>
            <a:endParaRPr lang="ru-RU" dirty="0">
              <a:solidFill>
                <a:srgbClr val="410EC0"/>
              </a:solidFill>
            </a:endParaRPr>
          </a:p>
        </p:txBody>
      </p:sp>
      <p:sp>
        <p:nvSpPr>
          <p:cNvPr id="18" name="TextBox 17"/>
          <p:cNvSpPr txBox="1"/>
          <p:nvPr/>
        </p:nvSpPr>
        <p:spPr>
          <a:xfrm>
            <a:off x="7699522" y="4265506"/>
            <a:ext cx="947695" cy="523220"/>
          </a:xfrm>
          <a:prstGeom prst="rect">
            <a:avLst/>
          </a:prstGeom>
          <a:noFill/>
        </p:spPr>
        <p:txBody>
          <a:bodyPr wrap="none" rtlCol="0">
            <a:spAutoFit/>
          </a:bodyPr>
          <a:lstStyle/>
          <a:p>
            <a:pPr algn="ctr"/>
            <a:r>
              <a:rPr lang="ru-RU" dirty="0" smtClean="0">
                <a:solidFill>
                  <a:srgbClr val="410EC0"/>
                </a:solidFill>
              </a:rPr>
              <a:t>сентябрь</a:t>
            </a:r>
            <a:br>
              <a:rPr lang="ru-RU" dirty="0" smtClean="0">
                <a:solidFill>
                  <a:srgbClr val="410EC0"/>
                </a:solidFill>
              </a:rPr>
            </a:br>
            <a:r>
              <a:rPr lang="ru-RU" dirty="0" smtClean="0">
                <a:solidFill>
                  <a:srgbClr val="410EC0"/>
                </a:solidFill>
              </a:rPr>
              <a:t>2018</a:t>
            </a:r>
            <a:endParaRPr lang="ru-RU" dirty="0">
              <a:solidFill>
                <a:srgbClr val="410EC0"/>
              </a:solidFill>
            </a:endParaRPr>
          </a:p>
        </p:txBody>
      </p:sp>
      <p:sp>
        <p:nvSpPr>
          <p:cNvPr id="17" name="TextBox 16"/>
          <p:cNvSpPr txBox="1"/>
          <p:nvPr/>
        </p:nvSpPr>
        <p:spPr>
          <a:xfrm>
            <a:off x="7123576" y="1624612"/>
            <a:ext cx="1890262" cy="584775"/>
          </a:xfrm>
          <a:prstGeom prst="rect">
            <a:avLst/>
          </a:prstGeom>
          <a:solidFill>
            <a:srgbClr val="FFFFFF">
              <a:alpha val="70000"/>
            </a:srgbClr>
          </a:solidFill>
        </p:spPr>
        <p:txBody>
          <a:bodyPr wrap="none" rtlCol="0">
            <a:spAutoFit/>
          </a:bodyPr>
          <a:lstStyle/>
          <a:p>
            <a:pPr algn="ctr"/>
            <a:r>
              <a:rPr lang="ru-RU" sz="1600" b="1" dirty="0" smtClean="0">
                <a:solidFill>
                  <a:srgbClr val="7030A0"/>
                </a:solidFill>
              </a:rPr>
              <a:t>8000</a:t>
            </a:r>
            <a:br>
              <a:rPr lang="ru-RU" sz="1600" b="1" dirty="0" smtClean="0">
                <a:solidFill>
                  <a:srgbClr val="7030A0"/>
                </a:solidFill>
              </a:rPr>
            </a:br>
            <a:r>
              <a:rPr lang="ru-RU" sz="1600" b="1" dirty="0" smtClean="0">
                <a:solidFill>
                  <a:srgbClr val="7030A0"/>
                </a:solidFill>
              </a:rPr>
              <a:t>обращений</a:t>
            </a:r>
            <a:r>
              <a:rPr lang="en-US" sz="1600" b="1" dirty="0" smtClean="0">
                <a:solidFill>
                  <a:srgbClr val="7030A0"/>
                </a:solidFill>
              </a:rPr>
              <a:t>/</a:t>
            </a:r>
            <a:r>
              <a:rPr lang="ru-RU" sz="1600" b="1" dirty="0" smtClean="0">
                <a:solidFill>
                  <a:srgbClr val="7030A0"/>
                </a:solidFill>
              </a:rPr>
              <a:t>день</a:t>
            </a:r>
            <a:endParaRPr lang="ru-RU" sz="1600" b="1" dirty="0">
              <a:solidFill>
                <a:srgbClr val="7030A0"/>
              </a:solidFill>
            </a:endParaRPr>
          </a:p>
        </p:txBody>
      </p:sp>
      <p:pic>
        <p:nvPicPr>
          <p:cNvPr id="3" name="Рисунок 2"/>
          <p:cNvPicPr>
            <a:picLocks noChangeAspect="1"/>
          </p:cNvPicPr>
          <p:nvPr/>
        </p:nvPicPr>
        <p:blipFill>
          <a:blip r:embed="rId7"/>
          <a:stretch>
            <a:fillRect/>
          </a:stretch>
        </p:blipFill>
        <p:spPr>
          <a:xfrm>
            <a:off x="236431" y="1868718"/>
            <a:ext cx="4928187" cy="1196845"/>
          </a:xfrm>
          <a:prstGeom prst="rect">
            <a:avLst/>
          </a:prstGeom>
        </p:spPr>
      </p:pic>
      <p:pic>
        <p:nvPicPr>
          <p:cNvPr id="4" name="Рисунок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573" y="1868711"/>
            <a:ext cx="916543" cy="1222059"/>
          </a:xfrm>
          <a:prstGeom prst="rect">
            <a:avLst/>
          </a:prstGeom>
        </p:spPr>
      </p:pic>
      <p:pic>
        <p:nvPicPr>
          <p:cNvPr id="8" name="Рисунок 7"/>
          <p:cNvPicPr>
            <a:picLocks noChangeAspect="1"/>
          </p:cNvPicPr>
          <p:nvPr/>
        </p:nvPicPr>
        <p:blipFill rotWithShape="1">
          <a:blip r:embed="rId9"/>
          <a:srcRect l="10469" t="51514" r="37847" b="32600"/>
          <a:stretch/>
        </p:blipFill>
        <p:spPr>
          <a:xfrm>
            <a:off x="135398" y="865406"/>
            <a:ext cx="5109603" cy="882963"/>
          </a:xfrm>
          <a:prstGeom prst="rect">
            <a:avLst/>
          </a:prstGeom>
        </p:spPr>
      </p:pic>
    </p:spTree>
    <p:extLst>
      <p:ext uri="{BB962C8B-B14F-4D97-AF65-F5344CB8AC3E}">
        <p14:creationId xmlns:p14="http://schemas.microsoft.com/office/powerpoint/2010/main" val="25705372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20"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Effect>
                      <a14:saturation sat="66000"/>
                    </a14:imgEffect>
                    <a14:imgEffect>
                      <a14:brightnessContrast bright="80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Диаграмма 22"/>
          <p:cNvGraphicFramePr/>
          <p:nvPr>
            <p:extLst>
              <p:ext uri="{D42A27DB-BD31-4B8C-83A1-F6EECF244321}">
                <p14:modId xmlns:p14="http://schemas.microsoft.com/office/powerpoint/2010/main" val="1135426996"/>
              </p:ext>
            </p:extLst>
          </p:nvPr>
        </p:nvGraphicFramePr>
        <p:xfrm>
          <a:off x="4589983" y="1339811"/>
          <a:ext cx="4382086" cy="351794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Диаграмма 8"/>
          <p:cNvGraphicFramePr/>
          <p:nvPr>
            <p:extLst>
              <p:ext uri="{D42A27DB-BD31-4B8C-83A1-F6EECF244321}">
                <p14:modId xmlns:p14="http://schemas.microsoft.com/office/powerpoint/2010/main" val="3400718865"/>
              </p:ext>
            </p:extLst>
          </p:nvPr>
        </p:nvGraphicFramePr>
        <p:xfrm>
          <a:off x="4589983" y="1236938"/>
          <a:ext cx="4382086" cy="3517941"/>
        </p:xfrm>
        <a:graphic>
          <a:graphicData uri="http://schemas.openxmlformats.org/drawingml/2006/chart">
            <c:chart xmlns:c="http://schemas.openxmlformats.org/drawingml/2006/chart" xmlns:r="http://schemas.openxmlformats.org/officeDocument/2006/relationships" r:id="rId6"/>
          </a:graphicData>
        </a:graphic>
      </p:graphicFrame>
      <p:cxnSp>
        <p:nvCxnSpPr>
          <p:cNvPr id="15" name="Прямая соединительная линия 14"/>
          <p:cNvCxnSpPr/>
          <p:nvPr/>
        </p:nvCxnSpPr>
        <p:spPr>
          <a:xfrm>
            <a:off x="7296589" y="1356360"/>
            <a:ext cx="0" cy="2948940"/>
          </a:xfrm>
          <a:prstGeom prst="line">
            <a:avLst/>
          </a:prstGeom>
          <a:ln w="38100">
            <a:solidFill>
              <a:srgbClr val="0A94BE">
                <a:alpha val="76000"/>
              </a:srgbClr>
            </a:solidFill>
            <a:prstDash val="sysDot"/>
          </a:ln>
        </p:spPr>
        <p:style>
          <a:lnRef idx="1">
            <a:schemeClr val="accent3"/>
          </a:lnRef>
          <a:fillRef idx="0">
            <a:schemeClr val="accent3"/>
          </a:fillRef>
          <a:effectRef idx="0">
            <a:schemeClr val="accent3"/>
          </a:effectRef>
          <a:fontRef idx="minor">
            <a:schemeClr val="tx1"/>
          </a:fontRef>
        </p:style>
      </p:cxnSp>
      <p:sp>
        <p:nvSpPr>
          <p:cNvPr id="4" name="Заголовок 1"/>
          <p:cNvSpPr txBox="1">
            <a:spLocks/>
          </p:cNvSpPr>
          <p:nvPr/>
        </p:nvSpPr>
        <p:spPr>
          <a:xfrm>
            <a:off x="0" y="0"/>
            <a:ext cx="8520600" cy="841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ru-RU" sz="3200" dirty="0">
              <a:solidFill>
                <a:schemeClr val="tx1"/>
              </a:solidFill>
            </a:endParaRPr>
          </a:p>
        </p:txBody>
      </p:sp>
      <p:sp>
        <p:nvSpPr>
          <p:cNvPr id="7" name="Прямоугольник 6"/>
          <p:cNvSpPr/>
          <p:nvPr/>
        </p:nvSpPr>
        <p:spPr>
          <a:xfrm>
            <a:off x="620544" y="257394"/>
            <a:ext cx="4850667" cy="661299"/>
          </a:xfrm>
          <a:prstGeom prst="rect">
            <a:avLst/>
          </a:prstGeom>
          <a:solidFill>
            <a:srgbClr val="FFFFFF">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rgbClr val="410EC0"/>
                </a:solidFill>
                <a:latin typeface="Arial" panose="020B0604020202020204" pitchFamily="34" charset="0"/>
                <a:ea typeface="Roboto" panose="02000000000000000000" pitchFamily="2" charset="0"/>
                <a:cs typeface="Arial" panose="020B0604020202020204" pitchFamily="34" charset="0"/>
              </a:rPr>
              <a:t>Се</a:t>
            </a:r>
            <a:r>
              <a:rPr lang="ru-RU" sz="2400" b="1" dirty="0" smtClean="0">
                <a:solidFill>
                  <a:srgbClr val="FEAE1E"/>
                </a:solidFill>
                <a:latin typeface="Arial" panose="020B0604020202020204" pitchFamily="34" charset="0"/>
                <a:ea typeface="Roboto" panose="02000000000000000000" pitchFamily="2" charset="0"/>
                <a:cs typeface="Arial" panose="020B0604020202020204" pitchFamily="34" charset="0"/>
              </a:rPr>
              <a:t>рви</a:t>
            </a:r>
            <a:r>
              <a:rPr lang="ru-RU" sz="2400" b="1" dirty="0" smtClean="0">
                <a:solidFill>
                  <a:srgbClr val="410EC0"/>
                </a:solidFill>
                <a:latin typeface="Arial" panose="020B0604020202020204" pitchFamily="34" charset="0"/>
                <a:ea typeface="Roboto" panose="02000000000000000000" pitchFamily="2" charset="0"/>
                <a:cs typeface="Arial" panose="020B0604020202020204" pitchFamily="34" charset="0"/>
              </a:rPr>
              <a:t>сные услуги и службы</a:t>
            </a:r>
            <a:endParaRPr lang="ru-RU" sz="2400" b="1" dirty="0">
              <a:solidFill>
                <a:srgbClr val="410EC0"/>
              </a:solidFill>
              <a:latin typeface="Arial" panose="020B0604020202020204" pitchFamily="34" charset="0"/>
              <a:ea typeface="Roboto" panose="02000000000000000000" pitchFamily="2" charset="0"/>
              <a:cs typeface="Arial" panose="020B0604020202020204" pitchFamily="34" charset="0"/>
            </a:endParaRPr>
          </a:p>
        </p:txBody>
      </p:sp>
      <p:pic>
        <p:nvPicPr>
          <p:cNvPr id="11" name="Рисунок 10"/>
          <p:cNvPicPr>
            <a:picLocks noChangeAspect="1"/>
          </p:cNvPicPr>
          <p:nvPr/>
        </p:nvPicPr>
        <p:blipFill rotWithShape="1">
          <a:blip r:embed="rId7"/>
          <a:srcRect b="19604"/>
          <a:stretch/>
        </p:blipFill>
        <p:spPr>
          <a:xfrm>
            <a:off x="129556" y="2443536"/>
            <a:ext cx="4263159" cy="2068714"/>
          </a:xfrm>
          <a:prstGeom prst="rect">
            <a:avLst/>
          </a:prstGeom>
        </p:spPr>
      </p:pic>
      <p:sp>
        <p:nvSpPr>
          <p:cNvPr id="12" name="Прямоугольник 11"/>
          <p:cNvSpPr/>
          <p:nvPr/>
        </p:nvSpPr>
        <p:spPr>
          <a:xfrm>
            <a:off x="458874" y="3216849"/>
            <a:ext cx="868680" cy="127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aphicFrame>
        <p:nvGraphicFramePr>
          <p:cNvPr id="13" name="Схема 12"/>
          <p:cNvGraphicFramePr/>
          <p:nvPr>
            <p:extLst>
              <p:ext uri="{D42A27DB-BD31-4B8C-83A1-F6EECF244321}">
                <p14:modId xmlns:p14="http://schemas.microsoft.com/office/powerpoint/2010/main" val="1782415428"/>
              </p:ext>
            </p:extLst>
          </p:nvPr>
        </p:nvGraphicFramePr>
        <p:xfrm>
          <a:off x="168062" y="853396"/>
          <a:ext cx="4224653" cy="15179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4" name="Рисунок 13"/>
          <p:cNvPicPr>
            <a:picLocks noChangeAspect="1"/>
          </p:cNvPicPr>
          <p:nvPr/>
        </p:nvPicPr>
        <p:blipFill>
          <a:blip r:embed="rId13"/>
          <a:stretch>
            <a:fillRect/>
          </a:stretch>
        </p:blipFill>
        <p:spPr>
          <a:xfrm>
            <a:off x="3225486" y="4572000"/>
            <a:ext cx="1238250" cy="571500"/>
          </a:xfrm>
          <a:prstGeom prst="rect">
            <a:avLst/>
          </a:prstGeom>
        </p:spPr>
      </p:pic>
      <p:sp>
        <p:nvSpPr>
          <p:cNvPr id="21" name="TextBox 20"/>
          <p:cNvSpPr txBox="1"/>
          <p:nvPr/>
        </p:nvSpPr>
        <p:spPr>
          <a:xfrm>
            <a:off x="6781028" y="4368969"/>
            <a:ext cx="1277657" cy="369332"/>
          </a:xfrm>
          <a:prstGeom prst="rect">
            <a:avLst/>
          </a:prstGeom>
          <a:noFill/>
        </p:spPr>
        <p:txBody>
          <a:bodyPr wrap="square" rtlCol="0">
            <a:spAutoFit/>
          </a:bodyPr>
          <a:lstStyle/>
          <a:p>
            <a:r>
              <a:rPr lang="en-US" sz="1800" b="1" dirty="0" smtClean="0">
                <a:solidFill>
                  <a:srgbClr val="0A94BE"/>
                </a:solidFill>
              </a:rPr>
              <a:t>spblib.ru</a:t>
            </a:r>
            <a:endParaRPr lang="ru-RU" sz="1800" b="1" dirty="0">
              <a:solidFill>
                <a:srgbClr val="0A94BE"/>
              </a:solidFill>
            </a:endParaRPr>
          </a:p>
        </p:txBody>
      </p:sp>
      <p:sp>
        <p:nvSpPr>
          <p:cNvPr id="19" name="TextBox 18"/>
          <p:cNvSpPr txBox="1"/>
          <p:nvPr/>
        </p:nvSpPr>
        <p:spPr>
          <a:xfrm>
            <a:off x="5471212" y="853379"/>
            <a:ext cx="2795958" cy="400110"/>
          </a:xfrm>
          <a:prstGeom prst="rect">
            <a:avLst/>
          </a:prstGeom>
          <a:noFill/>
        </p:spPr>
        <p:txBody>
          <a:bodyPr wrap="none" rtlCol="0">
            <a:spAutoFit/>
          </a:bodyPr>
          <a:lstStyle/>
          <a:p>
            <a:r>
              <a:rPr lang="ru-RU" sz="2000" b="1" dirty="0" smtClean="0"/>
              <a:t>Исполнение заказов</a:t>
            </a:r>
            <a:endParaRPr lang="ru-RU" sz="2000" b="1" dirty="0"/>
          </a:p>
        </p:txBody>
      </p:sp>
      <p:sp>
        <p:nvSpPr>
          <p:cNvPr id="22" name="Овал 21"/>
          <p:cNvSpPr/>
          <p:nvPr/>
        </p:nvSpPr>
        <p:spPr>
          <a:xfrm>
            <a:off x="8206993" y="1761677"/>
            <a:ext cx="190260" cy="18521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7201247" y="3808088"/>
            <a:ext cx="190260" cy="185217"/>
          </a:xfrm>
          <a:prstGeom prst="ellipse">
            <a:avLst/>
          </a:prstGeom>
          <a:solidFill>
            <a:srgbClr val="955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7250350" y="2032761"/>
            <a:ext cx="595035" cy="338554"/>
          </a:xfrm>
          <a:prstGeom prst="rect">
            <a:avLst/>
          </a:prstGeom>
        </p:spPr>
        <p:txBody>
          <a:bodyPr wrap="none">
            <a:spAutoFit/>
          </a:bodyPr>
          <a:lstStyle/>
          <a:p>
            <a:pPr algn="ctr">
              <a:defRPr sz="1600" b="0" i="0" u="none" strike="noStrike" kern="1200" baseline="0">
                <a:solidFill>
                  <a:srgbClr val="FF0000"/>
                </a:solidFill>
                <a:latin typeface="+mn-lt"/>
                <a:ea typeface="+mn-ea"/>
                <a:cs typeface="+mn-cs"/>
              </a:defRPr>
            </a:pPr>
            <a:r>
              <a:rPr lang="en-US" kern="1200" dirty="0" smtClean="0">
                <a:solidFill>
                  <a:srgbClr val="FC7800"/>
                </a:solidFill>
                <a:latin typeface="+mn-lt"/>
              </a:rPr>
              <a:t>3</a:t>
            </a:r>
            <a:r>
              <a:rPr lang="ru-RU" kern="1200" dirty="0" smtClean="0">
                <a:solidFill>
                  <a:srgbClr val="FC7800"/>
                </a:solidFill>
                <a:latin typeface="+mn-lt"/>
              </a:rPr>
              <a:t>0</a:t>
            </a:r>
            <a:r>
              <a:rPr lang="en-US" kern="1200" dirty="0" smtClean="0">
                <a:solidFill>
                  <a:srgbClr val="FC7800"/>
                </a:solidFill>
                <a:latin typeface="+mn-lt"/>
              </a:rPr>
              <a:t>%</a:t>
            </a:r>
            <a:endParaRPr lang="en-US" kern="1200" dirty="0">
              <a:solidFill>
                <a:srgbClr val="FC7800"/>
              </a:solidFill>
              <a:latin typeface="+mn-lt"/>
            </a:endParaRPr>
          </a:p>
        </p:txBody>
      </p:sp>
      <p:sp>
        <p:nvSpPr>
          <p:cNvPr id="29" name="Овал 28"/>
          <p:cNvSpPr/>
          <p:nvPr/>
        </p:nvSpPr>
        <p:spPr>
          <a:xfrm>
            <a:off x="7201247" y="2335877"/>
            <a:ext cx="190260" cy="185217"/>
          </a:xfrm>
          <a:prstGeom prst="ellipse">
            <a:avLst/>
          </a:prstGeom>
          <a:solidFill>
            <a:srgbClr val="F4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p:cNvSpPr/>
          <p:nvPr/>
        </p:nvSpPr>
        <p:spPr>
          <a:xfrm>
            <a:off x="8206993" y="3508184"/>
            <a:ext cx="190260" cy="185217"/>
          </a:xfrm>
          <a:prstGeom prst="ellipse">
            <a:avLst/>
          </a:prstGeom>
          <a:solidFill>
            <a:srgbClr val="FFDB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Номер слайда 4"/>
          <p:cNvSpPr txBox="1">
            <a:spLocks/>
          </p:cNvSpPr>
          <p:nvPr/>
        </p:nvSpPr>
        <p:spPr>
          <a:xfrm>
            <a:off x="8812800" y="4912507"/>
            <a:ext cx="331200" cy="23100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dirty="0" smtClean="0">
                <a:solidFill>
                  <a:srgbClr val="595959"/>
                </a:solidFill>
              </a:rPr>
              <a:t>07</a:t>
            </a:r>
            <a:endParaRPr lang="ru" sz="1000" dirty="0">
              <a:solidFill>
                <a:srgbClr val="595959"/>
              </a:solidFill>
            </a:endParaRPr>
          </a:p>
        </p:txBody>
      </p:sp>
    </p:spTree>
    <p:extLst>
      <p:ext uri="{BB962C8B-B14F-4D97-AF65-F5344CB8AC3E}">
        <p14:creationId xmlns:p14="http://schemas.microsoft.com/office/powerpoint/2010/main" val="1269762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1" name="Picture 2"/>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11200"/>
                    </a14:imgEffect>
                    <a14:imgEffect>
                      <a14:brightnessContrast bright="69000"/>
                    </a14:imgEffect>
                  </a14:imgLayer>
                </a14:imgProps>
              </a:ext>
              <a:ext uri="{28A0092B-C50C-407E-A947-70E740481C1C}">
                <a14:useLocalDpi xmlns:a14="http://schemas.microsoft.com/office/drawing/2010/main" val="0"/>
              </a:ext>
            </a:extLst>
          </a:blip>
          <a:srcRect/>
          <a:stretch>
            <a:fillRect/>
          </a:stretch>
        </p:blipFill>
        <p:spPr bwMode="auto">
          <a:xfrm>
            <a:off x="0" y="-2297"/>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s://lh3.googleusercontent.com/zPNGUpTYZVfL7F2NIdtJB_Hwf_z4EVpallMwCF3IVXXKUNTwmyN3J-viTCDYrosJmDs_Cmu5V2Rk0yXqZFZ-HPKIG9GwNH5zKOKWyEE5qcDO6DLDVFN5v08JHdiXz-_6fXI_pMP1dJRbyowly83BPbDnaRaLVSek4CS3lDVfD1S7lKHJ81begRTpIdyyBWgFTTF6R7Jfks6P2RSRfqIrByMkVSVJbX7RzG2119tV6dCD_ii8O7x2ho6c2gzWQIAhILFNVHXvETKxIa_UaPCQIDeMpuyM0C_67fx2zyhCcFiKo_SraluZRl3clKlhdg-_M57hmVP30vCJ_QNHpkosLe7S40dPE8JDNdkZBH_4qr0nkzI6VXSz3FUAaLnbwhFJjQ7dgbaU13ww9vDcNW2er2zzcM3FPhE5OcalFUkJslkX4aZMmcttGmv_nrrAOktCd_6aqBSMJypdYRvX90tw0GIBYoDJbLb3hEMMVcimi03wqrvcZY0p_E4qtBPF4FcF2YhANmwrjNkJPrYAjVWudCeVDuRAIQ8XKRY-mCwcEMfNCwGM96P8HwFtpq2Qdzm9KbzhwjPIUnF-n5BKlFWgkVd14K_jRf3Hix48coKrhfUA0zkRpJ0BlUp5KuXZxgdG91OujeyEn1JFWH1-NINT07OSIMJX6Mgl2kFIzfXztqerBozd9GIeuslI=w716-h953-no"/>
          <p:cNvPicPr>
            <a:picLocks noChangeAspect="1" noChangeArrowheads="1"/>
          </p:cNvPicPr>
          <p:nvPr/>
        </p:nvPicPr>
        <p:blipFill rotWithShape="1">
          <a:blip r:embed="rId5">
            <a:extLst>
              <a:ext uri="{28A0092B-C50C-407E-A947-70E740481C1C}">
                <a14:useLocalDpi xmlns:a14="http://schemas.microsoft.com/office/drawing/2010/main" val="0"/>
              </a:ext>
            </a:extLst>
          </a:blip>
          <a:srcRect t="-141" b="1"/>
          <a:stretch/>
        </p:blipFill>
        <p:spPr bwMode="auto">
          <a:xfrm>
            <a:off x="5285732" y="-7993"/>
            <a:ext cx="3862546" cy="5149196"/>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532421" y="138793"/>
            <a:ext cx="4680600" cy="604157"/>
          </a:xfrm>
          <a:prstGeom prst="rect">
            <a:avLst/>
          </a:prstGeom>
          <a:solidFill>
            <a:srgbClr val="FFFFFF">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400" b="1" dirty="0" smtClean="0">
                <a:solidFill>
                  <a:srgbClr val="410EC0"/>
                </a:solidFill>
                <a:latin typeface="Arial" panose="020B0604020202020204" pitchFamily="34" charset="0"/>
                <a:ea typeface="Roboto" panose="02000000000000000000" pitchFamily="2" charset="0"/>
                <a:cs typeface="Arial" panose="020B0604020202020204" pitchFamily="34" charset="0"/>
              </a:rPr>
              <a:t>Единый читательский билет</a:t>
            </a:r>
            <a:endParaRPr lang="ru-RU" sz="2400" b="1" dirty="0">
              <a:solidFill>
                <a:srgbClr val="410EC0"/>
              </a:solidFill>
              <a:latin typeface="Arial" panose="020B0604020202020204" pitchFamily="34" charset="0"/>
              <a:ea typeface="Roboto" panose="02000000000000000000" pitchFamily="2" charset="0"/>
              <a:cs typeface="Arial" panose="020B0604020202020204" pitchFamily="34" charset="0"/>
            </a:endParaRPr>
          </a:p>
        </p:txBody>
      </p:sp>
      <p:graphicFrame>
        <p:nvGraphicFramePr>
          <p:cNvPr id="17" name="Схема 16"/>
          <p:cNvGraphicFramePr/>
          <p:nvPr>
            <p:extLst>
              <p:ext uri="{D42A27DB-BD31-4B8C-83A1-F6EECF244321}">
                <p14:modId xmlns:p14="http://schemas.microsoft.com/office/powerpoint/2010/main" val="2067150305"/>
              </p:ext>
            </p:extLst>
          </p:nvPr>
        </p:nvGraphicFramePr>
        <p:xfrm>
          <a:off x="207011" y="2813246"/>
          <a:ext cx="4296425" cy="22505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2" name="Группа 21"/>
          <p:cNvGrpSpPr/>
          <p:nvPr/>
        </p:nvGrpSpPr>
        <p:grpSpPr>
          <a:xfrm>
            <a:off x="873474" y="903930"/>
            <a:ext cx="2963466" cy="1871663"/>
            <a:chOff x="1278529" y="994914"/>
            <a:chExt cx="2675323" cy="1689678"/>
          </a:xfrm>
        </p:grpSpPr>
        <p:pic>
          <p:nvPicPr>
            <p:cNvPr id="3" name="Рисунок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78529" y="994914"/>
              <a:ext cx="2675323" cy="1689678"/>
            </a:xfrm>
            <a:prstGeom prst="roundRect">
              <a:avLst>
                <a:gd name="adj" fmla="val 8594"/>
              </a:avLst>
            </a:prstGeom>
            <a:solidFill>
              <a:srgbClr val="FFFFFF">
                <a:shade val="85000"/>
              </a:srgbClr>
            </a:solidFill>
            <a:ln>
              <a:noFill/>
            </a:ln>
            <a:effectLst/>
          </p:spPr>
        </p:pic>
        <p:sp>
          <p:nvSpPr>
            <p:cNvPr id="18" name="Прямоугольник 17"/>
            <p:cNvSpPr/>
            <p:nvPr/>
          </p:nvSpPr>
          <p:spPr>
            <a:xfrm>
              <a:off x="2674620" y="2503804"/>
              <a:ext cx="1028700" cy="140335"/>
            </a:xfrm>
            <a:prstGeom prst="rect">
              <a:avLst/>
            </a:prstGeom>
            <a:solidFill>
              <a:srgbClr val="3E6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18"/>
            <p:cNvSpPr/>
            <p:nvPr/>
          </p:nvSpPr>
          <p:spPr>
            <a:xfrm>
              <a:off x="2763639" y="2448341"/>
              <a:ext cx="872915" cy="208388"/>
            </a:xfrm>
            <a:prstGeom prst="rect">
              <a:avLst/>
            </a:prstGeom>
          </p:spPr>
          <p:txBody>
            <a:bodyPr wrap="none">
              <a:spAutoFit/>
            </a:bodyPr>
            <a:lstStyle/>
            <a:p>
              <a:r>
                <a:rPr lang="en-US" sz="900" dirty="0" smtClean="0">
                  <a:solidFill>
                    <a:srgbClr val="FFFFFF"/>
                  </a:solidFill>
                </a:rPr>
                <a:t>https://spblib.ru</a:t>
              </a:r>
              <a:endParaRPr lang="ru-RU" sz="900" dirty="0">
                <a:solidFill>
                  <a:srgbClr val="FFFFFF"/>
                </a:solidFill>
              </a:endParaRPr>
            </a:p>
          </p:txBody>
        </p:sp>
      </p:grpSp>
    </p:spTree>
    <p:extLst>
      <p:ext uri="{BB962C8B-B14F-4D97-AF65-F5344CB8AC3E}">
        <p14:creationId xmlns:p14="http://schemas.microsoft.com/office/powerpoint/2010/main" val="3608921688"/>
      </p:ext>
    </p:extLst>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3930</TotalTime>
  <Words>747</Words>
  <Application>Microsoft Office PowerPoint</Application>
  <PresentationFormat>Экран (16:9)</PresentationFormat>
  <Paragraphs>197</Paragraphs>
  <Slides>17</Slides>
  <Notes>14</Notes>
  <HiddenSlides>0</HiddenSlides>
  <MMClips>0</MMClips>
  <ScaleCrop>false</ScaleCrop>
  <HeadingPairs>
    <vt:vector size="6" baseType="variant">
      <vt:variant>
        <vt:lpstr>Использованные шрифты</vt:lpstr>
      </vt:variant>
      <vt:variant>
        <vt:i4>7</vt:i4>
      </vt:variant>
      <vt:variant>
        <vt:lpstr>Тема</vt:lpstr>
      </vt:variant>
      <vt:variant>
        <vt:i4>4</vt:i4>
      </vt:variant>
      <vt:variant>
        <vt:lpstr>Заголовки слайдов</vt:lpstr>
      </vt:variant>
      <vt:variant>
        <vt:i4>17</vt:i4>
      </vt:variant>
    </vt:vector>
  </HeadingPairs>
  <TitlesOfParts>
    <vt:vector size="28" baseType="lpstr">
      <vt:lpstr>Arial</vt:lpstr>
      <vt:lpstr>Roboto Light</vt:lpstr>
      <vt:lpstr>Wingdings</vt:lpstr>
      <vt:lpstr>Roboto Medium</vt:lpstr>
      <vt:lpstr>Arial Black</vt:lpstr>
      <vt:lpstr>Roboto</vt:lpstr>
      <vt:lpstr>Calibri</vt:lpstr>
      <vt:lpstr>Simple Light</vt:lpstr>
      <vt:lpstr>Тема Office</vt:lpstr>
      <vt:lpstr>1_Simple Light</vt:lpstr>
      <vt:lpstr>2_Simple Light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Санкт-Петербург – «Литературный флагман России» 2017 года</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Портал “Общедоступные библиотеки Санкт-Петербурга”</dc:title>
  <dc:creator>Смирнов Сергей Владимирович</dc:creator>
  <cp:lastModifiedBy> </cp:lastModifiedBy>
  <cp:revision>195</cp:revision>
  <dcterms:modified xsi:type="dcterms:W3CDTF">2019-02-06T08:02:31Z</dcterms:modified>
</cp:coreProperties>
</file>