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2" r:id="rId6"/>
    <p:sldId id="273" r:id="rId7"/>
    <p:sldId id="274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81" r:id="rId18"/>
    <p:sldId id="283" r:id="rId19"/>
    <p:sldId id="275" r:id="rId20"/>
    <p:sldId id="276" r:id="rId21"/>
    <p:sldId id="258" r:id="rId22"/>
    <p:sldId id="284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FF"/>
    <a:srgbClr val="F88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19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1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7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46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3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6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7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4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8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8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252A-8A74-4E78-A06E-DC60BC0EF56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63C0-D295-4808-B58E-476EF4B53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18" Type="http://schemas.openxmlformats.org/officeDocument/2006/relationships/image" Target="../media/image45.jp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>
            <a:off x="3881436" y="-3881437"/>
            <a:ext cx="4429129" cy="12192001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35041" y="1165860"/>
            <a:ext cx="7534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DLP</a:t>
            </a:r>
            <a:r>
              <a:rPr lang="ru-RU" sz="6000" dirty="0">
                <a:solidFill>
                  <a:schemeClr val="bg1"/>
                </a:solidFill>
              </a:rPr>
              <a:t> для бизнеса: </a:t>
            </a:r>
          </a:p>
          <a:p>
            <a:r>
              <a:rPr lang="ru-RU" sz="4000" dirty="0">
                <a:solidFill>
                  <a:schemeClr val="bg1"/>
                </a:solidFill>
              </a:rPr>
              <a:t>роскошь или необходимость?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113" y="5443014"/>
            <a:ext cx="2493616" cy="445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41" y="4795707"/>
            <a:ext cx="1598567" cy="1598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44538" y="5157875"/>
            <a:ext cx="426556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Николай Сорокин </a:t>
            </a:r>
            <a:endParaRPr lang="ru-RU" b="1" dirty="0" smtClean="0"/>
          </a:p>
          <a:p>
            <a:endParaRPr lang="ru-RU" sz="500" b="1" dirty="0" smtClean="0"/>
          </a:p>
          <a:p>
            <a:r>
              <a:rPr lang="ru-RU" dirty="0" smtClean="0"/>
              <a:t>Руководитель </a:t>
            </a:r>
            <a:r>
              <a:rPr lang="ru-RU" dirty="0"/>
              <a:t>представительства </a:t>
            </a:r>
            <a:r>
              <a:rPr lang="en-US" dirty="0"/>
              <a:t>SearchInform </a:t>
            </a:r>
            <a:r>
              <a:rPr lang="ru-RU" dirty="0"/>
              <a:t>в </a:t>
            </a:r>
            <a:r>
              <a:rPr lang="ru-RU" dirty="0" smtClean="0"/>
              <a:t>Новосибирске.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2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634" y="584898"/>
            <a:ext cx="6181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Любое действие имеет начало</a:t>
            </a:r>
            <a:endParaRPr lang="ru-RU" sz="3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2215" y="1477450"/>
            <a:ext cx="935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Arial" pitchFamily="34" charset="0"/>
              </a:rPr>
              <a:t>Статистические запросы позволяют автоматически выявлять инциденты на основании количественных показателей: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8633" y="2400780"/>
            <a:ext cx="6761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количество скопированных файлов на внешний носитель;</a:t>
            </a:r>
          </a:p>
          <a:p>
            <a:pPr marL="285750" indent="-285750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количество уникальных адресатов в отправленных письмах;</a:t>
            </a:r>
          </a:p>
          <a:p>
            <a:pPr marL="285750" indent="-285750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количество исходящих сообщений в Skype, Lync, Viber, IM;</a:t>
            </a:r>
          </a:p>
          <a:p>
            <a:pPr marL="285750" indent="-285750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количество напечатанных страниц;</a:t>
            </a:r>
          </a:p>
          <a:p>
            <a:pPr marL="285750" indent="-285750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количество напечатанных документов;</a:t>
            </a:r>
          </a:p>
          <a:p>
            <a:pPr marL="285750" indent="-285750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количество залогиненных учетных записей на один компьютер;</a:t>
            </a:r>
          </a:p>
          <a:p>
            <a:pPr marL="285750" indent="-285750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количество неудачных попыток логина.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3411" y="4887480"/>
            <a:ext cx="447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cs typeface="Arial" pitchFamily="34" charset="0"/>
              </a:rPr>
              <a:t>Почти все инциденты можно «предвидеть».</a:t>
            </a:r>
          </a:p>
        </p:txBody>
      </p:sp>
    </p:spTree>
    <p:extLst>
      <p:ext uri="{BB962C8B-B14F-4D97-AF65-F5344CB8AC3E}">
        <p14:creationId xmlns:p14="http://schemas.microsoft.com/office/powerpoint/2010/main" val="17114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1620" y="2849083"/>
            <a:ext cx="4521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Настоящим же Граалем информации является общение сотрудников между собой и с внешним миром. Поэтому при предотвращении утечек информации, работа с коллективом выходит на первое место.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7064" y="624786"/>
            <a:ext cx="87846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/>
              <a:t>С помощью «всплесков» и аномалий можно выявить лишь малую часть инцидентов</a:t>
            </a:r>
            <a:endParaRPr lang="ru-RU" sz="3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4" y="2849083"/>
            <a:ext cx="1591536" cy="15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6840" y="2943775"/>
            <a:ext cx="398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Долги и кредиты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Алкогольная зависимость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Наркотики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Отношения между коллегами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Общение с журналистами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Посещение сайтов по трудоустройству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0332" y="669501"/>
            <a:ext cx="34624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/>
              <a:t>«Группы рисков»</a:t>
            </a:r>
            <a:endParaRPr lang="ru-RU" sz="3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63824" y="2943774"/>
            <a:ext cx="3500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Общение с конкурентами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Общение с уволенными сотрудниками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Негативное мнение о руководстве и обсуждение ЗП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Обсуждение сотрудников ИБ и мер противодействия им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т.д.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808398" y="1968158"/>
            <a:ext cx="2823183" cy="742281"/>
            <a:chOff x="6319403" y="1705970"/>
            <a:chExt cx="2823183" cy="74228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132" y="1821511"/>
              <a:ext cx="557279" cy="5572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59" y="1821511"/>
              <a:ext cx="626740" cy="62674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766" y="1705970"/>
              <a:ext cx="672820" cy="67282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403" y="1823905"/>
              <a:ext cx="624346" cy="6243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728911" y="1968158"/>
            <a:ext cx="2619448" cy="612024"/>
            <a:chOff x="1732254" y="4254771"/>
            <a:chExt cx="2619448" cy="6120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099" y="4254771"/>
              <a:ext cx="594603" cy="59460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54" y="4351864"/>
              <a:ext cx="481689" cy="48168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517" y="4360453"/>
              <a:ext cx="481689" cy="48168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617" y="4254771"/>
              <a:ext cx="612024" cy="612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5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4635" y="579672"/>
            <a:ext cx="5349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DLP </a:t>
            </a:r>
            <a:r>
              <a:rPr lang="ru-RU" sz="3400" b="1" dirty="0" smtClean="0"/>
              <a:t>на практике: пример 1</a:t>
            </a:r>
            <a:endParaRPr lang="ru-RU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24939" y="1997839"/>
            <a:ext cx="64069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Arial" pitchFamily="34" charset="0"/>
              </a:rPr>
              <a:t>Одна компания начала проигрывать тендеры слишком часто. </a:t>
            </a:r>
          </a:p>
          <a:p>
            <a:endParaRPr lang="ru-RU" dirty="0">
              <a:latin typeface="+mj-lt"/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Заметили тенденцию:</a:t>
            </a:r>
            <a:r>
              <a:rPr lang="ru-RU" dirty="0" smtClean="0">
                <a:latin typeface="+mj-lt"/>
                <a:cs typeface="Arial" pitchFamily="34" charset="0"/>
              </a:rPr>
              <a:t> проигрываются конкурсы, в которых участвует определенный начальник. Анализ </a:t>
            </a:r>
            <a:r>
              <a:rPr lang="ru-RU" dirty="0">
                <a:latin typeface="+mj-lt"/>
                <a:cs typeface="Arial" pitchFamily="34" charset="0"/>
              </a:rPr>
              <a:t>его </a:t>
            </a:r>
            <a:r>
              <a:rPr lang="ru-RU" dirty="0" smtClean="0">
                <a:latin typeface="+mj-lt"/>
                <a:cs typeface="Arial" pitchFamily="34" charset="0"/>
              </a:rPr>
              <a:t>деятельности показал, </a:t>
            </a:r>
            <a:r>
              <a:rPr lang="ru-RU" dirty="0">
                <a:latin typeface="+mj-lt"/>
                <a:cs typeface="Arial" pitchFamily="34" charset="0"/>
              </a:rPr>
              <a:t>что письма начальника есть на чужом </a:t>
            </a:r>
            <a:r>
              <a:rPr lang="ru-RU" dirty="0" smtClean="0">
                <a:latin typeface="+mj-lt"/>
                <a:cs typeface="Arial" pitchFamily="34" charset="0"/>
              </a:rPr>
              <a:t>компьютере. </a:t>
            </a:r>
          </a:p>
          <a:p>
            <a:endParaRPr lang="ru-RU" dirty="0">
              <a:latin typeface="+mj-lt"/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Оказалось</a:t>
            </a:r>
            <a:r>
              <a:rPr lang="ru-RU" dirty="0">
                <a:latin typeface="+mj-lt"/>
                <a:cs typeface="Arial" pitchFamily="34" charset="0"/>
              </a:rPr>
              <a:t>, что </a:t>
            </a:r>
            <a:r>
              <a:rPr lang="ru-RU" dirty="0" smtClean="0">
                <a:latin typeface="+mj-lt"/>
                <a:cs typeface="Arial" pitchFamily="34" charset="0"/>
              </a:rPr>
              <a:t>один из сотрудников, раздобыл пароль, </a:t>
            </a:r>
            <a:r>
              <a:rPr lang="ru-RU" dirty="0" smtClean="0">
                <a:latin typeface="+mj-lt"/>
                <a:cs typeface="Arial" pitchFamily="34" charset="0"/>
              </a:rPr>
              <a:t>настроил дополнительный </a:t>
            </a:r>
            <a:r>
              <a:rPr lang="ru-RU" dirty="0" smtClean="0">
                <a:latin typeface="+mj-lt"/>
                <a:cs typeface="Arial" pitchFamily="34" charset="0"/>
              </a:rPr>
              <a:t>корпоративный </a:t>
            </a:r>
            <a:r>
              <a:rPr lang="ru-RU" dirty="0">
                <a:latin typeface="+mj-lt"/>
                <a:cs typeface="Arial" pitchFamily="34" charset="0"/>
              </a:rPr>
              <a:t>ящик </a:t>
            </a:r>
            <a:r>
              <a:rPr lang="ru-RU" dirty="0" smtClean="0">
                <a:latin typeface="+mj-lt"/>
                <a:cs typeface="Arial" pitchFamily="34" charset="0"/>
              </a:rPr>
              <a:t>(начальника</a:t>
            </a:r>
            <a:r>
              <a:rPr lang="ru-RU" dirty="0">
                <a:latin typeface="+mj-lt"/>
                <a:cs typeface="Arial" pitchFamily="34" charset="0"/>
              </a:rPr>
              <a:t>) и использовал </a:t>
            </a:r>
            <a:r>
              <a:rPr lang="ru-RU" dirty="0" smtClean="0">
                <a:latin typeface="+mj-lt"/>
                <a:cs typeface="Arial" pitchFamily="34" charset="0"/>
              </a:rPr>
              <a:t>полученную информацию </a:t>
            </a:r>
            <a:r>
              <a:rPr lang="ru-RU" dirty="0">
                <a:latin typeface="+mj-lt"/>
                <a:cs typeface="Arial" pitchFamily="34" charset="0"/>
              </a:rPr>
              <a:t>в своих целях.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5" y="2214843"/>
            <a:ext cx="2428314" cy="24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4635" y="579672"/>
            <a:ext cx="5349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DLP </a:t>
            </a:r>
            <a:r>
              <a:rPr lang="ru-RU" sz="3400" b="1" dirty="0" smtClean="0"/>
              <a:t>на практике: пример 2</a:t>
            </a:r>
            <a:endParaRPr lang="ru-RU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24939" y="1997839"/>
            <a:ext cx="64069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cs typeface="Arial" pitchFamily="34" charset="0"/>
              </a:rPr>
              <a:t>Системный администратор, отвечающий, в том числе, и за работу почтового сервера компании, настроил </a:t>
            </a:r>
            <a:r>
              <a:rPr lang="ru-RU" dirty="0" smtClean="0">
                <a:latin typeface="+mj-lt"/>
                <a:cs typeface="Arial" pitchFamily="34" charset="0"/>
              </a:rPr>
              <a:t>копию </a:t>
            </a:r>
            <a:r>
              <a:rPr lang="ru-RU" dirty="0">
                <a:latin typeface="+mj-lt"/>
                <a:cs typeface="Arial" pitchFamily="34" charset="0"/>
              </a:rPr>
              <a:t>со всех корпоративных почтовых ящиков. </a:t>
            </a:r>
            <a:endParaRPr lang="ru-RU" dirty="0" smtClean="0">
              <a:latin typeface="+mj-lt"/>
              <a:cs typeface="Arial" pitchFamily="34" charset="0"/>
            </a:endParaRPr>
          </a:p>
          <a:p>
            <a:endParaRPr lang="ru-RU" dirty="0">
              <a:latin typeface="+mj-lt"/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Оказалось</a:t>
            </a:r>
            <a:r>
              <a:rPr lang="ru-RU" dirty="0" smtClean="0">
                <a:latin typeface="+mj-lt"/>
                <a:cs typeface="Arial" pitchFamily="34" charset="0"/>
              </a:rPr>
              <a:t>, </a:t>
            </a:r>
            <a:r>
              <a:rPr lang="ru-RU" dirty="0">
                <a:latin typeface="+mj-lt"/>
                <a:cs typeface="Arial" pitchFamily="34" charset="0"/>
              </a:rPr>
              <a:t>сотрудник имел доступ ко всей переписке </a:t>
            </a:r>
            <a:r>
              <a:rPr lang="ru-RU" dirty="0" smtClean="0">
                <a:latin typeface="+mj-lt"/>
                <a:cs typeface="Arial" pitchFamily="34" charset="0"/>
              </a:rPr>
              <a:t>работников </a:t>
            </a:r>
            <a:r>
              <a:rPr lang="ru-RU" dirty="0">
                <a:latin typeface="+mj-lt"/>
                <a:cs typeface="Arial" pitchFamily="34" charset="0"/>
              </a:rPr>
              <a:t>компании, </a:t>
            </a:r>
            <a:r>
              <a:rPr lang="ru-RU" dirty="0" smtClean="0">
                <a:latin typeface="+mj-lt"/>
                <a:cs typeface="Arial" pitchFamily="34" charset="0"/>
              </a:rPr>
              <a:t>включая высшее руководство. </a:t>
            </a:r>
            <a:endParaRPr lang="ru-RU" dirty="0" smtClean="0">
              <a:latin typeface="+mj-lt"/>
              <a:cs typeface="Arial" pitchFamily="34" charset="0"/>
            </a:endParaRPr>
          </a:p>
          <a:p>
            <a:endParaRPr lang="ru-RU" dirty="0" smtClean="0">
              <a:latin typeface="+mj-lt"/>
              <a:cs typeface="Arial" pitchFamily="34" charset="0"/>
            </a:endParaRPr>
          </a:p>
          <a:p>
            <a:r>
              <a:rPr lang="ru-RU" dirty="0" smtClean="0">
                <a:latin typeface="+mj-lt"/>
                <a:cs typeface="Arial" pitchFamily="34" charset="0"/>
              </a:rPr>
              <a:t>Мошенника </a:t>
            </a:r>
            <a:r>
              <a:rPr lang="ru-RU" b="1" dirty="0">
                <a:cs typeface="Arial" pitchFamily="34" charset="0"/>
              </a:rPr>
              <a:t>выявили с помощью ReportCenter</a:t>
            </a:r>
            <a:r>
              <a:rPr lang="ru-RU" dirty="0">
                <a:latin typeface="+mj-lt"/>
                <a:cs typeface="Arial" pitchFamily="34" charset="0"/>
              </a:rPr>
              <a:t>. В отчетах было видно аномально большое количество писем, что не соотносилось с </a:t>
            </a:r>
            <a:r>
              <a:rPr lang="ru-RU" dirty="0" smtClean="0">
                <a:latin typeface="+mj-lt"/>
                <a:cs typeface="Arial" pitchFamily="34" charset="0"/>
              </a:rPr>
              <a:t>действительностью</a:t>
            </a:r>
            <a:r>
              <a:rPr lang="ru-RU" dirty="0">
                <a:latin typeface="+mj-lt"/>
                <a:cs typeface="Arial" pitchFamily="34" charset="0"/>
              </a:rPr>
              <a:t>. Детализация показала, что больше всего писем почему-то приходит сисадмину.</a:t>
            </a:r>
          </a:p>
          <a:p>
            <a:endParaRPr lang="ru-RU" dirty="0">
              <a:latin typeface="+mj-lt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96" y="2620370"/>
            <a:ext cx="1963152" cy="19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4635" y="579672"/>
            <a:ext cx="5349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DLP </a:t>
            </a:r>
            <a:r>
              <a:rPr lang="ru-RU" sz="3400" b="1" dirty="0" smtClean="0"/>
              <a:t>на практике: пример 3</a:t>
            </a:r>
            <a:endParaRPr lang="ru-RU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11291" y="1791713"/>
            <a:ext cx="64478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cs typeface="Arial" pitchFamily="34" charset="0"/>
              </a:rPr>
              <a:t>Главный бухгалтер компании всерьез задумался о смене работы. Уже был назначен преемник, которому надлежало передать дела. Но все выпало на отчетный </a:t>
            </a:r>
            <a:r>
              <a:rPr lang="ru-RU" dirty="0" smtClean="0">
                <a:latin typeface="+mj-lt"/>
                <a:cs typeface="Arial" pitchFamily="34" charset="0"/>
              </a:rPr>
              <a:t>период. Специалиста из группы риска поставили на </a:t>
            </a:r>
            <a:r>
              <a:rPr lang="ru-RU" dirty="0">
                <a:latin typeface="+mj-lt"/>
                <a:cs typeface="Arial" pitchFamily="34" charset="0"/>
              </a:rPr>
              <a:t>полный контроль, в том числе и с помощью видеозаписи. </a:t>
            </a:r>
            <a:endParaRPr lang="ru-RU" dirty="0" smtClean="0">
              <a:latin typeface="+mj-lt"/>
              <a:cs typeface="Arial" pitchFamily="34" charset="0"/>
            </a:endParaRPr>
          </a:p>
          <a:p>
            <a:endParaRPr lang="ru-RU" dirty="0" smtClean="0">
              <a:latin typeface="+mj-lt"/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Анализ видеозаписи выявил</a:t>
            </a:r>
            <a:r>
              <a:rPr lang="ru-RU" dirty="0">
                <a:latin typeface="+mj-lt"/>
                <a:cs typeface="Arial" pitchFamily="34" charset="0"/>
              </a:rPr>
              <a:t>: главный бухгалтер перед отправкой отчетности </a:t>
            </a:r>
            <a:r>
              <a:rPr lang="ru-RU" dirty="0" smtClean="0">
                <a:latin typeface="+mj-lt"/>
                <a:cs typeface="Arial" pitchFamily="34" charset="0"/>
              </a:rPr>
              <a:t>внес </a:t>
            </a:r>
            <a:r>
              <a:rPr lang="ru-RU" dirty="0">
                <a:latin typeface="+mj-lt"/>
                <a:cs typeface="Arial" pitchFamily="34" charset="0"/>
              </a:rPr>
              <a:t>изменения в некоторые документы. Если бы компания не выявила нарушение, в следующий раз у них арестовали бы счета, пришла бы проверка – и на месяц-другой финансовая деятельность организации прекратилась. А за 1-2 месяца компания </a:t>
            </a:r>
            <a:r>
              <a:rPr lang="ru-RU" dirty="0" smtClean="0">
                <a:latin typeface="+mj-lt"/>
                <a:cs typeface="Arial" pitchFamily="34" charset="0"/>
              </a:rPr>
              <a:t>может </a:t>
            </a:r>
            <a:r>
              <a:rPr lang="ru-RU" dirty="0">
                <a:latin typeface="+mj-lt"/>
                <a:cs typeface="Arial" pitchFamily="34" charset="0"/>
              </a:rPr>
              <a:t>обанкротиться.</a:t>
            </a:r>
          </a:p>
          <a:p>
            <a:endParaRPr lang="ru-RU" dirty="0">
              <a:latin typeface="+mj-lt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60" y="2208019"/>
            <a:ext cx="2441962" cy="24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0263" y="584296"/>
            <a:ext cx="7738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/>
              <a:t>Как </a:t>
            </a:r>
            <a:r>
              <a:rPr lang="en-US" sz="3400" b="1" dirty="0" smtClean="0"/>
              <a:t>DLP</a:t>
            </a:r>
            <a:r>
              <a:rPr lang="ru-RU" sz="3400" b="1" dirty="0" smtClean="0"/>
              <a:t> </a:t>
            </a:r>
            <a:r>
              <a:rPr lang="ru-RU" sz="3400" b="1" dirty="0"/>
              <a:t>сокращает расходы компании</a:t>
            </a:r>
            <a:r>
              <a:rPr lang="ru-RU" sz="3400" b="1" dirty="0" smtClean="0"/>
              <a:t>?</a:t>
            </a:r>
            <a:endParaRPr lang="ru-RU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08495" y="1214005"/>
            <a:ext cx="4821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cs typeface="Arial" pitchFamily="34" charset="0"/>
              </a:rPr>
              <a:t>I. Избавляет от последствий утечек: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9937" y="3213556"/>
            <a:ext cx="3885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Прямые убытки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4238" y="3213556"/>
            <a:ext cx="3239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Упущенные выгоды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5785" y="3876529"/>
            <a:ext cx="4099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стоимость тендеров, проигранных по причине утечек информации;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переплаты поставщикам и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фирмам-боковикам;</a:t>
            </a:r>
            <a:endParaRPr lang="ru-RU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выплаты компенсаций по судебным искам и т.д.</a:t>
            </a:r>
          </a:p>
          <a:p>
            <a:endParaRPr lang="ru-RU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8530" y="3876529"/>
            <a:ext cx="3700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отток клиентов в результате испорченного имиджа;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потери налаженных контактов с партнерами.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22" y="2421258"/>
            <a:ext cx="709683" cy="709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37" y="2357104"/>
            <a:ext cx="837990" cy="8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0263" y="584296"/>
            <a:ext cx="7738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/>
              <a:t>Как </a:t>
            </a:r>
            <a:r>
              <a:rPr lang="en-US" sz="3400" b="1" dirty="0" smtClean="0"/>
              <a:t>DLP</a:t>
            </a:r>
            <a:r>
              <a:rPr lang="ru-RU" sz="3400" b="1" dirty="0" smtClean="0"/>
              <a:t> </a:t>
            </a:r>
            <a:r>
              <a:rPr lang="ru-RU" sz="3400" b="1" dirty="0"/>
              <a:t>сокращает расходы компании</a:t>
            </a:r>
            <a:r>
              <a:rPr lang="ru-RU" sz="3400" b="1" dirty="0" smtClean="0"/>
              <a:t>?</a:t>
            </a:r>
            <a:endParaRPr lang="ru-RU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74819" y="1226430"/>
            <a:ext cx="5482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Arial" pitchFamily="34" charset="0"/>
              </a:rPr>
              <a:t>II. </a:t>
            </a:r>
            <a:r>
              <a:rPr lang="ru-RU" sz="2400" dirty="0">
                <a:cs typeface="Arial" pitchFamily="34" charset="0"/>
              </a:rPr>
              <a:t>Помогает минимизировать издержки: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29" y="4509076"/>
            <a:ext cx="1572444" cy="1572444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578331" y="2432976"/>
            <a:ext cx="5482143" cy="2862322"/>
            <a:chOff x="3374819" y="2245435"/>
            <a:chExt cx="6100173" cy="286232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843016" y="2245435"/>
              <a:ext cx="563197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</a:rPr>
                <a:t>Перестанете переплачивать бездельникам, </a:t>
              </a:r>
            </a:p>
            <a:p>
              <a:r>
                <a:rPr lang="ru-RU" dirty="0">
                  <a:solidFill>
                    <a:prstClr val="black"/>
                  </a:solidFill>
                  <a:latin typeface="+mj-lt"/>
                </a:rPr>
                <a:t>выяснив реальную продуктивность сотрудников.</a:t>
              </a:r>
            </a:p>
            <a:p>
              <a:endParaRPr lang="ru-RU" dirty="0">
                <a:solidFill>
                  <a:prstClr val="black"/>
                </a:solidFill>
                <a:latin typeface="+mj-lt"/>
              </a:endParaRPr>
            </a:p>
            <a:p>
              <a:r>
                <a:rPr lang="ru-RU" b="1" dirty="0">
                  <a:solidFill>
                    <a:prstClr val="black"/>
                  </a:solidFill>
                </a:rPr>
                <a:t>Сможете избежать штрафов за несоблюдение требований </a:t>
              </a:r>
              <a:r>
                <a:rPr lang="ru-RU" dirty="0">
                  <a:solidFill>
                    <a:prstClr val="black"/>
                  </a:solidFill>
                  <a:latin typeface="+mj-lt"/>
                </a:rPr>
                <a:t>регуляторов в результате проверок надзорных органов.</a:t>
              </a:r>
            </a:p>
            <a:p>
              <a:endParaRPr lang="ru-RU" dirty="0">
                <a:solidFill>
                  <a:prstClr val="black"/>
                </a:solidFill>
                <a:latin typeface="+mj-lt"/>
              </a:endParaRPr>
            </a:p>
            <a:p>
              <a:r>
                <a:rPr lang="ru-RU" b="1" dirty="0">
                  <a:solidFill>
                    <a:prstClr val="black"/>
                  </a:solidFill>
                </a:rPr>
                <a:t>Пресечёте нецелевое использование ресурсов </a:t>
              </a:r>
              <a:r>
                <a:rPr lang="ru-RU" dirty="0">
                  <a:solidFill>
                    <a:prstClr val="black"/>
                  </a:solidFill>
                  <a:latin typeface="+mj-lt"/>
                </a:rPr>
                <a:t>организации.</a:t>
              </a:r>
            </a:p>
            <a:p>
              <a:endParaRPr lang="ru-RU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819" y="2306830"/>
              <a:ext cx="365088" cy="36508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819" y="3108109"/>
              <a:ext cx="365088" cy="36508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739" y="4150654"/>
              <a:ext cx="365088" cy="365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5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5430" y="447104"/>
            <a:ext cx="63079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/>
              <a:t>Какие дополнительные задачи решает система?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337" y="2429552"/>
            <a:ext cx="52540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+mj-lt"/>
              </a:rPr>
              <a:t>–   Улучшение трудовой дисциплины.</a:t>
            </a:r>
          </a:p>
          <a:p>
            <a:pPr lvl="0"/>
            <a:r>
              <a:rPr lang="ru-RU" dirty="0">
                <a:latin typeface="+mj-lt"/>
              </a:rPr>
              <a:t>–   Повышение производительности труда.</a:t>
            </a:r>
          </a:p>
          <a:p>
            <a:pPr lvl="0"/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–   Управление лояльностью сотрудников.</a:t>
            </a:r>
          </a:p>
          <a:p>
            <a:pPr lvl="0"/>
            <a:r>
              <a:rPr lang="ru-RU" dirty="0">
                <a:latin typeface="+mj-lt"/>
              </a:rPr>
              <a:t>–   </a:t>
            </a:r>
            <a:r>
              <a:rPr lang="ru-RU" dirty="0" smtClean="0">
                <a:latin typeface="+mj-lt"/>
              </a:rPr>
              <a:t>Наблюдение за атмосферой </a:t>
            </a:r>
            <a:r>
              <a:rPr lang="ru-RU" dirty="0">
                <a:latin typeface="+mj-lt"/>
              </a:rPr>
              <a:t>в коллективе.</a:t>
            </a:r>
          </a:p>
          <a:p>
            <a:pPr lvl="0"/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–   Автоматическая инвентаризация оборудования.</a:t>
            </a:r>
          </a:p>
          <a:p>
            <a:pPr lvl="0"/>
            <a:r>
              <a:rPr lang="ru-RU" dirty="0">
                <a:latin typeface="+mj-lt"/>
              </a:rPr>
              <a:t>–   Контроль действий системного администратора.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01544" y="2429552"/>
            <a:ext cx="650296" cy="2531232"/>
            <a:chOff x="1404715" y="2036165"/>
            <a:chExt cx="650296" cy="253123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715" y="2976633"/>
              <a:ext cx="650296" cy="65029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715" y="2036165"/>
              <a:ext cx="650296" cy="65029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715" y="3917101"/>
              <a:ext cx="650296" cy="650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3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00" y="6137160"/>
            <a:ext cx="2439698" cy="435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6000" y="510940"/>
            <a:ext cx="63090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3400" b="1" dirty="0" smtClean="0"/>
              <a:t>Технические преимущества КИБ</a:t>
            </a:r>
            <a:endParaRPr lang="ru-RU" sz="34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256609" y="1698186"/>
            <a:ext cx="10070379" cy="3560451"/>
            <a:chOff x="984308" y="1381665"/>
            <a:chExt cx="10070379" cy="3560451"/>
          </a:xfrm>
        </p:grpSpPr>
        <p:sp>
          <p:nvSpPr>
            <p:cNvPr id="20" name="TextBox 19"/>
            <p:cNvSpPr txBox="1"/>
            <p:nvPr/>
          </p:nvSpPr>
          <p:spPr>
            <a:xfrm>
              <a:off x="1727331" y="1534788"/>
              <a:ext cx="4175240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ea typeface="Roboto Medium" panose="02000000000000000000" pitchFamily="2" charset="0"/>
                  <a:cs typeface="Roboto Medium" panose="02000000000000000000" pitchFamily="2" charset="0"/>
                </a:rPr>
                <a:t>Уникальные технологии контентного </a:t>
              </a:r>
              <a:r>
                <a:rPr lang="ru-RU" b="1" dirty="0" smtClean="0">
                  <a:ea typeface="Roboto Medium" panose="02000000000000000000" pitchFamily="2" charset="0"/>
                  <a:cs typeface="Roboto Medium" panose="02000000000000000000" pitchFamily="2" charset="0"/>
                </a:rPr>
                <a:t>анализа</a:t>
              </a:r>
            </a:p>
            <a:p>
              <a:endParaRPr lang="ru-RU" sz="10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Система учитывает смысловую </a:t>
              </a:r>
              <a:r>
                <a:rPr lang="ru-RU" sz="1600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схожесть </a:t>
              </a:r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и распознает даже отредактированные конфиденциальные документы.</a:t>
              </a:r>
            </a:p>
            <a:p>
              <a:pPr lvl="0"/>
              <a:endParaRPr lang="ru-RU" sz="1000" dirty="0" smtClean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lvl="0"/>
              <a:r>
                <a:rPr lang="ru-RU" b="1" dirty="0" smtClean="0">
                  <a:ea typeface="Roboto Medium" panose="02000000000000000000" pitchFamily="2" charset="0"/>
                  <a:cs typeface="Roboto Medium" panose="02000000000000000000" pitchFamily="2" charset="0"/>
                </a:rPr>
                <a:t>Неопровержимые доказательства нарушений</a:t>
              </a:r>
              <a:endParaRPr lang="en-US" b="1" dirty="0" smtClean="0">
                <a:ea typeface="Roboto Medium" panose="02000000000000000000" pitchFamily="2" charset="0"/>
                <a:cs typeface="Roboto Medium" panose="02000000000000000000" pitchFamily="2" charset="0"/>
              </a:endParaRPr>
            </a:p>
            <a:p>
              <a:pPr lvl="0"/>
              <a:endParaRPr lang="ru-RU" sz="10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Программный комплекс не просто фиксирует нарушения, но и собирает доказательства: противоправные действия подкрепляются скриншотами, аудио- и видеозаписями.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4308" y="1391691"/>
              <a:ext cx="4972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ru-RU" sz="4800" dirty="0" smtClean="0">
                  <a:solidFill>
                    <a:srgbClr val="00A7FF"/>
                  </a:solidFill>
                  <a:latin typeface="+mj-lt"/>
                </a:rPr>
                <a:t>1</a:t>
              </a:r>
              <a:endParaRPr lang="ru-RU" sz="4800" dirty="0">
                <a:solidFill>
                  <a:srgbClr val="00A7FF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36889" y="1381665"/>
              <a:ext cx="4972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4800" dirty="0">
                  <a:solidFill>
                    <a:srgbClr val="00A7FF"/>
                  </a:solidFill>
                  <a:latin typeface="+mj-lt"/>
                </a:rPr>
                <a:t>2</a:t>
              </a:r>
              <a:endParaRPr lang="ru-RU" sz="4800" dirty="0">
                <a:solidFill>
                  <a:srgbClr val="00A7FF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84308" y="3028817"/>
              <a:ext cx="4972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4800" dirty="0">
                  <a:solidFill>
                    <a:srgbClr val="00A7FF"/>
                  </a:solidFill>
                  <a:latin typeface="+mj-lt"/>
                </a:rPr>
                <a:t>3</a:t>
              </a:r>
              <a:endParaRPr lang="ru-RU" sz="4800" dirty="0">
                <a:solidFill>
                  <a:srgbClr val="00A7FF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1278" y="1525796"/>
              <a:ext cx="444340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ea typeface="Roboto Medium" panose="02000000000000000000" pitchFamily="2" charset="0"/>
                  <a:cs typeface="Roboto Medium" panose="02000000000000000000" pitchFamily="2" charset="0"/>
                </a:rPr>
                <a:t>Архив перехваченной информации</a:t>
              </a:r>
            </a:p>
            <a:p>
              <a:pPr lvl="0"/>
              <a:endParaRPr lang="ru-RU" sz="10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lvl="0"/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КИБ сохраняет всю перехваченную информацию. Её всегда можно проверить в соответствии с новыми политиками безопасности. Архив не ограничен как по времени, так и по объему.</a:t>
              </a:r>
            </a:p>
            <a:p>
              <a:pPr lvl="0"/>
              <a:endParaRPr lang="ru-RU" sz="1400" b="1" dirty="0" smtClean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lvl="0"/>
              <a:r>
                <a:rPr lang="ru-RU" b="1" dirty="0" smtClean="0">
                  <a:ea typeface="Roboto Medium" panose="02000000000000000000" pitchFamily="2" charset="0"/>
                  <a:cs typeface="Roboto Medium" panose="02000000000000000000" pitchFamily="2" charset="0"/>
                </a:rPr>
                <a:t>Контроль в реальном времени</a:t>
              </a:r>
            </a:p>
            <a:p>
              <a:pPr lvl="0"/>
              <a:endParaRPr lang="ru-RU" sz="1000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Программный комплекс  позволяет подключиться к монитору и микрофону конкретного сотрудника и проследить за его действиями в реальном времени.</a:t>
              </a:r>
            </a:p>
            <a:p>
              <a:endParaRPr lang="ru-RU" sz="16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6889" y="3028757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ru-RU" sz="4800" dirty="0">
                  <a:solidFill>
                    <a:srgbClr val="00A7FF"/>
                  </a:solidFill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8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5619482" y="-1074001"/>
            <a:ext cx="953036" cy="12192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5988351"/>
            <a:ext cx="2466107" cy="440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5668" y="358146"/>
            <a:ext cx="650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Корпоративная информация</a:t>
            </a:r>
            <a:r>
              <a:rPr lang="en-US" sz="3000" b="1" dirty="0"/>
              <a:t> </a:t>
            </a:r>
            <a:r>
              <a:rPr lang="ru-RU" sz="3000" b="1" dirty="0"/>
              <a:t>как собственность подлежит </a:t>
            </a:r>
            <a:r>
              <a:rPr lang="ru-RU" sz="3000" b="1" dirty="0" smtClean="0"/>
              <a:t>защите </a:t>
            </a: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При </a:t>
            </a:r>
            <a:r>
              <a:rPr lang="ru-RU" dirty="0">
                <a:latin typeface="+mj-lt"/>
              </a:rPr>
              <a:t>этом она: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6780" y="2318079"/>
            <a:ext cx="9228132" cy="1837129"/>
            <a:chOff x="1986780" y="2301858"/>
            <a:chExt cx="9228132" cy="1837129"/>
          </a:xfrm>
        </p:grpSpPr>
        <p:sp>
          <p:nvSpPr>
            <p:cNvPr id="7" name="TextBox 6"/>
            <p:cNvSpPr txBox="1"/>
            <p:nvPr/>
          </p:nvSpPr>
          <p:spPr>
            <a:xfrm>
              <a:off x="5161964" y="3189080"/>
              <a:ext cx="1832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+mj-lt"/>
                </a:rPr>
                <a:t>Курсирует </a:t>
              </a:r>
              <a:r>
                <a:rPr lang="ru-RU" dirty="0" smtClean="0">
                  <a:latin typeface="+mj-lt"/>
                </a:rPr>
                <a:t>по</a:t>
              </a:r>
              <a:endParaRPr lang="ru-RU" dirty="0">
                <a:latin typeface="+mj-lt"/>
              </a:endParaRPr>
            </a:p>
            <a:p>
              <a:pPr algn="ctr"/>
              <a:r>
                <a:rPr lang="ru-RU" dirty="0">
                  <a:latin typeface="+mj-lt"/>
                </a:rPr>
                <a:t>разным каналам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527526" y="2427753"/>
              <a:ext cx="0" cy="1711234"/>
            </a:xfrm>
            <a:prstGeom prst="line">
              <a:avLst/>
            </a:prstGeom>
            <a:ln>
              <a:solidFill>
                <a:srgbClr val="00A7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986780" y="3126099"/>
              <a:ext cx="1852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+mj-lt"/>
                </a:rPr>
                <a:t>Обрабатывается </a:t>
              </a:r>
            </a:p>
            <a:p>
              <a:pPr algn="ctr"/>
              <a:r>
                <a:rPr lang="ru-RU" dirty="0">
                  <a:latin typeface="+mj-lt"/>
                </a:rPr>
                <a:t>сотрудниками 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607497" y="2427753"/>
              <a:ext cx="0" cy="1711234"/>
            </a:xfrm>
            <a:prstGeom prst="line">
              <a:avLst/>
            </a:prstGeom>
            <a:ln>
              <a:solidFill>
                <a:srgbClr val="00A7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7518578" y="3199635"/>
              <a:ext cx="36963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+mj-lt"/>
                </a:rPr>
                <a:t>Хранится на </a:t>
              </a:r>
            </a:p>
            <a:p>
              <a:pPr algn="ctr"/>
              <a:r>
                <a:rPr lang="ru-RU" dirty="0">
                  <a:latin typeface="+mj-lt"/>
                </a:rPr>
                <a:t>компьютерах и в сети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996" y="2399275"/>
              <a:ext cx="650296" cy="65029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073" y="2301858"/>
              <a:ext cx="650296" cy="65029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191" y="2350800"/>
              <a:ext cx="838280" cy="83828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818198" y="4690949"/>
            <a:ext cx="65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 каждый из этих аспектов – угроза сохранности коммерчески </a:t>
            </a:r>
            <a:r>
              <a:rPr lang="ru-RU" dirty="0" smtClean="0">
                <a:solidFill>
                  <a:schemeClr val="bg1"/>
                </a:solidFill>
              </a:rPr>
              <a:t>ценных данных </a:t>
            </a:r>
            <a:r>
              <a:rPr lang="ru-RU" dirty="0">
                <a:solidFill>
                  <a:schemeClr val="bg1"/>
                </a:solidFill>
              </a:rPr>
              <a:t>внутри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18319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00" y="6137160"/>
            <a:ext cx="2439698" cy="43575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283723" y="1685125"/>
            <a:ext cx="9905162" cy="3899009"/>
            <a:chOff x="984307" y="1381661"/>
            <a:chExt cx="9905162" cy="3899009"/>
          </a:xfrm>
        </p:grpSpPr>
        <p:sp>
          <p:nvSpPr>
            <p:cNvPr id="15" name="TextBox 14"/>
            <p:cNvSpPr txBox="1"/>
            <p:nvPr/>
          </p:nvSpPr>
          <p:spPr>
            <a:xfrm>
              <a:off x="1727331" y="1534788"/>
              <a:ext cx="4032419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>
                  <a:ea typeface="Roboto Medium" panose="02000000000000000000" pitchFamily="2" charset="0"/>
                  <a:cs typeface="Roboto Medium" panose="02000000000000000000" pitchFamily="2" charset="0"/>
                </a:rPr>
                <a:t>Прозрачность связей внутри </a:t>
              </a:r>
              <a:endParaRPr lang="en-US" b="1" dirty="0">
                <a:ea typeface="Roboto Medium" panose="02000000000000000000" pitchFamily="2" charset="0"/>
                <a:cs typeface="Roboto Medium" panose="02000000000000000000" pitchFamily="2" charset="0"/>
              </a:endParaRPr>
            </a:p>
            <a:p>
              <a:pPr lvl="0"/>
              <a:r>
                <a:rPr lang="ru-RU" b="1" dirty="0">
                  <a:ea typeface="Roboto Medium" panose="02000000000000000000" pitchFamily="2" charset="0"/>
                  <a:cs typeface="Roboto Medium" panose="02000000000000000000" pitchFamily="2" charset="0"/>
                </a:rPr>
                <a:t>компании и </a:t>
              </a:r>
              <a:r>
                <a:rPr lang="ru-RU" b="1" dirty="0" smtClean="0">
                  <a:ea typeface="Roboto Medium" panose="02000000000000000000" pitchFamily="2" charset="0"/>
                  <a:cs typeface="Roboto Medium" panose="02000000000000000000" pitchFamily="2" charset="0"/>
                </a:rPr>
                <a:t>за ее пределами</a:t>
              </a:r>
            </a:p>
            <a:p>
              <a:pPr lvl="0"/>
              <a:endParaRPr lang="ru-RU" sz="1000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Продукт анализирует связи сотрудников между собой и с внешними адресатами. </a:t>
              </a:r>
              <a:r>
                <a:rPr lang="ru-RU" sz="1600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Карта </a:t>
              </a:r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взаимодействий </a:t>
              </a:r>
              <a:r>
                <a:rPr lang="ru-RU" sz="1600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помогает </a:t>
              </a:r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проводить </a:t>
              </a:r>
              <a:r>
                <a:rPr lang="ru-RU" sz="1600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расследования</a:t>
              </a:r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.</a:t>
              </a:r>
            </a:p>
            <a:p>
              <a:endParaRPr lang="ru-RU" sz="1600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lvl="0"/>
              <a:r>
                <a:rPr lang="ru-RU" b="1" dirty="0">
                  <a:ea typeface="Roboto Medium" panose="02000000000000000000" pitchFamily="2" charset="0"/>
                  <a:cs typeface="Roboto Medium" panose="02000000000000000000" pitchFamily="2" charset="0"/>
                </a:rPr>
                <a:t>Контроль содержимого </a:t>
              </a:r>
              <a:r>
                <a:rPr lang="ru-RU" b="1" dirty="0" smtClean="0">
                  <a:ea typeface="Roboto Medium" panose="02000000000000000000" pitchFamily="2" charset="0"/>
                  <a:cs typeface="Roboto Medium" panose="02000000000000000000" pitchFamily="2" charset="0"/>
                </a:rPr>
                <a:t>ПК и сетевых </a:t>
              </a:r>
              <a:r>
                <a:rPr lang="ru-RU" b="1" dirty="0">
                  <a:ea typeface="Roboto Medium" panose="02000000000000000000" pitchFamily="2" charset="0"/>
                  <a:cs typeface="Roboto Medium" panose="02000000000000000000" pitchFamily="2" charset="0"/>
                </a:rPr>
                <a:t>ресурсов </a:t>
              </a:r>
              <a:endParaRPr lang="ru-RU" b="1" dirty="0" smtClean="0">
                <a:ea typeface="Roboto Medium" panose="02000000000000000000" pitchFamily="2" charset="0"/>
                <a:cs typeface="Roboto Medium" panose="02000000000000000000" pitchFamily="2" charset="0"/>
              </a:endParaRPr>
            </a:p>
            <a:p>
              <a:pPr lvl="0"/>
              <a:endParaRPr lang="ru-RU" sz="1000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С КИБ SearchInform офицеры безопасности могут отслеживать появление конфиденциальной информации в местах, для этого не предназначенных.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4307" y="1391691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ru-RU" sz="4800" dirty="0">
                  <a:solidFill>
                    <a:srgbClr val="00A7FF"/>
                  </a:solidFill>
                  <a:latin typeface="+mj-lt"/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6888" y="1381661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ru-RU" sz="4800" dirty="0">
                  <a:solidFill>
                    <a:srgbClr val="00A7FF"/>
                  </a:solidFill>
                  <a:latin typeface="+mj-lt"/>
                </a:rPr>
                <a:t>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4307" y="3302262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ru-RU" sz="4800" dirty="0">
                  <a:solidFill>
                    <a:srgbClr val="00A7FF"/>
                  </a:solidFill>
                  <a:latin typeface="+mj-lt"/>
                </a:rPr>
                <a:t>7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11278" y="1525796"/>
              <a:ext cx="4278191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ea typeface="Roboto Medium" panose="02000000000000000000" pitchFamily="2" charset="0"/>
                  <a:cs typeface="Roboto Medium" panose="02000000000000000000" pitchFamily="2" charset="0"/>
                </a:rPr>
                <a:t>Контроль привилегированных пользователей</a:t>
              </a:r>
            </a:p>
            <a:p>
              <a:pPr lvl="0"/>
              <a:endParaRPr lang="ru-RU" sz="1000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Подробная запись действий в ПО и контроль событий журналов </a:t>
              </a:r>
              <a:r>
                <a:rPr lang="ru-RU" sz="1600" dirty="0" err="1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Active</a:t>
              </a:r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sz="1600" dirty="0" err="1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Directory</a:t>
              </a:r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позволяют выявлять подозрительные операции, совершенные сисадмином компании.</a:t>
              </a:r>
            </a:p>
            <a:p>
              <a:endParaRPr lang="ru-RU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lvl="0"/>
              <a:r>
                <a:rPr lang="ru-RU" b="1" dirty="0">
                  <a:ea typeface="Roboto Medium" panose="02000000000000000000" pitchFamily="2" charset="0"/>
                  <a:cs typeface="Roboto Medium" panose="02000000000000000000" pitchFamily="2" charset="0"/>
                </a:rPr>
                <a:t>Отчеты по программному </a:t>
              </a:r>
              <a:endParaRPr lang="en-US" b="1" dirty="0">
                <a:ea typeface="Roboto Medium" panose="02000000000000000000" pitchFamily="2" charset="0"/>
                <a:cs typeface="Roboto Medium" panose="02000000000000000000" pitchFamily="2" charset="0"/>
              </a:endParaRPr>
            </a:p>
            <a:p>
              <a:pPr lvl="0"/>
              <a:r>
                <a:rPr lang="ru-RU" b="1" dirty="0">
                  <a:ea typeface="Roboto Medium" panose="02000000000000000000" pitchFamily="2" charset="0"/>
                  <a:cs typeface="Roboto Medium" panose="02000000000000000000" pitchFamily="2" charset="0"/>
                </a:rPr>
                <a:t>обеспечению и </a:t>
              </a:r>
              <a:r>
                <a:rPr lang="ru-RU" b="1" dirty="0" smtClean="0">
                  <a:ea typeface="Roboto Medium" panose="02000000000000000000" pitchFamily="2" charset="0"/>
                  <a:cs typeface="Roboto Medium" panose="02000000000000000000" pitchFamily="2" charset="0"/>
                </a:rPr>
                <a:t>оборудованию</a:t>
              </a:r>
            </a:p>
            <a:p>
              <a:pPr lvl="0"/>
              <a:endParaRPr lang="ru-RU" sz="1000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Система упрощает инвентаризацию и облегчает мониторинг ПО. Это оптимизирует работу </a:t>
              </a:r>
              <a:r>
                <a:rPr lang="en-US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IT</a:t>
              </a:r>
              <a:r>
                <a:rPr lang="ru-RU" sz="1600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-отдела и страхует компанию от расходов.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36888" y="3329558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ru-RU" sz="4800" dirty="0">
                  <a:solidFill>
                    <a:srgbClr val="00A7FF"/>
                  </a:solidFill>
                  <a:latin typeface="+mj-lt"/>
                </a:rPr>
                <a:t>8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46000" y="510940"/>
            <a:ext cx="63090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3400" b="1" dirty="0" smtClean="0"/>
              <a:t>Технические преимущества КИБ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14903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00" y="6137160"/>
            <a:ext cx="2439698" cy="43575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838198" y="4332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SearchInform </a:t>
            </a:r>
            <a:r>
              <a:rPr lang="ru-RU" sz="4200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сегодня</a:t>
            </a:r>
            <a:endParaRPr lang="ru-RU" sz="4200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84871" y="1786837"/>
            <a:ext cx="10152238" cy="4046424"/>
            <a:chOff x="1184871" y="1786837"/>
            <a:chExt cx="10152238" cy="4046424"/>
          </a:xfrm>
        </p:grpSpPr>
        <p:sp>
          <p:nvSpPr>
            <p:cNvPr id="21" name="TextBox 20"/>
            <p:cNvSpPr txBox="1"/>
            <p:nvPr/>
          </p:nvSpPr>
          <p:spPr>
            <a:xfrm>
              <a:off x="3846216" y="1786837"/>
              <a:ext cx="4499565" cy="103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Офисы</a:t>
              </a:r>
              <a:r>
                <a:rPr lang="en-US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sz="2500" b="1" dirty="0">
                  <a:solidFill>
                    <a:srgbClr val="00A7FF"/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во всех ФО России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, а также</a:t>
              </a:r>
              <a:r>
                <a:rPr lang="en-US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endParaRPr lang="en-US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algn="ctr"/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в 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Казахстане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,</a:t>
              </a:r>
              <a:r>
                <a:rPr lang="en-US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Украине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, 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Беларуси,</a:t>
              </a:r>
              <a:r>
                <a:rPr lang="en-US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Польше</a:t>
              </a:r>
            </a:p>
            <a:p>
              <a:endPara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84871" y="1786837"/>
              <a:ext cx="2131535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Более </a:t>
              </a:r>
              <a:r>
                <a:rPr lang="ru-RU" sz="2500" b="1" dirty="0" smtClean="0">
                  <a:solidFill>
                    <a:srgbClr val="00A7FF"/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1600</a:t>
              </a:r>
              <a:r>
                <a:rPr lang="ru-RU" sz="2500" b="1" dirty="0" smtClean="0">
                  <a:solidFill>
                    <a:srgbClr val="FF8200"/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 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клиентов 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в </a:t>
              </a:r>
              <a:r>
                <a:rPr lang="ru-RU" sz="2500" b="1" dirty="0">
                  <a:solidFill>
                    <a:srgbClr val="00A7FF"/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8</a:t>
              </a:r>
              <a:r>
                <a:rPr lang="ru-RU" sz="25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странах</a:t>
              </a:r>
              <a:r>
                <a:rPr lang="en-US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мира</a:t>
              </a:r>
              <a:endPara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endPara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4871" y="3995242"/>
              <a:ext cx="203351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rgbClr val="00A7FF"/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10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лет на рынке </a:t>
              </a:r>
              <a:r>
                <a:rPr lang="en-US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DLP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,</a:t>
              </a:r>
              <a:r>
                <a:rPr lang="en-US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 </a:t>
              </a:r>
              <a:r>
                <a:rPr lang="ru-RU" sz="2500" b="1" dirty="0">
                  <a:solidFill>
                    <a:srgbClr val="00A7FF"/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20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лет 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в </a:t>
              </a:r>
              <a:r>
                <a:rPr lang="en-US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IT</a:t>
              </a:r>
              <a:endPara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endPara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93944" y="1786837"/>
              <a:ext cx="2143165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Более</a:t>
              </a:r>
              <a:endParaRPr lang="en-US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algn="r"/>
              <a:r>
                <a:rPr lang="ru-RU" sz="2500" b="1" dirty="0">
                  <a:solidFill>
                    <a:srgbClr val="00A7FF"/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1 000 000 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ПК</a:t>
              </a:r>
              <a:endParaRPr lang="en-US" b="1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algn="r"/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под контролем</a:t>
              </a:r>
            </a:p>
            <a:p>
              <a:pPr algn="r"/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КИБ</a:t>
              </a:r>
              <a:r>
                <a:rPr lang="en-US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dirty="0" smtClean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SearchInform</a:t>
              </a:r>
              <a:endPara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algn="r"/>
              <a:endPara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26422" y="3995242"/>
              <a:ext cx="2510687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b="1" dirty="0">
                  <a:solidFill>
                    <a:srgbClr val="00A7FF"/>
                  </a:solidFill>
                  <a:ea typeface="Roboto Medium" panose="02000000000000000000" pitchFamily="2" charset="0"/>
                  <a:cs typeface="Roboto Medium" panose="02000000000000000000" pitchFamily="2" charset="0"/>
                </a:rPr>
                <a:t>10</a:t>
              </a:r>
              <a:r>
                <a:rPr lang="ru-RU" sz="16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ru-RU" dirty="0"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уголовных дел выиграно клиентами против инсайдеров</a:t>
              </a:r>
            </a:p>
            <a:p>
              <a:pPr algn="r"/>
              <a:endPara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745" y="2504303"/>
              <a:ext cx="5981318" cy="3328958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3562066" y="1096051"/>
            <a:ext cx="5022376" cy="0"/>
          </a:xfrm>
          <a:prstGeom prst="line">
            <a:avLst/>
          </a:prstGeom>
          <a:ln>
            <a:solidFill>
              <a:srgbClr val="00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00" y="6137160"/>
            <a:ext cx="2439698" cy="43575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660728" y="1530359"/>
            <a:ext cx="8870544" cy="4209205"/>
            <a:chOff x="1019718" y="970211"/>
            <a:chExt cx="10332880" cy="495115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18" y="2193872"/>
              <a:ext cx="2623286" cy="36726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748" y="3273275"/>
              <a:ext cx="2276475" cy="60007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510" y="3333179"/>
              <a:ext cx="1466088" cy="49682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526" y="4118271"/>
              <a:ext cx="2265412" cy="151027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922" y="1259610"/>
              <a:ext cx="2700418" cy="47250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204" y="3033864"/>
              <a:ext cx="1594645" cy="82443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043" y="4331027"/>
              <a:ext cx="1054824" cy="103334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049" y="2968570"/>
              <a:ext cx="1721071" cy="95513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8588" y="4198307"/>
              <a:ext cx="1245743" cy="129878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317" y="2281333"/>
              <a:ext cx="1792286" cy="42531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874" y="4085689"/>
              <a:ext cx="1835680" cy="183568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82" y="3073302"/>
              <a:ext cx="1708749" cy="73476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231" y="1932176"/>
              <a:ext cx="2078138" cy="90928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885" y="2150667"/>
              <a:ext cx="2021759" cy="55598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049" y="970211"/>
              <a:ext cx="3266455" cy="91853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907" y="1029801"/>
              <a:ext cx="2562082" cy="713672"/>
            </a:xfrm>
            <a:prstGeom prst="rect">
              <a:avLst/>
            </a:prstGeom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838200" y="365125"/>
            <a:ext cx="10515600" cy="76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КИБ </a:t>
            </a:r>
            <a:r>
              <a:rPr lang="en-US" sz="4000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SearchInform </a:t>
            </a:r>
            <a:r>
              <a:rPr lang="ru-RU" sz="4000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уже защищает:</a:t>
            </a:r>
            <a:endParaRPr lang="ru-RU" sz="4000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265528" y="996287"/>
            <a:ext cx="7636442" cy="0"/>
          </a:xfrm>
          <a:prstGeom prst="line">
            <a:avLst/>
          </a:prstGeom>
          <a:ln>
            <a:solidFill>
              <a:srgbClr val="00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3648" y="0"/>
            <a:ext cx="12214747" cy="6830705"/>
          </a:xfrm>
          <a:custGeom>
            <a:avLst/>
            <a:gdLst>
              <a:gd name="connsiteX0" fmla="*/ 0 w 12214747"/>
              <a:gd name="connsiteY0" fmla="*/ 0 h 6892120"/>
              <a:gd name="connsiteX1" fmla="*/ 0 w 12214747"/>
              <a:gd name="connsiteY1" fmla="*/ 6878472 h 6892120"/>
              <a:gd name="connsiteX2" fmla="*/ 12201099 w 12214747"/>
              <a:gd name="connsiteY2" fmla="*/ 6892120 h 6892120"/>
              <a:gd name="connsiteX3" fmla="*/ 12214747 w 12214747"/>
              <a:gd name="connsiteY3" fmla="*/ 4039738 h 6892120"/>
              <a:gd name="connsiteX4" fmla="*/ 4626591 w 12214747"/>
              <a:gd name="connsiteY4" fmla="*/ 13648 h 6892120"/>
              <a:gd name="connsiteX5" fmla="*/ 0 w 12214747"/>
              <a:gd name="connsiteY5" fmla="*/ 0 h 68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4747" h="6892120">
                <a:moveTo>
                  <a:pt x="0" y="0"/>
                </a:moveTo>
                <a:lnTo>
                  <a:pt x="0" y="6878472"/>
                </a:lnTo>
                <a:lnTo>
                  <a:pt x="12201099" y="6892120"/>
                </a:lnTo>
                <a:cubicBezTo>
                  <a:pt x="12205648" y="5941326"/>
                  <a:pt x="12210198" y="4990532"/>
                  <a:pt x="12214747" y="4039738"/>
                </a:cubicBezTo>
                <a:lnTo>
                  <a:pt x="4626591" y="13648"/>
                </a:lnTo>
                <a:lnTo>
                  <a:pt x="0" y="0"/>
                </a:lnTo>
                <a:close/>
              </a:path>
            </a:pathLst>
          </a:custGeom>
          <a:solidFill>
            <a:srgbClr val="00A7FF"/>
          </a:solidFill>
          <a:ln>
            <a:solidFill>
              <a:srgbClr val="00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64528" y="2322745"/>
            <a:ext cx="70558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spc="100" dirty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Сохранность конфиденциальных данных </a:t>
            </a:r>
            <a:r>
              <a:rPr lang="ru-RU" sz="3400" spc="100" dirty="0" smtClean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Вашей компании </a:t>
            </a:r>
            <a:r>
              <a:rPr lang="ru-RU" sz="3400" spc="100" dirty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зависит от Вас!</a:t>
            </a:r>
          </a:p>
          <a:p>
            <a:endParaRPr lang="ru-RU" sz="3400" dirty="0">
              <a:solidFill>
                <a:schemeClr val="bg1"/>
              </a:solidFill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8985" y="5048283"/>
            <a:ext cx="27401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+7 (495) 721-84-06</a:t>
            </a:r>
            <a:endParaRPr lang="en-US" sz="2200" dirty="0" smtClean="0">
              <a:solidFill>
                <a:schemeClr val="bg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info@searchinform.ru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searchinform.ru</a:t>
            </a:r>
            <a:endParaRPr lang="ru-RU" sz="2200" dirty="0">
              <a:solidFill>
                <a:schemeClr val="bg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492585"/>
            <a:ext cx="3638741" cy="6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5619482" y="-1042480"/>
            <a:ext cx="953036" cy="12192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5988351"/>
            <a:ext cx="2466107" cy="440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3664" y="575242"/>
            <a:ext cx="8850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Как следствие – необходимость контролировать:</a:t>
            </a:r>
            <a:endParaRPr lang="ru-RU" sz="30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21886" y="1883784"/>
            <a:ext cx="9907740" cy="2455457"/>
            <a:chOff x="1461541" y="2301858"/>
            <a:chExt cx="9907740" cy="2455457"/>
          </a:xfrm>
        </p:grpSpPr>
        <p:sp>
          <p:nvSpPr>
            <p:cNvPr id="7" name="TextBox 6"/>
            <p:cNvSpPr txBox="1"/>
            <p:nvPr/>
          </p:nvSpPr>
          <p:spPr>
            <a:xfrm>
              <a:off x="4658525" y="3189080"/>
              <a:ext cx="286005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Каналы связи </a:t>
              </a:r>
            </a:p>
            <a:p>
              <a:pPr algn="ctr"/>
              <a:endParaRPr lang="ru-RU" sz="1000" dirty="0">
                <a:latin typeface="+mj-lt"/>
              </a:endParaRPr>
            </a:p>
            <a:p>
              <a:pPr algn="ctr"/>
              <a:r>
                <a:rPr lang="ru-RU" dirty="0">
                  <a:latin typeface="+mj-lt"/>
                </a:rPr>
                <a:t>электронная почта</a:t>
              </a:r>
            </a:p>
            <a:p>
              <a:pPr algn="ctr"/>
              <a:r>
                <a:rPr lang="ru-RU" dirty="0">
                  <a:latin typeface="+mj-lt"/>
                </a:rPr>
                <a:t> Skype, форумы,</a:t>
              </a:r>
            </a:p>
            <a:p>
              <a:pPr algn="ctr"/>
              <a:r>
                <a:rPr lang="ru-RU" dirty="0">
                  <a:latin typeface="+mj-lt"/>
                </a:rPr>
                <a:t>облачные хранилища и т.д.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527526" y="2601501"/>
              <a:ext cx="0" cy="1882357"/>
            </a:xfrm>
            <a:prstGeom prst="line">
              <a:avLst/>
            </a:prstGeom>
            <a:ln>
              <a:solidFill>
                <a:srgbClr val="00A7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61541" y="3126099"/>
              <a:ext cx="290335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/>
                <a:t>Действия сотрудников </a:t>
              </a:r>
            </a:p>
            <a:p>
              <a:pPr algn="ctr"/>
              <a:endParaRPr lang="ru-RU" sz="1000" dirty="0">
                <a:latin typeface="+mj-lt"/>
              </a:endParaRPr>
            </a:p>
            <a:p>
              <a:pPr algn="ctr"/>
              <a:r>
                <a:rPr lang="ru-RU" dirty="0">
                  <a:latin typeface="+mj-lt"/>
                </a:rPr>
                <a:t>занятость за компьютером, </a:t>
              </a:r>
            </a:p>
            <a:p>
              <a:pPr algn="ctr"/>
              <a:r>
                <a:rPr lang="ru-RU" dirty="0">
                  <a:latin typeface="+mj-lt"/>
                </a:rPr>
                <a:t>запись данных на USB, </a:t>
              </a:r>
            </a:p>
            <a:p>
              <a:pPr algn="ctr"/>
              <a:r>
                <a:rPr lang="ru-RU" dirty="0">
                  <a:latin typeface="+mj-lt"/>
                </a:rPr>
                <a:t>печать документов</a:t>
              </a:r>
            </a:p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607497" y="2601504"/>
              <a:ext cx="0" cy="1882357"/>
            </a:xfrm>
            <a:prstGeom prst="line">
              <a:avLst/>
            </a:prstGeom>
            <a:ln>
              <a:solidFill>
                <a:srgbClr val="00A7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7758621" y="3185813"/>
              <a:ext cx="361066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Хранимую информацию </a:t>
              </a:r>
            </a:p>
            <a:p>
              <a:pPr algn="ctr"/>
              <a:endParaRPr lang="ru-RU" sz="1000" dirty="0">
                <a:latin typeface="+mj-lt"/>
              </a:endParaRPr>
            </a:p>
            <a:p>
              <a:pPr algn="ctr"/>
              <a:r>
                <a:rPr lang="ru-RU" dirty="0">
                  <a:latin typeface="+mj-lt"/>
                </a:rPr>
                <a:t>ее нахождение в «правильных» сетевых папках, на «разрешенных» компьютерах и т.д.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996" y="2399275"/>
              <a:ext cx="650296" cy="65029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073" y="2301858"/>
              <a:ext cx="650296" cy="65029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811" y="2347533"/>
              <a:ext cx="838280" cy="83828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94968" y="4868854"/>
            <a:ext cx="1040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Как раз с этим успешно справляется </a:t>
            </a:r>
            <a:r>
              <a:rPr lang="en-US" dirty="0" smtClean="0">
                <a:solidFill>
                  <a:schemeClr val="bg1"/>
                </a:solidFill>
              </a:rPr>
              <a:t>DLP</a:t>
            </a:r>
            <a:r>
              <a:rPr lang="ru-RU" dirty="0" smtClean="0">
                <a:solidFill>
                  <a:schemeClr val="bg1"/>
                </a:solidFill>
              </a:rPr>
              <a:t>-система </a:t>
            </a:r>
            <a:r>
              <a:rPr lang="en-US" dirty="0" smtClean="0">
                <a:solidFill>
                  <a:schemeClr val="bg1"/>
                </a:solidFill>
              </a:rPr>
              <a:t>SearchInform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977" y="640308"/>
            <a:ext cx="8210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Запретить нельзя, использовать!</a:t>
            </a:r>
            <a:endParaRPr lang="ru-RU" sz="3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0977" y="1578397"/>
            <a:ext cx="5622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Конфиденциальные данные могут </a:t>
            </a:r>
            <a:r>
              <a:rPr lang="ru-RU" sz="1600" dirty="0">
                <a:latin typeface="+mj-lt"/>
              </a:rPr>
              <a:t>«уйти</a:t>
            </a:r>
            <a:r>
              <a:rPr lang="ru-RU" sz="1600" dirty="0" smtClean="0">
                <a:latin typeface="+mj-lt"/>
              </a:rPr>
              <a:t>» из компании </a:t>
            </a:r>
            <a:r>
              <a:rPr lang="ru-RU" sz="1600" dirty="0">
                <a:latin typeface="+mj-lt"/>
              </a:rPr>
              <a:t>через</a:t>
            </a:r>
            <a:r>
              <a:rPr lang="ru-RU" sz="1600" dirty="0" smtClean="0">
                <a:latin typeface="+mj-lt"/>
              </a:rPr>
              <a:t>:</a:t>
            </a:r>
          </a:p>
          <a:p>
            <a:endParaRPr lang="ru-RU" sz="16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электронную почту;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социальные сети;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форумы и блоги;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Skype</a:t>
            </a:r>
            <a:r>
              <a:rPr lang="ru-RU" sz="1600" dirty="0">
                <a:latin typeface="+mj-lt"/>
              </a:rPr>
              <a:t>, </a:t>
            </a:r>
            <a:r>
              <a:rPr lang="en-US" sz="1600" dirty="0">
                <a:latin typeface="+mj-lt"/>
              </a:rPr>
              <a:t>Viber</a:t>
            </a:r>
            <a:r>
              <a:rPr lang="ru-RU" sz="1600" dirty="0">
                <a:latin typeface="+mj-lt"/>
              </a:rPr>
              <a:t> и прочие мессенджеры;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бумажные носители;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flash</a:t>
            </a:r>
            <a:r>
              <a:rPr lang="ru-RU" sz="1600" dirty="0">
                <a:latin typeface="+mj-lt"/>
              </a:rPr>
              <a:t>-накопители и другие съемные устройства</a:t>
            </a:r>
            <a:r>
              <a:rPr lang="ru-RU" sz="1600" dirty="0" smtClean="0">
                <a:latin typeface="+mj-lt"/>
              </a:rPr>
              <a:t>.</a:t>
            </a:r>
          </a:p>
          <a:p>
            <a:endParaRPr lang="ru-RU" sz="1600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52" y="1255861"/>
            <a:ext cx="4695153" cy="4346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0977" y="4032478"/>
            <a:ext cx="56225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A6FF"/>
                </a:solidFill>
              </a:rPr>
              <a:t>Запретить использование этих каналов нельзя. Для работы все они должны быть открыты, для безопасности </a:t>
            </a:r>
            <a:r>
              <a:rPr lang="ru-RU" dirty="0">
                <a:solidFill>
                  <a:srgbClr val="00ACFF"/>
                </a:solidFill>
              </a:rPr>
              <a:t>–</a:t>
            </a:r>
          </a:p>
          <a:p>
            <a:r>
              <a:rPr lang="ru-RU" sz="1600" dirty="0" smtClean="0">
                <a:solidFill>
                  <a:srgbClr val="00A6FF"/>
                </a:solidFill>
              </a:rPr>
              <a:t>подконтрольны. Причем контролировать нужно все каналы передачи данных: </a:t>
            </a:r>
            <a:r>
              <a:rPr lang="ru-RU" sz="1600" dirty="0">
                <a:solidFill>
                  <a:srgbClr val="00A6FF"/>
                </a:solidFill>
              </a:rPr>
              <a:t>какой смысл </a:t>
            </a:r>
            <a:r>
              <a:rPr lang="ru-RU" sz="1600" dirty="0" smtClean="0">
                <a:solidFill>
                  <a:srgbClr val="00A6FF"/>
                </a:solidFill>
              </a:rPr>
              <a:t>отслеживать</a:t>
            </a:r>
            <a:r>
              <a:rPr lang="en-US" sz="1600" dirty="0" smtClean="0">
                <a:solidFill>
                  <a:srgbClr val="00A6FF"/>
                </a:solidFill>
              </a:rPr>
              <a:t> </a:t>
            </a:r>
            <a:r>
              <a:rPr lang="ru-RU" sz="1600" dirty="0" smtClean="0">
                <a:solidFill>
                  <a:srgbClr val="00A6FF"/>
                </a:solidFill>
              </a:rPr>
              <a:t>лишь часть из них, </a:t>
            </a:r>
            <a:r>
              <a:rPr lang="ru-RU" sz="1600" dirty="0">
                <a:solidFill>
                  <a:srgbClr val="00A6FF"/>
                </a:solidFill>
              </a:rPr>
              <a:t>если другие остаются </a:t>
            </a:r>
            <a:r>
              <a:rPr lang="ru-RU" sz="1600" dirty="0" smtClean="0">
                <a:solidFill>
                  <a:srgbClr val="00A6FF"/>
                </a:solidFill>
              </a:rPr>
              <a:t>открытыми </a:t>
            </a:r>
            <a:r>
              <a:rPr lang="ru-RU" sz="1600" dirty="0">
                <a:solidFill>
                  <a:srgbClr val="00A6FF"/>
                </a:solidFill>
              </a:rPr>
              <a:t>для </a:t>
            </a:r>
            <a:r>
              <a:rPr lang="ru-RU" sz="1600" dirty="0" smtClean="0">
                <a:solidFill>
                  <a:srgbClr val="00A6FF"/>
                </a:solidFill>
              </a:rPr>
              <a:t>сливов </a:t>
            </a:r>
            <a:r>
              <a:rPr lang="ru-RU" sz="1600" dirty="0">
                <a:solidFill>
                  <a:srgbClr val="00A6FF"/>
                </a:solidFill>
              </a:rPr>
              <a:t>конфиденциальных данных?</a:t>
            </a:r>
          </a:p>
          <a:p>
            <a:endParaRPr lang="ru-RU" sz="1600" dirty="0">
              <a:solidFill>
                <a:srgbClr val="00A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5400000">
            <a:off x="5508370" y="-1332493"/>
            <a:ext cx="1175263" cy="12192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ea typeface="Roboto Medium" panose="02000000000000000000" pitchFamily="2" charset="0"/>
                <a:cs typeface="Roboto Medium" panose="02000000000000000000" pitchFamily="2" charset="0"/>
              </a:rPr>
              <a:t>Задача КИБ: выявить утечку на этапе планирования и предотвратить её</a:t>
            </a:r>
            <a:r>
              <a:rPr lang="ru-RU" sz="20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.</a:t>
            </a:r>
            <a:endParaRPr lang="ru-RU" sz="2000" dirty="0">
              <a:solidFill>
                <a:srgbClr val="00AC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6331" y="1685458"/>
            <a:ext cx="8486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«Контур информационной безопасности </a:t>
            </a:r>
            <a:r>
              <a:rPr lang="en-US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SearchInform</a:t>
            </a: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» (КИБ) – инструмент, который позволяет защитить бизнес от внутренних угроз в несколько шагов:</a:t>
            </a:r>
          </a:p>
          <a:p>
            <a:pPr marL="0" lvl="1"/>
            <a:endParaRPr lang="ru-RU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828800" lvl="3" indent="-457200">
              <a:buFont typeface="+mj-lt"/>
              <a:buAutoNum type="arabicPeriod"/>
            </a:pP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Берёт под контроль все информационные потоки.</a:t>
            </a:r>
          </a:p>
          <a:p>
            <a:pPr marL="1828800" lvl="3" indent="-457200">
              <a:buFont typeface="+mj-lt"/>
              <a:buAutoNum type="arabicPeriod"/>
            </a:pP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Проверяет содержимое переписок и вложений.</a:t>
            </a:r>
          </a:p>
          <a:p>
            <a:pPr marL="1828800" lvl="3" indent="-457200">
              <a:buFont typeface="+mj-lt"/>
              <a:buAutoNum type="arabicPeriod"/>
            </a:pP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Оповещает о нарушениях политик безопасности.</a:t>
            </a:r>
          </a:p>
          <a:p>
            <a:pPr marL="1828800" lvl="3" indent="-457200">
              <a:buFont typeface="+mj-lt"/>
              <a:buAutoNum type="arabicPeriod"/>
            </a:pP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Помогает расследовать инциденты и предупреждать утечки</a:t>
            </a:r>
            <a:r>
              <a:rPr lang="ru-RU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ru-RU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6" y="6067873"/>
            <a:ext cx="2466107" cy="440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898" y="610813"/>
            <a:ext cx="37002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Как работает КИБ?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22680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4962" y="1249378"/>
            <a:ext cx="872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Каждый канал передачи информации контролируется отдельным модулем КИБ. 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</a:t>
            </a:r>
            <a:r>
              <a:rPr lang="ru-R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истема 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показывает, какой путь проходят </a:t>
            </a:r>
            <a:r>
              <a:rPr lang="ru-R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данные, 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делает прозрачными </a:t>
            </a:r>
            <a:r>
              <a:rPr lang="ru-R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все коммуникации.</a:t>
            </a:r>
            <a:endParaRPr lang="ru-RU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6599" y="507391"/>
            <a:ext cx="9965608" cy="673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Мониторинг информационного профиля компании</a:t>
            </a:r>
            <a:endParaRPr lang="ru-RU" sz="3400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43" y="2239158"/>
            <a:ext cx="7825717" cy="34373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67757" y="424815"/>
            <a:ext cx="6103291" cy="673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Анализ перехваченных данных</a:t>
            </a:r>
            <a:endParaRPr lang="ru-RU" sz="3400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365126"/>
            <a:ext cx="10515600" cy="791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2849" y="1216425"/>
            <a:ext cx="890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Для проверки данных, перехваченных каждым компонентом системы, «мозговой </a:t>
            </a: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центр» </a:t>
            </a:r>
            <a:r>
              <a:rPr lang="ru-RU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КИБ </a:t>
            </a: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– </a:t>
            </a:r>
            <a:r>
              <a:rPr lang="ru-RU" b="1" dirty="0">
                <a:ea typeface="Roboto Light" panose="02000000000000000000" pitchFamily="2" charset="0"/>
                <a:cs typeface="Roboto Light" panose="02000000000000000000" pitchFamily="2" charset="0"/>
              </a:rPr>
              <a:t>AlertCenter</a:t>
            </a: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– использует </a:t>
            </a:r>
            <a:r>
              <a:rPr lang="ru-RU" b="1" dirty="0">
                <a:ea typeface="Roboto Light" panose="02000000000000000000" pitchFamily="2" charset="0"/>
                <a:cs typeface="Roboto Light" panose="02000000000000000000" pitchFamily="2" charset="0"/>
              </a:rPr>
              <a:t>7 видов </a:t>
            </a:r>
            <a:r>
              <a:rPr lang="ru-RU" b="1" dirty="0" smtClean="0">
                <a:ea typeface="Roboto Light" panose="02000000000000000000" pitchFamily="2" charset="0"/>
                <a:cs typeface="Roboto Light" panose="02000000000000000000" pitchFamily="2" charset="0"/>
              </a:rPr>
              <a:t>поиска. </a:t>
            </a:r>
            <a:r>
              <a:rPr lang="ru-RU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Система обнаруживает подозрительные </a:t>
            </a:r>
            <a:r>
              <a:rPr lang="ru-RU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слова, фразы и </a:t>
            </a:r>
            <a:r>
              <a:rPr lang="ru-RU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действия: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2849" y="5214394"/>
            <a:ext cx="890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Запросы </a:t>
            </a:r>
            <a:r>
              <a:rPr lang="ru-R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можно совмещать 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для создания более сложных алгоритмов </a:t>
            </a:r>
            <a:r>
              <a:rPr lang="ru-R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поиска 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формировать их в политики безопасности.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93" y="2139755"/>
            <a:ext cx="5714218" cy="29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520358"/>
            <a:ext cx="12191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/>
              <a:t>Задачи Контура информационной безопасности (КИБ)</a:t>
            </a:r>
            <a:endParaRPr lang="ru-RU" sz="3400" b="1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484692" y="-1241008"/>
            <a:ext cx="1222619" cy="12192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/>
              <a:t>Предотвращение инцидента еще на стадии формирования.</a:t>
            </a:r>
            <a:endParaRPr lang="ru-RU" sz="2000" dirty="0">
              <a:solidFill>
                <a:srgbClr val="00AC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53" y="6025638"/>
            <a:ext cx="2466107" cy="440473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023966" y="1481257"/>
            <a:ext cx="10144070" cy="2417079"/>
            <a:chOff x="1283206" y="1504856"/>
            <a:chExt cx="10144070" cy="241707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283206" y="1504856"/>
              <a:ext cx="9433808" cy="1470433"/>
              <a:chOff x="1514901" y="1941395"/>
              <a:chExt cx="9433808" cy="147043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175807" y="2217511"/>
                <a:ext cx="2852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dirty="0">
                    <a:latin typeface="+mj-lt"/>
                    <a:cs typeface="Arial" pitchFamily="34" charset="0"/>
                  </a:rPr>
                  <a:t>Контроль перемещения конфиденциальных </a:t>
                </a:r>
                <a:r>
                  <a:rPr lang="ru-RU" dirty="0" smtClean="0">
                    <a:latin typeface="+mj-lt"/>
                    <a:cs typeface="Arial" pitchFamily="34" charset="0"/>
                  </a:rPr>
                  <a:t>документов</a:t>
                </a:r>
                <a:endParaRPr lang="ru-RU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514901" y="1965278"/>
                <a:ext cx="75693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800" dirty="0" smtClean="0">
                    <a:solidFill>
                      <a:srgbClr val="F8891B"/>
                    </a:solidFill>
                    <a:latin typeface="+mj-lt"/>
                  </a:rPr>
                  <a:t>1</a:t>
                </a:r>
                <a:endParaRPr lang="ru-RU" sz="8800" dirty="0">
                  <a:solidFill>
                    <a:srgbClr val="F8891B"/>
                  </a:solidFill>
                  <a:latin typeface="+mj-lt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5593559" y="2214911"/>
                <a:ext cx="302297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dirty="0">
                    <a:latin typeface="+mj-lt"/>
                    <a:cs typeface="Arial" pitchFamily="34" charset="0"/>
                  </a:rPr>
                  <a:t>Контроль персонала (выявление нелояльных, инсайдеров, групп риска)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44279" y="1955043"/>
                <a:ext cx="75693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800" dirty="0">
                    <a:solidFill>
                      <a:srgbClr val="F8891B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427572" y="2214911"/>
                <a:ext cx="152113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dirty="0">
                    <a:latin typeface="+mj-lt"/>
                    <a:cs typeface="Arial" pitchFamily="34" charset="0"/>
                  </a:rPr>
                  <a:t>Оптимизация работы компании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752851" y="1941395"/>
                <a:ext cx="75693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800" dirty="0" smtClean="0">
                    <a:solidFill>
                      <a:srgbClr val="F8891B"/>
                    </a:solidFill>
                    <a:latin typeface="+mj-lt"/>
                  </a:rPr>
                  <a:t>3</a:t>
                </a:r>
                <a:endParaRPr lang="ru-RU" sz="8800" dirty="0">
                  <a:solidFill>
                    <a:srgbClr val="F8891B"/>
                  </a:solidFill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46662" y="2821014"/>
              <a:ext cx="2958370" cy="523220"/>
            </a:xfrm>
            <a:prstGeom prst="rect">
              <a:avLst/>
            </a:prstGeom>
            <a:solidFill>
              <a:srgbClr val="F8891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5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cs typeface="Arial" pitchFamily="34" charset="0"/>
                </a:rPr>
                <a:t>30%</a:t>
              </a:r>
              <a:r>
                <a:rPr lang="en-US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cs typeface="Arial" pitchFamily="34" charset="0"/>
                </a:rPr>
                <a:t>всех политик</a:t>
              </a:r>
            </a:p>
            <a:p>
              <a:pPr algn="ctr"/>
              <a:endParaRPr lang="ru-RU" sz="5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64734" y="2835120"/>
              <a:ext cx="3117174" cy="523220"/>
            </a:xfrm>
            <a:prstGeom prst="rect">
              <a:avLst/>
            </a:prstGeom>
            <a:solidFill>
              <a:srgbClr val="F8891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5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ru-RU" b="1" dirty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r>
                <a:rPr lang="en-US" b="1" dirty="0" smtClean="0">
                  <a:solidFill>
                    <a:schemeClr val="bg1"/>
                  </a:solidFill>
                  <a:cs typeface="Arial" pitchFamily="34" charset="0"/>
                </a:rPr>
                <a:t>0%</a:t>
              </a:r>
              <a:r>
                <a:rPr lang="en-US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cs typeface="Arial" pitchFamily="34" charset="0"/>
                </a:rPr>
                <a:t>всех политик</a:t>
              </a:r>
            </a:p>
            <a:p>
              <a:pPr algn="ctr"/>
              <a:endParaRPr lang="ru-RU" sz="5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68906" y="2821014"/>
              <a:ext cx="2958370" cy="523220"/>
            </a:xfrm>
            <a:prstGeom prst="rect">
              <a:avLst/>
            </a:prstGeom>
            <a:solidFill>
              <a:srgbClr val="F8891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5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ru-RU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cs typeface="Arial" pitchFamily="34" charset="0"/>
                </a:rPr>
                <a:t>0%</a:t>
              </a:r>
              <a:r>
                <a:rPr lang="en-US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cs typeface="Arial" pitchFamily="34" charset="0"/>
                </a:rPr>
                <a:t>всех политик</a:t>
              </a:r>
            </a:p>
            <a:p>
              <a:pPr algn="ctr"/>
              <a:endParaRPr lang="ru-RU" sz="5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Шеврон 21"/>
            <p:cNvSpPr/>
            <p:nvPr/>
          </p:nvSpPr>
          <p:spPr>
            <a:xfrm rot="5400000">
              <a:off x="2582859" y="3576099"/>
              <a:ext cx="284738" cy="406933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Шеврон 23"/>
            <p:cNvSpPr/>
            <p:nvPr/>
          </p:nvSpPr>
          <p:spPr>
            <a:xfrm rot="5400000">
              <a:off x="6204834" y="3571841"/>
              <a:ext cx="284738" cy="406933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Шеврон 24"/>
            <p:cNvSpPr/>
            <p:nvPr/>
          </p:nvSpPr>
          <p:spPr>
            <a:xfrm rot="5400000">
              <a:off x="9805721" y="3516200"/>
              <a:ext cx="284738" cy="406933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2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130" y="603168"/>
            <a:ext cx="5870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Как становятся инсайдерами?</a:t>
            </a:r>
            <a:endParaRPr lang="ru-RU" sz="3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341194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081520"/>
            <a:ext cx="2466107" cy="4404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2215" y="1477450"/>
            <a:ext cx="9354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Arial" pitchFamily="34" charset="0"/>
              </a:rPr>
              <a:t>Практика показывает, решение «слить» не появляется мгновенно, а формируется постепенно.</a:t>
            </a:r>
          </a:p>
          <a:p>
            <a:r>
              <a:rPr lang="ru-RU" dirty="0">
                <a:latin typeface="+mj-lt"/>
                <a:cs typeface="Arial" pitchFamily="34" charset="0"/>
              </a:rPr>
              <a:t>Подтолкнуть к инсайдерству может:</a:t>
            </a:r>
          </a:p>
          <a:p>
            <a:endParaRPr lang="ru-RU" dirty="0"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9206" y="2400780"/>
            <a:ext cx="5346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8891B"/>
              </a:buClr>
              <a:buFont typeface="Arial" panose="020B0604020202020204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marL="285750" indent="-285750" algn="just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негативное отношение к руководству;</a:t>
            </a:r>
          </a:p>
          <a:p>
            <a:pPr marL="285750" indent="-285750" algn="just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негативное отношение к компании;</a:t>
            </a:r>
          </a:p>
          <a:p>
            <a:pPr marL="285750" indent="-285750" algn="just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негативное отношение к коллективу;</a:t>
            </a:r>
          </a:p>
          <a:p>
            <a:pPr marL="285750" indent="-285750" algn="just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финансовые проблемы;</a:t>
            </a:r>
          </a:p>
          <a:p>
            <a:pPr marL="285750" indent="-285750" algn="just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алчность;</a:t>
            </a:r>
          </a:p>
          <a:p>
            <a:pPr marL="285750" indent="-285750" algn="just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зависть;</a:t>
            </a:r>
          </a:p>
          <a:p>
            <a:pPr marL="285750" indent="-285750" algn="just">
              <a:buClr>
                <a:srgbClr val="F8891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шантаж и др.</a:t>
            </a:r>
            <a:endParaRPr lang="ru-RU" dirty="0"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2215" y="4986103"/>
            <a:ext cx="949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cs typeface="Arial" pitchFamily="34" charset="0"/>
              </a:rPr>
              <a:t>Давайте разберем практические примеры и посмотрим, на что стоит обращать внимание.</a:t>
            </a:r>
            <a:endParaRPr lang="ru-RU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1259</Words>
  <Application>Microsoft Office PowerPoint</Application>
  <PresentationFormat>Широкоэкранный</PresentationFormat>
  <Paragraphs>200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Roboto Light</vt:lpstr>
      <vt:lpstr>Roboto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Мочернюк Юлия</dc:creator>
  <cp:lastModifiedBy>Мочернюк Юлия</cp:lastModifiedBy>
  <cp:revision>38</cp:revision>
  <dcterms:created xsi:type="dcterms:W3CDTF">2016-07-11T12:14:59Z</dcterms:created>
  <dcterms:modified xsi:type="dcterms:W3CDTF">2016-07-12T10:18:36Z</dcterms:modified>
</cp:coreProperties>
</file>