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503" r:id="rId2"/>
    <p:sldId id="534" r:id="rId3"/>
    <p:sldId id="535" r:id="rId4"/>
    <p:sldId id="536" r:id="rId5"/>
    <p:sldId id="537" r:id="rId6"/>
    <p:sldId id="538" r:id="rId7"/>
    <p:sldId id="539" r:id="rId8"/>
    <p:sldId id="540" r:id="rId9"/>
    <p:sldId id="412" r:id="rId10"/>
    <p:sldId id="322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28C3C"/>
    <a:srgbClr val="00518E"/>
    <a:srgbClr val="005696"/>
    <a:srgbClr val="4CA14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56" autoAdjust="0"/>
    <p:restoredTop sz="94673" autoAdjust="0"/>
  </p:normalViewPr>
  <p:slideViewPr>
    <p:cSldViewPr>
      <p:cViewPr varScale="1">
        <p:scale>
          <a:sx n="87" d="100"/>
          <a:sy n="87" d="100"/>
        </p:scale>
        <p:origin x="-1482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D85117-7A01-45C6-9865-57192D10E956}" type="datetimeFigureOut">
              <a:rPr lang="ru-RU" smtClean="0"/>
              <a:pPr/>
              <a:t>17.04.2017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BF5322-FD68-4002-9BE5-3BB86E4BF55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71405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BF5322-FD68-4002-9BE5-3BB86E4BF552}" type="slidenum">
              <a:rPr lang="ru-RU" smtClean="0"/>
              <a:pPr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4030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F69E0-D762-4C84-AB9F-16B90BB3A530}" type="datetimeFigureOut">
              <a:rPr lang="ru-RU" smtClean="0"/>
              <a:pPr/>
              <a:t>17.04.2017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C7CBDA-CFDC-4830-95EA-620463AE0A9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562034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F69E0-D762-4C84-AB9F-16B90BB3A530}" type="datetimeFigureOut">
              <a:rPr lang="ru-RU" smtClean="0"/>
              <a:pPr/>
              <a:t>17.04.2017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C7CBDA-CFDC-4830-95EA-620463AE0A9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597046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F69E0-D762-4C84-AB9F-16B90BB3A530}" type="datetimeFigureOut">
              <a:rPr lang="ru-RU" smtClean="0"/>
              <a:pPr/>
              <a:t>17.04.2017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C7CBDA-CFDC-4830-95EA-620463AE0A9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717625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F69E0-D762-4C84-AB9F-16B90BB3A530}" type="datetimeFigureOut">
              <a:rPr lang="ru-RU" smtClean="0"/>
              <a:pPr/>
              <a:t>17.04.2017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C7CBDA-CFDC-4830-95EA-620463AE0A9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4939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F69E0-D762-4C84-AB9F-16B90BB3A530}" type="datetimeFigureOut">
              <a:rPr lang="ru-RU" smtClean="0"/>
              <a:pPr/>
              <a:t>17.04.2017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C7CBDA-CFDC-4830-95EA-620463AE0A9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53189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F69E0-D762-4C84-AB9F-16B90BB3A530}" type="datetimeFigureOut">
              <a:rPr lang="ru-RU" smtClean="0"/>
              <a:pPr/>
              <a:t>17.04.2017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C7CBDA-CFDC-4830-95EA-620463AE0A9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55338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F69E0-D762-4C84-AB9F-16B90BB3A530}" type="datetimeFigureOut">
              <a:rPr lang="ru-RU" smtClean="0"/>
              <a:pPr/>
              <a:t>17.04.2017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C7CBDA-CFDC-4830-95EA-620463AE0A9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583376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F69E0-D762-4C84-AB9F-16B90BB3A530}" type="datetimeFigureOut">
              <a:rPr lang="ru-RU" smtClean="0"/>
              <a:pPr/>
              <a:t>17.04.2017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C7CBDA-CFDC-4830-95EA-620463AE0A9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50395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F69E0-D762-4C84-AB9F-16B90BB3A530}" type="datetimeFigureOut">
              <a:rPr lang="ru-RU" smtClean="0"/>
              <a:pPr/>
              <a:t>17.04.2017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C7CBDA-CFDC-4830-95EA-620463AE0A9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216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F69E0-D762-4C84-AB9F-16B90BB3A530}" type="datetimeFigureOut">
              <a:rPr lang="ru-RU" smtClean="0"/>
              <a:pPr/>
              <a:t>17.04.2017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C7CBDA-CFDC-4830-95EA-620463AE0A9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08181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F69E0-D762-4C84-AB9F-16B90BB3A530}" type="datetimeFigureOut">
              <a:rPr lang="ru-RU" smtClean="0"/>
              <a:pPr/>
              <a:t>17.04.2017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C7CBDA-CFDC-4830-95EA-620463AE0A9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18361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518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5F69E0-D762-4C84-AB9F-16B90BB3A530}" type="datetimeFigureOut">
              <a:rPr lang="ru-RU" smtClean="0"/>
              <a:pPr/>
              <a:t>17.04.2017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C7CBDA-CFDC-4830-95EA-620463AE0A9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613946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31640" y="186209"/>
            <a:ext cx="7342584" cy="722511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116632"/>
            <a:ext cx="726332" cy="782986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6512" y="1412776"/>
            <a:ext cx="9180512" cy="38164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87265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116632"/>
            <a:ext cx="726332" cy="782986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331640" y="3030051"/>
            <a:ext cx="64807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800" b="1" dirty="0" smtClean="0">
                <a:solidFill>
                  <a:schemeClr val="bg1"/>
                </a:solidFill>
              </a:rPr>
              <a:t>Спасибо за внимание</a:t>
            </a:r>
            <a:endParaRPr lang="ru-RU" sz="4800" b="1" dirty="0">
              <a:solidFill>
                <a:schemeClr val="bg1"/>
              </a:solidFill>
            </a:endParaRP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179512" y="1055046"/>
            <a:ext cx="8784976" cy="0"/>
          </a:xfrm>
          <a:prstGeom prst="line">
            <a:avLst/>
          </a:prstGeom>
          <a:ln w="95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062506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71600" y="258217"/>
            <a:ext cx="7920880" cy="722511"/>
          </a:xfrm>
        </p:spPr>
        <p:txBody>
          <a:bodyPr>
            <a:noAutofit/>
          </a:bodyPr>
          <a:lstStyle/>
          <a:p>
            <a:r>
              <a:rPr lang="ru-RU" sz="3200" b="1" dirty="0" smtClean="0">
                <a:solidFill>
                  <a:schemeClr val="bg1"/>
                </a:solidFill>
              </a:rPr>
              <a:t>Законодательные инициативы</a:t>
            </a:r>
            <a:endParaRPr lang="ru-RU" sz="3200" b="1" dirty="0">
              <a:solidFill>
                <a:schemeClr val="bg1"/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116632"/>
            <a:ext cx="726332" cy="782986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395536" y="1706032"/>
            <a:ext cx="8352928" cy="1938992"/>
          </a:xfrm>
          <a:prstGeom prst="rect">
            <a:avLst/>
          </a:prstGeom>
          <a:solidFill>
            <a:schemeClr val="accent1">
              <a:lumMod val="75000"/>
            </a:schemeClr>
          </a:solidFill>
          <a:effectLst>
            <a:glow rad="139700">
              <a:schemeClr val="accent5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bg1"/>
                </a:solidFill>
              </a:rPr>
              <a:t>О внесении изменений в закон Забайкальского края </a:t>
            </a:r>
          </a:p>
          <a:p>
            <a:pPr algn="ctr"/>
            <a:r>
              <a:rPr lang="ru-RU" sz="2400" b="1" dirty="0" smtClean="0">
                <a:solidFill>
                  <a:schemeClr val="bg1"/>
                </a:solidFill>
              </a:rPr>
              <a:t>«Об обеспечении бесплатным питанием детей из малоимущих семей, обучающихся в государственных и муниципальных общеобразовательных учреждениях Забайкальского края»</a:t>
            </a:r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>
            <a:off x="179512" y="1207446"/>
            <a:ext cx="8784976" cy="0"/>
          </a:xfrm>
          <a:prstGeom prst="line">
            <a:avLst/>
          </a:prstGeom>
          <a:ln w="95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251520" y="3988221"/>
            <a:ext cx="856895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chemeClr val="bg1"/>
                </a:solidFill>
              </a:rPr>
              <a:t>Предлагалось увеличить стоимость одного дня питания обучающегося за счет средств бюджета Забайкальского края с 13,80 до 20 рублей</a:t>
            </a:r>
            <a:endParaRPr lang="ru-RU" sz="2800" b="1" dirty="0">
              <a:solidFill>
                <a:schemeClr val="bg1"/>
              </a:solidFill>
            </a:endParaRPr>
          </a:p>
        </p:txBody>
      </p:sp>
      <p:grpSp>
        <p:nvGrpSpPr>
          <p:cNvPr id="15" name="Группа 14"/>
          <p:cNvGrpSpPr/>
          <p:nvPr/>
        </p:nvGrpSpPr>
        <p:grpSpPr>
          <a:xfrm>
            <a:off x="395536" y="5733256"/>
            <a:ext cx="8361122" cy="565533"/>
            <a:chOff x="1115616" y="3250713"/>
            <a:chExt cx="6991628" cy="565533"/>
          </a:xfrm>
        </p:grpSpPr>
        <p:sp>
          <p:nvSpPr>
            <p:cNvPr id="16" name="TextBox 15"/>
            <p:cNvSpPr txBox="1"/>
            <p:nvPr/>
          </p:nvSpPr>
          <p:spPr>
            <a:xfrm>
              <a:off x="1230480" y="3364202"/>
              <a:ext cx="6876764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600" b="1" dirty="0" smtClean="0">
                  <a:solidFill>
                    <a:schemeClr val="bg1"/>
                  </a:solidFill>
                </a:rPr>
                <a:t>Законопроект находится на площадке Законодательного </a:t>
              </a:r>
              <a:r>
                <a:rPr lang="ru-RU" sz="1600" b="1" dirty="0">
                  <a:solidFill>
                    <a:schemeClr val="bg1"/>
                  </a:solidFill>
                </a:rPr>
                <a:t>С</a:t>
              </a:r>
              <a:r>
                <a:rPr lang="ru-RU" sz="1600" b="1" dirty="0" smtClean="0">
                  <a:solidFill>
                    <a:schemeClr val="bg1"/>
                  </a:solidFill>
                </a:rPr>
                <a:t>обрания Забайкальского края</a:t>
              </a:r>
              <a:endParaRPr lang="ru-RU" sz="1600" b="1" dirty="0">
                <a:solidFill>
                  <a:schemeClr val="bg1"/>
                </a:solidFill>
              </a:endParaRPr>
            </a:p>
          </p:txBody>
        </p:sp>
        <p:sp>
          <p:nvSpPr>
            <p:cNvPr id="18" name="Рамка 17"/>
            <p:cNvSpPr/>
            <p:nvPr/>
          </p:nvSpPr>
          <p:spPr>
            <a:xfrm>
              <a:off x="1115616" y="3250713"/>
              <a:ext cx="6912768" cy="565533"/>
            </a:xfrm>
            <a:prstGeom prst="frame">
              <a:avLst/>
            </a:prstGeom>
            <a:ln w="0" cap="flat" cmpd="sng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89926973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71600" y="258217"/>
            <a:ext cx="7920880" cy="722511"/>
          </a:xfrm>
        </p:spPr>
        <p:txBody>
          <a:bodyPr>
            <a:noAutofit/>
          </a:bodyPr>
          <a:lstStyle/>
          <a:p>
            <a:r>
              <a:rPr lang="ru-RU" sz="3200" b="1" dirty="0" smtClean="0">
                <a:solidFill>
                  <a:schemeClr val="bg1"/>
                </a:solidFill>
              </a:rPr>
              <a:t>Законодательные инициативы</a:t>
            </a:r>
            <a:endParaRPr lang="ru-RU" sz="3200" b="1" dirty="0">
              <a:solidFill>
                <a:schemeClr val="bg1"/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116632"/>
            <a:ext cx="726332" cy="782986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395536" y="1706032"/>
            <a:ext cx="8352928" cy="1200329"/>
          </a:xfrm>
          <a:prstGeom prst="rect">
            <a:avLst/>
          </a:prstGeom>
          <a:solidFill>
            <a:schemeClr val="accent1">
              <a:lumMod val="75000"/>
            </a:schemeClr>
          </a:solidFill>
          <a:effectLst>
            <a:glow rad="139700">
              <a:schemeClr val="accent5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bg1"/>
                </a:solidFill>
              </a:rPr>
              <a:t>О внесении изменений в статью 2 Закона Забайкальского края «Об отдельных вопросах формирования органов местного самоуправления в Забайкальском крае»</a:t>
            </a:r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>
            <a:off x="179512" y="1207446"/>
            <a:ext cx="8784976" cy="0"/>
          </a:xfrm>
          <a:prstGeom prst="line">
            <a:avLst/>
          </a:prstGeom>
          <a:ln w="95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251520" y="3356992"/>
            <a:ext cx="8568952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chemeClr val="bg1"/>
                </a:solidFill>
              </a:rPr>
              <a:t>Предлагалось установить возможность выбора варианта избрания Главы городского округа и определить, что Глава городского округа возглавляет местную администрацию</a:t>
            </a:r>
            <a:endParaRPr lang="ru-RU" sz="2800" b="1" dirty="0">
              <a:solidFill>
                <a:schemeClr val="bg1"/>
              </a:solidFill>
            </a:endParaRPr>
          </a:p>
        </p:txBody>
      </p:sp>
      <p:grpSp>
        <p:nvGrpSpPr>
          <p:cNvPr id="15" name="Группа 14"/>
          <p:cNvGrpSpPr/>
          <p:nvPr/>
        </p:nvGrpSpPr>
        <p:grpSpPr>
          <a:xfrm>
            <a:off x="395536" y="5733256"/>
            <a:ext cx="8361122" cy="565533"/>
            <a:chOff x="1115616" y="3250713"/>
            <a:chExt cx="6991628" cy="565533"/>
          </a:xfrm>
        </p:grpSpPr>
        <p:sp>
          <p:nvSpPr>
            <p:cNvPr id="16" name="TextBox 15"/>
            <p:cNvSpPr txBox="1"/>
            <p:nvPr/>
          </p:nvSpPr>
          <p:spPr>
            <a:xfrm>
              <a:off x="1230480" y="3364202"/>
              <a:ext cx="6876764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600" b="1" dirty="0" smtClean="0">
                  <a:solidFill>
                    <a:schemeClr val="bg1"/>
                  </a:solidFill>
                </a:rPr>
                <a:t>Законопроект находится на площадке Законодательного </a:t>
              </a:r>
              <a:r>
                <a:rPr lang="ru-RU" sz="1600" b="1" dirty="0">
                  <a:solidFill>
                    <a:schemeClr val="bg1"/>
                  </a:solidFill>
                </a:rPr>
                <a:t>С</a:t>
              </a:r>
              <a:r>
                <a:rPr lang="ru-RU" sz="1600" b="1" dirty="0" smtClean="0">
                  <a:solidFill>
                    <a:schemeClr val="bg1"/>
                  </a:solidFill>
                </a:rPr>
                <a:t>обрания Забайкальского края</a:t>
              </a:r>
              <a:endParaRPr lang="ru-RU" sz="1600" b="1" dirty="0">
                <a:solidFill>
                  <a:schemeClr val="bg1"/>
                </a:solidFill>
              </a:endParaRPr>
            </a:p>
          </p:txBody>
        </p:sp>
        <p:sp>
          <p:nvSpPr>
            <p:cNvPr id="18" name="Рамка 17"/>
            <p:cNvSpPr/>
            <p:nvPr/>
          </p:nvSpPr>
          <p:spPr>
            <a:xfrm>
              <a:off x="1115616" y="3250713"/>
              <a:ext cx="6912768" cy="565533"/>
            </a:xfrm>
            <a:prstGeom prst="frame">
              <a:avLst/>
            </a:prstGeom>
            <a:ln w="0" cap="flat" cmpd="sng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210639258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71600" y="258217"/>
            <a:ext cx="7920880" cy="722511"/>
          </a:xfrm>
        </p:spPr>
        <p:txBody>
          <a:bodyPr>
            <a:noAutofit/>
          </a:bodyPr>
          <a:lstStyle/>
          <a:p>
            <a:r>
              <a:rPr lang="ru-RU" sz="3200" b="1" dirty="0" smtClean="0">
                <a:solidFill>
                  <a:schemeClr val="bg1"/>
                </a:solidFill>
              </a:rPr>
              <a:t>Законодательные инициативы</a:t>
            </a:r>
            <a:endParaRPr lang="ru-RU" sz="3200" b="1" dirty="0">
              <a:solidFill>
                <a:schemeClr val="bg1"/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116632"/>
            <a:ext cx="726332" cy="782986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395536" y="1772816"/>
            <a:ext cx="8352928" cy="2308324"/>
          </a:xfrm>
          <a:prstGeom prst="rect">
            <a:avLst/>
          </a:prstGeom>
          <a:solidFill>
            <a:schemeClr val="accent1">
              <a:lumMod val="75000"/>
            </a:schemeClr>
          </a:solidFill>
          <a:effectLst>
            <a:glow rad="139700">
              <a:schemeClr val="accent5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bg1"/>
                </a:solidFill>
              </a:rPr>
              <a:t>«О ежемесячной компенсационной выплате родителям (законным представителям), имеющим детей в возрасте от 1,5 до 5 лет, не посещающих государственную или муниципальную образовательную организацию, реализующую основную общеобразовательную программу дошкольного образования</a:t>
            </a:r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>
            <a:off x="179512" y="1207446"/>
            <a:ext cx="8784976" cy="0"/>
          </a:xfrm>
          <a:prstGeom prst="line">
            <a:avLst/>
          </a:prstGeom>
          <a:ln w="95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251520" y="4451628"/>
            <a:ext cx="856895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bg1"/>
                </a:solidFill>
              </a:rPr>
              <a:t>Предлагалось установить ежемесячную компенсационную выплату в размере: </a:t>
            </a:r>
          </a:p>
          <a:p>
            <a:pPr algn="ctr"/>
            <a:r>
              <a:rPr lang="ru-RU" sz="2400" b="1" dirty="0" smtClean="0">
                <a:solidFill>
                  <a:schemeClr val="bg1"/>
                </a:solidFill>
              </a:rPr>
              <a:t>2000 рублей на ребенка в возрасте от 1,5 до 3 лет</a:t>
            </a:r>
          </a:p>
          <a:p>
            <a:pPr algn="ctr"/>
            <a:r>
              <a:rPr lang="ru-RU" sz="2400" b="1" dirty="0" smtClean="0">
                <a:solidFill>
                  <a:schemeClr val="bg1"/>
                </a:solidFill>
              </a:rPr>
              <a:t> 2500 на ребенка в возрасте от 3 до 5 лет</a:t>
            </a:r>
            <a:endParaRPr lang="ru-RU" sz="2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2165838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71600" y="258217"/>
            <a:ext cx="7920880" cy="722511"/>
          </a:xfrm>
        </p:spPr>
        <p:txBody>
          <a:bodyPr>
            <a:noAutofit/>
          </a:bodyPr>
          <a:lstStyle/>
          <a:p>
            <a:r>
              <a:rPr lang="ru-RU" sz="3200" b="1" dirty="0" smtClean="0">
                <a:solidFill>
                  <a:schemeClr val="bg1"/>
                </a:solidFill>
              </a:rPr>
              <a:t>Законодательные инициативы</a:t>
            </a:r>
            <a:endParaRPr lang="ru-RU" sz="3200" b="1" dirty="0">
              <a:solidFill>
                <a:schemeClr val="bg1"/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116632"/>
            <a:ext cx="726332" cy="782986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467544" y="1769731"/>
            <a:ext cx="8100900" cy="2677656"/>
          </a:xfrm>
          <a:prstGeom prst="rect">
            <a:avLst/>
          </a:prstGeom>
          <a:solidFill>
            <a:schemeClr val="accent1">
              <a:lumMod val="75000"/>
            </a:schemeClr>
          </a:solidFill>
          <a:effectLst>
            <a:glow rad="139700">
              <a:schemeClr val="accent5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bg1"/>
                </a:solidFill>
              </a:rPr>
              <a:t>О внесении проекта Закона Забайкальского края </a:t>
            </a:r>
          </a:p>
          <a:p>
            <a:pPr algn="ctr"/>
            <a:r>
              <a:rPr lang="ru-RU" sz="2400" b="1" dirty="0" smtClean="0">
                <a:solidFill>
                  <a:schemeClr val="bg1"/>
                </a:solidFill>
              </a:rPr>
              <a:t>«О перераспределении между органами местного самоуправления городского округа «Город Чита» и органами государственной власти Забайкальского края полномочия по распоряжению земельными участками на территории города Читы, государственная собственность </a:t>
            </a:r>
          </a:p>
          <a:p>
            <a:pPr algn="ctr"/>
            <a:r>
              <a:rPr lang="ru-RU" sz="2400" b="1" dirty="0" smtClean="0">
                <a:solidFill>
                  <a:schemeClr val="bg1"/>
                </a:solidFill>
              </a:rPr>
              <a:t>на которые не разграничена</a:t>
            </a:r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>
            <a:off x="179512" y="1207446"/>
            <a:ext cx="8784976" cy="0"/>
          </a:xfrm>
          <a:prstGeom prst="line">
            <a:avLst/>
          </a:prstGeom>
          <a:ln w="95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21207689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71600" y="258217"/>
            <a:ext cx="7920880" cy="722511"/>
          </a:xfrm>
        </p:spPr>
        <p:txBody>
          <a:bodyPr>
            <a:noAutofit/>
          </a:bodyPr>
          <a:lstStyle/>
          <a:p>
            <a:r>
              <a:rPr lang="ru-RU" sz="3200" b="1" dirty="0" smtClean="0">
                <a:solidFill>
                  <a:schemeClr val="bg1"/>
                </a:solidFill>
              </a:rPr>
              <a:t>Законодательные инициативы</a:t>
            </a:r>
            <a:endParaRPr lang="ru-RU" sz="3200" b="1" dirty="0">
              <a:solidFill>
                <a:schemeClr val="bg1"/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116632"/>
            <a:ext cx="726332" cy="782986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395536" y="1772816"/>
            <a:ext cx="8352928" cy="2308324"/>
          </a:xfrm>
          <a:prstGeom prst="rect">
            <a:avLst/>
          </a:prstGeom>
          <a:solidFill>
            <a:schemeClr val="accent1">
              <a:lumMod val="75000"/>
            </a:schemeClr>
          </a:solidFill>
          <a:effectLst>
            <a:glow rad="139700">
              <a:schemeClr val="accent5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bg1"/>
                </a:solidFill>
              </a:rPr>
              <a:t>О внесении проекта законодательной инициативы Законодательного Собрания Забайкальского края, по внесению в Государственную Думу Федерального Собрания Российской Федерации проекта федерального закона </a:t>
            </a:r>
          </a:p>
          <a:p>
            <a:pPr algn="ctr"/>
            <a:r>
              <a:rPr lang="ru-RU" sz="2400" b="1" dirty="0" smtClean="0">
                <a:solidFill>
                  <a:schemeClr val="bg1"/>
                </a:solidFill>
              </a:rPr>
              <a:t>«О внесении изменений в статью 46 Бюджетного кодекса Российской Федерации»</a:t>
            </a:r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>
            <a:off x="179512" y="1207446"/>
            <a:ext cx="8784976" cy="0"/>
          </a:xfrm>
          <a:prstGeom prst="line">
            <a:avLst/>
          </a:prstGeom>
          <a:ln w="95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251520" y="4471952"/>
            <a:ext cx="871296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chemeClr val="bg1"/>
                </a:solidFill>
              </a:rPr>
              <a:t>Суммы денежных взысканий (штрафов) за нарушение правил ГИБДД должны подлежать зачислению в бюджеты субъектов Российской Федерации, по нормативу 50 процентов и в бюджеты муниципальных образований по месту нахождения органа или должностного лица, принявшего решение о наложении денежного взыскания (штрафа) по нормативу 50 процентов</a:t>
            </a:r>
            <a:endParaRPr lang="ru-RU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435255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71600" y="258217"/>
            <a:ext cx="7920880" cy="722511"/>
          </a:xfrm>
        </p:spPr>
        <p:txBody>
          <a:bodyPr>
            <a:noAutofit/>
          </a:bodyPr>
          <a:lstStyle/>
          <a:p>
            <a:r>
              <a:rPr lang="ru-RU" sz="3200" b="1" dirty="0" smtClean="0">
                <a:solidFill>
                  <a:schemeClr val="bg1"/>
                </a:solidFill>
              </a:rPr>
              <a:t>Законодательные инициативы</a:t>
            </a:r>
            <a:endParaRPr lang="ru-RU" sz="3200" b="1" dirty="0">
              <a:solidFill>
                <a:schemeClr val="bg1"/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116632"/>
            <a:ext cx="726332" cy="782986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395536" y="1772816"/>
            <a:ext cx="8352928" cy="2308324"/>
          </a:xfrm>
          <a:prstGeom prst="rect">
            <a:avLst/>
          </a:prstGeom>
          <a:solidFill>
            <a:schemeClr val="accent1">
              <a:lumMod val="75000"/>
            </a:schemeClr>
          </a:solidFill>
          <a:effectLst>
            <a:glow rad="139700">
              <a:schemeClr val="accent5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bg1"/>
                </a:solidFill>
              </a:rPr>
              <a:t>О внесении проекта законодательной инициативы Законодательного Собрания Забайкальского края, по внесению в Государственную Думу Федерального Собрания Российской Федерации проекта федерального закона </a:t>
            </a:r>
          </a:p>
          <a:p>
            <a:pPr algn="ctr"/>
            <a:r>
              <a:rPr lang="ru-RU" sz="2400" b="1" dirty="0" smtClean="0">
                <a:solidFill>
                  <a:schemeClr val="bg1"/>
                </a:solidFill>
              </a:rPr>
              <a:t>«О внесении изменений в Бюджетный кодекс </a:t>
            </a:r>
          </a:p>
          <a:p>
            <a:pPr algn="ctr"/>
            <a:r>
              <a:rPr lang="ru-RU" sz="2400" b="1" dirty="0" smtClean="0">
                <a:solidFill>
                  <a:schemeClr val="bg1"/>
                </a:solidFill>
              </a:rPr>
              <a:t>Российской Федерации»</a:t>
            </a:r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>
            <a:off x="179512" y="1207446"/>
            <a:ext cx="8784976" cy="0"/>
          </a:xfrm>
          <a:prstGeom prst="line">
            <a:avLst/>
          </a:prstGeom>
          <a:ln w="95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251520" y="4737338"/>
            <a:ext cx="871296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bg1"/>
                </a:solidFill>
              </a:rPr>
              <a:t>Суммы налога на прибыль организаций подлежали бы зачислению в бюджеты субъектов Российской Федерации, по нормативу </a:t>
            </a:r>
            <a:r>
              <a:rPr lang="ru-RU" sz="2000" b="1" dirty="0" smtClean="0">
                <a:solidFill>
                  <a:schemeClr val="bg1"/>
                </a:solidFill>
              </a:rPr>
              <a:t>95%</a:t>
            </a:r>
          </a:p>
          <a:p>
            <a:pPr algn="ctr"/>
            <a:r>
              <a:rPr lang="ru-RU" sz="2000" b="1" dirty="0" smtClean="0">
                <a:solidFill>
                  <a:schemeClr val="bg1"/>
                </a:solidFill>
              </a:rPr>
              <a:t>и по нормативу 5% для муниципалитета</a:t>
            </a:r>
            <a:endParaRPr lang="ru-RU" sz="2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9360034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71600" y="258217"/>
            <a:ext cx="7920880" cy="722511"/>
          </a:xfrm>
        </p:spPr>
        <p:txBody>
          <a:bodyPr>
            <a:noAutofit/>
          </a:bodyPr>
          <a:lstStyle/>
          <a:p>
            <a:r>
              <a:rPr lang="ru-RU" sz="3200" b="1" dirty="0" smtClean="0">
                <a:solidFill>
                  <a:schemeClr val="bg1"/>
                </a:solidFill>
              </a:rPr>
              <a:t>Законодательные инициативы</a:t>
            </a:r>
            <a:endParaRPr lang="ru-RU" sz="3200" b="1" dirty="0">
              <a:solidFill>
                <a:schemeClr val="bg1"/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116632"/>
            <a:ext cx="726332" cy="782986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395536" y="1787332"/>
            <a:ext cx="8352928" cy="1569660"/>
          </a:xfrm>
          <a:prstGeom prst="rect">
            <a:avLst/>
          </a:prstGeom>
          <a:solidFill>
            <a:schemeClr val="accent1">
              <a:lumMod val="75000"/>
            </a:schemeClr>
          </a:solidFill>
          <a:effectLst>
            <a:glow rad="139700">
              <a:schemeClr val="accent5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bg1"/>
                </a:solidFill>
              </a:rPr>
              <a:t>О внесении в Законодательное Собрание Забайкальского края проекта закона Забайкальского края «О внесении изменения в часть 3 статьи 7 Закона Забайкальского края «О межбюджетных отношениях в Забайкальском крае»</a:t>
            </a:r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>
            <a:off x="179512" y="1207446"/>
            <a:ext cx="8784976" cy="0"/>
          </a:xfrm>
          <a:prstGeom prst="line">
            <a:avLst/>
          </a:prstGeom>
          <a:ln w="95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251520" y="3814008"/>
            <a:ext cx="8712968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bg1"/>
                </a:solidFill>
              </a:rPr>
              <a:t>Налог на доходы физических лиц, уплачиваемый иностранными гражданами на основании патента подлежит зачислению в бюджеты городских округов по нормативу 50 процентов поступлений в консолидированный бюджет Забайкальского края от указанного налога с территории данного городского округа</a:t>
            </a:r>
            <a:endParaRPr lang="ru-RU" sz="2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8488564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116632"/>
            <a:ext cx="726332" cy="782986"/>
          </a:xfrm>
          <a:prstGeom prst="rect">
            <a:avLst/>
          </a:prstGeom>
        </p:spPr>
      </p:pic>
      <p:cxnSp>
        <p:nvCxnSpPr>
          <p:cNvPr id="6" name="Прямая соединительная линия 5"/>
          <p:cNvCxnSpPr/>
          <p:nvPr/>
        </p:nvCxnSpPr>
        <p:spPr>
          <a:xfrm>
            <a:off x="179512" y="1055046"/>
            <a:ext cx="8784976" cy="0"/>
          </a:xfrm>
          <a:prstGeom prst="line">
            <a:avLst/>
          </a:prstGeom>
          <a:ln w="95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Рисунок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2909" y="1225723"/>
            <a:ext cx="7258182" cy="54436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09234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6392</TotalTime>
  <Words>431</Words>
  <Application>Microsoft Office PowerPoint</Application>
  <PresentationFormat>Экран (4:3)</PresentationFormat>
  <Paragraphs>33</Paragraphs>
  <Slides>10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Презентация PowerPoint</vt:lpstr>
      <vt:lpstr>Законодательные инициативы</vt:lpstr>
      <vt:lpstr>Законодательные инициативы</vt:lpstr>
      <vt:lpstr>Законодательные инициативы</vt:lpstr>
      <vt:lpstr>Законодательные инициативы</vt:lpstr>
      <vt:lpstr>Законодательные инициативы</vt:lpstr>
      <vt:lpstr>Законодательные инициативы</vt:lpstr>
      <vt:lpstr>Законодательные инициативы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Алексей</dc:creator>
  <cp:lastModifiedBy>Зенков</cp:lastModifiedBy>
  <cp:revision>326</cp:revision>
  <dcterms:created xsi:type="dcterms:W3CDTF">2016-02-15T02:01:40Z</dcterms:created>
  <dcterms:modified xsi:type="dcterms:W3CDTF">2017-04-17T01:50:43Z</dcterms:modified>
</cp:coreProperties>
</file>